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6" r:id="rId1"/>
    <p:sldMasterId id="2147483678" r:id="rId2"/>
  </p:sldMasterIdLst>
  <p:notesMasterIdLst>
    <p:notesMasterId r:id="rId37"/>
  </p:notesMasterIdLst>
  <p:sldIdLst>
    <p:sldId id="256" r:id="rId3"/>
    <p:sldId id="258" r:id="rId4"/>
    <p:sldId id="372" r:id="rId5"/>
    <p:sldId id="321" r:id="rId6"/>
    <p:sldId id="364" r:id="rId7"/>
    <p:sldId id="419" r:id="rId8"/>
    <p:sldId id="295" r:id="rId9"/>
    <p:sldId id="335" r:id="rId10"/>
    <p:sldId id="2147376219" r:id="rId11"/>
    <p:sldId id="274" r:id="rId12"/>
    <p:sldId id="269" r:id="rId13"/>
    <p:sldId id="270" r:id="rId14"/>
    <p:sldId id="271" r:id="rId15"/>
    <p:sldId id="272" r:id="rId16"/>
    <p:sldId id="273" r:id="rId17"/>
    <p:sldId id="2147376220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147376221" r:id="rId31"/>
    <p:sldId id="2147376222" r:id="rId32"/>
    <p:sldId id="2147376223" r:id="rId33"/>
    <p:sldId id="2147376224" r:id="rId34"/>
    <p:sldId id="2147376225" r:id="rId35"/>
    <p:sldId id="287" r:id="rId3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43"/>
    <p:restoredTop sz="93099"/>
  </p:normalViewPr>
  <p:slideViewPr>
    <p:cSldViewPr>
      <p:cViewPr varScale="1">
        <p:scale>
          <a:sx n="82" d="100"/>
          <a:sy n="82" d="100"/>
        </p:scale>
        <p:origin x="269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31C61-426B-664E-B73F-12592DF9F532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53A2F-1E9B-4F47-94F7-97AD6F50F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36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5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740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248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D514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sng">
                <a:solidFill>
                  <a:srgbClr val="46788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514D"/>
                </a:solidFill>
                <a:latin typeface="Calibri"/>
                <a:cs typeface="Calibri"/>
              </a:defRPr>
            </a:lvl1pPr>
          </a:lstStyle>
          <a:p>
            <a:pPr marL="7874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306470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D514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 u="sng">
                <a:solidFill>
                  <a:srgbClr val="46788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514D"/>
                </a:solidFill>
                <a:latin typeface="Calibri"/>
                <a:cs typeface="Calibri"/>
              </a:defRPr>
            </a:lvl1pPr>
          </a:lstStyle>
          <a:p>
            <a:pPr marL="7874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080550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D514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514D"/>
                </a:solidFill>
                <a:latin typeface="Calibri"/>
                <a:cs typeface="Calibri"/>
              </a:defRPr>
            </a:lvl1pPr>
          </a:lstStyle>
          <a:p>
            <a:pPr marL="7874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3672539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D514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514D"/>
                </a:solidFill>
                <a:latin typeface="Calibri"/>
                <a:cs typeface="Calibri"/>
              </a:defRPr>
            </a:lvl1pPr>
          </a:lstStyle>
          <a:p>
            <a:pPr marL="7874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7453476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30124" y="0"/>
            <a:ext cx="490855" cy="314325"/>
          </a:xfrm>
          <a:custGeom>
            <a:avLst/>
            <a:gdLst/>
            <a:ahLst/>
            <a:cxnLst/>
            <a:rect l="l" t="t" r="r" b="b"/>
            <a:pathLst>
              <a:path w="490855" h="314325">
                <a:moveTo>
                  <a:pt x="490728" y="0"/>
                </a:moveTo>
                <a:lnTo>
                  <a:pt x="0" y="0"/>
                </a:lnTo>
                <a:lnTo>
                  <a:pt x="0" y="313944"/>
                </a:lnTo>
                <a:lnTo>
                  <a:pt x="490728" y="313944"/>
                </a:lnTo>
                <a:lnTo>
                  <a:pt x="490728" y="0"/>
                </a:lnTo>
                <a:close/>
              </a:path>
            </a:pathLst>
          </a:custGeom>
          <a:solidFill>
            <a:srgbClr val="0D5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315468" y="449580"/>
            <a:ext cx="167640" cy="314325"/>
          </a:xfrm>
          <a:custGeom>
            <a:avLst/>
            <a:gdLst/>
            <a:ahLst/>
            <a:cxnLst/>
            <a:rect l="l" t="t" r="r" b="b"/>
            <a:pathLst>
              <a:path w="167640" h="314325">
                <a:moveTo>
                  <a:pt x="110121" y="0"/>
                </a:moveTo>
                <a:lnTo>
                  <a:pt x="0" y="0"/>
                </a:lnTo>
                <a:lnTo>
                  <a:pt x="57518" y="156972"/>
                </a:lnTo>
                <a:lnTo>
                  <a:pt x="0" y="313944"/>
                </a:lnTo>
                <a:lnTo>
                  <a:pt x="110121" y="313944"/>
                </a:lnTo>
                <a:lnTo>
                  <a:pt x="167640" y="156972"/>
                </a:lnTo>
                <a:lnTo>
                  <a:pt x="110121" y="0"/>
                </a:lnTo>
                <a:close/>
              </a:path>
            </a:pathLst>
          </a:custGeom>
          <a:solidFill>
            <a:srgbClr val="0074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67868" y="449580"/>
            <a:ext cx="167640" cy="314325"/>
          </a:xfrm>
          <a:custGeom>
            <a:avLst/>
            <a:gdLst/>
            <a:ahLst/>
            <a:cxnLst/>
            <a:rect l="l" t="t" r="r" b="b"/>
            <a:pathLst>
              <a:path w="167640" h="314325">
                <a:moveTo>
                  <a:pt x="110121" y="0"/>
                </a:moveTo>
                <a:lnTo>
                  <a:pt x="0" y="0"/>
                </a:lnTo>
                <a:lnTo>
                  <a:pt x="57518" y="156972"/>
                </a:lnTo>
                <a:lnTo>
                  <a:pt x="0" y="313944"/>
                </a:lnTo>
                <a:lnTo>
                  <a:pt x="110121" y="313944"/>
                </a:lnTo>
                <a:lnTo>
                  <a:pt x="167639" y="156972"/>
                </a:lnTo>
                <a:lnTo>
                  <a:pt x="110121" y="0"/>
                </a:lnTo>
                <a:close/>
              </a:path>
            </a:pathLst>
          </a:custGeom>
          <a:solidFill>
            <a:srgbClr val="0050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30124" y="6359652"/>
            <a:ext cx="490855" cy="498475"/>
          </a:xfrm>
          <a:custGeom>
            <a:avLst/>
            <a:gdLst/>
            <a:ahLst/>
            <a:cxnLst/>
            <a:rect l="l" t="t" r="r" b="b"/>
            <a:pathLst>
              <a:path w="490855" h="498475">
                <a:moveTo>
                  <a:pt x="490728" y="0"/>
                </a:moveTo>
                <a:lnTo>
                  <a:pt x="0" y="0"/>
                </a:lnTo>
                <a:lnTo>
                  <a:pt x="0" y="498348"/>
                </a:lnTo>
                <a:lnTo>
                  <a:pt x="490728" y="498348"/>
                </a:lnTo>
                <a:lnTo>
                  <a:pt x="490728" y="0"/>
                </a:lnTo>
                <a:close/>
              </a:path>
            </a:pathLst>
          </a:custGeom>
          <a:solidFill>
            <a:srgbClr val="0D51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D514D"/>
                </a:solidFill>
                <a:latin typeface="Calibri"/>
                <a:cs typeface="Calibri"/>
              </a:defRPr>
            </a:lvl1pPr>
          </a:lstStyle>
          <a:p>
            <a:pPr marL="7874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406659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21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315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4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94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37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6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969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83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1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54227" y="247269"/>
            <a:ext cx="11083544" cy="757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D514D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04940" y="1836165"/>
            <a:ext cx="5772150" cy="45072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 u="sng">
                <a:solidFill>
                  <a:srgbClr val="467885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56006" y="6433368"/>
            <a:ext cx="250825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D514D"/>
                </a:solidFill>
                <a:latin typeface="Calibri"/>
                <a:cs typeface="Calibri"/>
              </a:defRPr>
            </a:lvl1pPr>
          </a:lstStyle>
          <a:p>
            <a:pPr marL="78740">
              <a:lnSpc>
                <a:spcPct val="100000"/>
              </a:lnSpc>
              <a:spcBef>
                <a:spcPts val="25"/>
              </a:spcBef>
            </a:pPr>
            <a:fld id="{81D60167-4931-47E6-BA6A-407CBD079E47}" type="slidenum">
              <a:rPr spc="-50" dirty="0"/>
              <a:t>‹#›</a:t>
            </a:fld>
            <a:endParaRPr spc="-50" dirty="0"/>
          </a:p>
        </p:txBody>
      </p:sp>
    </p:spTree>
    <p:extLst>
      <p:ext uri="{BB962C8B-B14F-4D97-AF65-F5344CB8AC3E}">
        <p14:creationId xmlns:p14="http://schemas.microsoft.com/office/powerpoint/2010/main" val="202246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11" Type="http://schemas.openxmlformats.org/officeDocument/2006/relationships/image" Target="../media/image54.png"/><Relationship Id="rId5" Type="http://schemas.openxmlformats.org/officeDocument/2006/relationships/image" Target="../media/image48.jp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9.png"/><Relationship Id="rId18" Type="http://schemas.openxmlformats.org/officeDocument/2006/relationships/image" Target="../media/image84.png"/><Relationship Id="rId26" Type="http://schemas.openxmlformats.org/officeDocument/2006/relationships/image" Target="../media/image92.png"/><Relationship Id="rId3" Type="http://schemas.openxmlformats.org/officeDocument/2006/relationships/image" Target="../media/image69.png"/><Relationship Id="rId21" Type="http://schemas.openxmlformats.org/officeDocument/2006/relationships/image" Target="../media/image87.png"/><Relationship Id="rId34" Type="http://schemas.openxmlformats.org/officeDocument/2006/relationships/image" Target="../media/image100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17" Type="http://schemas.openxmlformats.org/officeDocument/2006/relationships/image" Target="../media/image83.png"/><Relationship Id="rId25" Type="http://schemas.openxmlformats.org/officeDocument/2006/relationships/image" Target="../media/image91.png"/><Relationship Id="rId33" Type="http://schemas.openxmlformats.org/officeDocument/2006/relationships/image" Target="../media/image99.png"/><Relationship Id="rId2" Type="http://schemas.openxmlformats.org/officeDocument/2006/relationships/image" Target="../media/image68.png"/><Relationship Id="rId16" Type="http://schemas.openxmlformats.org/officeDocument/2006/relationships/image" Target="../media/image82.png"/><Relationship Id="rId20" Type="http://schemas.openxmlformats.org/officeDocument/2006/relationships/image" Target="../media/image86.png"/><Relationship Id="rId29" Type="http://schemas.openxmlformats.org/officeDocument/2006/relationships/image" Target="../media/image9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24" Type="http://schemas.openxmlformats.org/officeDocument/2006/relationships/image" Target="../media/image90.png"/><Relationship Id="rId32" Type="http://schemas.openxmlformats.org/officeDocument/2006/relationships/image" Target="../media/image98.png"/><Relationship Id="rId5" Type="http://schemas.openxmlformats.org/officeDocument/2006/relationships/image" Target="../media/image71.png"/><Relationship Id="rId15" Type="http://schemas.openxmlformats.org/officeDocument/2006/relationships/image" Target="../media/image81.png"/><Relationship Id="rId23" Type="http://schemas.openxmlformats.org/officeDocument/2006/relationships/image" Target="../media/image89.png"/><Relationship Id="rId28" Type="http://schemas.openxmlformats.org/officeDocument/2006/relationships/image" Target="../media/image94.png"/><Relationship Id="rId10" Type="http://schemas.openxmlformats.org/officeDocument/2006/relationships/image" Target="../media/image76.png"/><Relationship Id="rId19" Type="http://schemas.openxmlformats.org/officeDocument/2006/relationships/image" Target="../media/image85.png"/><Relationship Id="rId31" Type="http://schemas.openxmlformats.org/officeDocument/2006/relationships/image" Target="../media/image97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Relationship Id="rId14" Type="http://schemas.openxmlformats.org/officeDocument/2006/relationships/image" Target="../media/image80.png"/><Relationship Id="rId22" Type="http://schemas.openxmlformats.org/officeDocument/2006/relationships/image" Target="../media/image88.png"/><Relationship Id="rId27" Type="http://schemas.openxmlformats.org/officeDocument/2006/relationships/image" Target="../media/image93.png"/><Relationship Id="rId30" Type="http://schemas.openxmlformats.org/officeDocument/2006/relationships/image" Target="../media/image96.png"/><Relationship Id="rId8" Type="http://schemas.openxmlformats.org/officeDocument/2006/relationships/image" Target="../media/image7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5867400" y="352055"/>
            <a:ext cx="6001511" cy="6277345"/>
            <a:chOff x="5847588" y="39623"/>
            <a:chExt cx="6344665" cy="67787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47588" y="39623"/>
              <a:ext cx="6344412" cy="677875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0639043" y="167639"/>
              <a:ext cx="1553210" cy="1229995"/>
            </a:xfrm>
            <a:custGeom>
              <a:avLst/>
              <a:gdLst/>
              <a:ahLst/>
              <a:cxnLst/>
              <a:rect l="l" t="t" r="r" b="b"/>
              <a:pathLst>
                <a:path w="1553209" h="1229995">
                  <a:moveTo>
                    <a:pt x="1552955" y="0"/>
                  </a:moveTo>
                  <a:lnTo>
                    <a:pt x="204977" y="0"/>
                  </a:lnTo>
                  <a:lnTo>
                    <a:pt x="157993" y="5416"/>
                  </a:lnTo>
                  <a:lnTo>
                    <a:pt x="114855" y="20842"/>
                  </a:lnTo>
                  <a:lnTo>
                    <a:pt x="76795" y="45046"/>
                  </a:lnTo>
                  <a:lnTo>
                    <a:pt x="45046" y="76795"/>
                  </a:lnTo>
                  <a:lnTo>
                    <a:pt x="20842" y="114855"/>
                  </a:lnTo>
                  <a:lnTo>
                    <a:pt x="5416" y="157993"/>
                  </a:lnTo>
                  <a:lnTo>
                    <a:pt x="0" y="204977"/>
                  </a:lnTo>
                  <a:lnTo>
                    <a:pt x="0" y="1024889"/>
                  </a:lnTo>
                  <a:lnTo>
                    <a:pt x="5416" y="1071874"/>
                  </a:lnTo>
                  <a:lnTo>
                    <a:pt x="20842" y="1115012"/>
                  </a:lnTo>
                  <a:lnTo>
                    <a:pt x="45046" y="1153072"/>
                  </a:lnTo>
                  <a:lnTo>
                    <a:pt x="76795" y="1184821"/>
                  </a:lnTo>
                  <a:lnTo>
                    <a:pt x="114855" y="1209025"/>
                  </a:lnTo>
                  <a:lnTo>
                    <a:pt x="157993" y="1224451"/>
                  </a:lnTo>
                  <a:lnTo>
                    <a:pt x="204977" y="1229867"/>
                  </a:lnTo>
                  <a:lnTo>
                    <a:pt x="1552955" y="1229867"/>
                  </a:lnTo>
                  <a:lnTo>
                    <a:pt x="1552955" y="0"/>
                  </a:lnTo>
                  <a:close/>
                </a:path>
              </a:pathLst>
            </a:custGeom>
            <a:solidFill>
              <a:srgbClr val="D9D9D9">
                <a:alpha val="5097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object 1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5278" y="442407"/>
            <a:ext cx="1071372" cy="992124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10841475" y="417480"/>
            <a:ext cx="1350645" cy="1229995"/>
            <a:chOff x="10841735" y="207263"/>
            <a:chExt cx="1350645" cy="1229995"/>
          </a:xfrm>
        </p:grpSpPr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41735" y="207263"/>
              <a:ext cx="1027176" cy="122986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001499" y="352056"/>
              <a:ext cx="190499" cy="1022591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027407" y="377951"/>
              <a:ext cx="164592" cy="920496"/>
            </a:xfrm>
            <a:prstGeom prst="rect">
              <a:avLst/>
            </a:prstGeom>
          </p:spPr>
        </p:pic>
      </p:grpSp>
      <p:sp>
        <p:nvSpPr>
          <p:cNvPr id="18" name="object 13"/>
          <p:cNvSpPr txBox="1">
            <a:spLocks/>
          </p:cNvSpPr>
          <p:nvPr/>
        </p:nvSpPr>
        <p:spPr>
          <a:xfrm>
            <a:off x="557783" y="1769535"/>
            <a:ext cx="7193915" cy="1120820"/>
          </a:xfrm>
          <a:prstGeom prst="rect">
            <a:avLst/>
          </a:prstGeom>
          <a:noFill/>
        </p:spPr>
        <p:txBody>
          <a:bodyPr vert="horz" wrap="square" lIns="0" tIns="12700" rIns="0" bIns="0" rtlCol="0">
            <a:spAutoFit/>
          </a:bodyPr>
          <a:lstStyle>
            <a:lvl1pPr>
              <a:defRPr sz="6000" b="1" i="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en-US" sz="3600" kern="0" spc="-135" dirty="0" err="1">
                <a:latin typeface="Trebuchet MS"/>
                <a:cs typeface="Trebuchet MS"/>
              </a:rPr>
              <a:t>Penyelenggaraan</a:t>
            </a:r>
            <a:endParaRPr lang="en-US" sz="3600" kern="0" dirty="0">
              <a:latin typeface="Trebuchet MS"/>
              <a:cs typeface="Trebuchet MS"/>
            </a:endParaRPr>
          </a:p>
          <a:p>
            <a:pPr marL="12700" marR="5080"/>
            <a:r>
              <a:rPr lang="en-US" sz="3600" kern="0" spc="-229" dirty="0" err="1">
                <a:latin typeface="Trebuchet MS"/>
                <a:cs typeface="Trebuchet MS"/>
              </a:rPr>
              <a:t>I</a:t>
            </a:r>
            <a:r>
              <a:rPr lang="en-US" sz="3600" kern="0" spc="-150" dirty="0" err="1">
                <a:latin typeface="Trebuchet MS"/>
                <a:cs typeface="Trebuchet MS"/>
              </a:rPr>
              <a:t>nve</a:t>
            </a:r>
            <a:r>
              <a:rPr lang="en-US" sz="3600" kern="0" spc="-170" dirty="0" err="1">
                <a:latin typeface="Trebuchet MS"/>
                <a:cs typeface="Trebuchet MS"/>
              </a:rPr>
              <a:t>n</a:t>
            </a:r>
            <a:r>
              <a:rPr lang="en-US" sz="3600" kern="0" spc="-220" dirty="0" err="1">
                <a:latin typeface="Trebuchet MS"/>
                <a:cs typeface="Trebuchet MS"/>
              </a:rPr>
              <a:t>ta</a:t>
            </a:r>
            <a:r>
              <a:rPr lang="en-US" sz="3600" kern="0" spc="-175" dirty="0" err="1">
                <a:latin typeface="Trebuchet MS"/>
                <a:cs typeface="Trebuchet MS"/>
              </a:rPr>
              <a:t>r</a:t>
            </a:r>
            <a:r>
              <a:rPr lang="en-US" sz="3600" kern="0" spc="-90" dirty="0" err="1">
                <a:latin typeface="Trebuchet MS"/>
                <a:cs typeface="Trebuchet MS"/>
              </a:rPr>
              <a:t>i</a:t>
            </a:r>
            <a:r>
              <a:rPr lang="en-US" sz="3600" kern="0" spc="-110" dirty="0" err="1">
                <a:latin typeface="Trebuchet MS"/>
                <a:cs typeface="Trebuchet MS"/>
              </a:rPr>
              <a:t>s</a:t>
            </a:r>
            <a:r>
              <a:rPr lang="en-US" sz="3600" kern="0" spc="-25" dirty="0" err="1">
                <a:latin typeface="Trebuchet MS"/>
                <a:cs typeface="Trebuchet MS"/>
              </a:rPr>
              <a:t>a</a:t>
            </a:r>
            <a:r>
              <a:rPr lang="en-US" sz="3600" kern="0" spc="-10" dirty="0" err="1">
                <a:latin typeface="Trebuchet MS"/>
                <a:cs typeface="Trebuchet MS"/>
              </a:rPr>
              <a:t>s</a:t>
            </a:r>
            <a:r>
              <a:rPr lang="en-US" sz="3600" kern="0" spc="-325" dirty="0" err="1">
                <a:latin typeface="Trebuchet MS"/>
                <a:cs typeface="Trebuchet MS"/>
              </a:rPr>
              <a:t>i</a:t>
            </a:r>
            <a:r>
              <a:rPr lang="en-US" sz="3600" kern="0" spc="-355" dirty="0">
                <a:latin typeface="Trebuchet MS"/>
                <a:cs typeface="Trebuchet MS"/>
              </a:rPr>
              <a:t> </a:t>
            </a:r>
            <a:r>
              <a:rPr lang="en-US" sz="3600" kern="0" spc="-380" dirty="0">
                <a:latin typeface="Trebuchet MS"/>
                <a:cs typeface="Trebuchet MS"/>
              </a:rPr>
              <a:t>GRK </a:t>
            </a:r>
            <a:r>
              <a:rPr lang="en-US" sz="3600" kern="0" spc="-120" dirty="0">
                <a:latin typeface="Trebuchet MS"/>
                <a:cs typeface="Trebuchet MS"/>
              </a:rPr>
              <a:t>Nasional</a:t>
            </a:r>
            <a:endParaRPr lang="en-US" sz="3600" kern="0" dirty="0">
              <a:latin typeface="Trebuchet MS"/>
              <a:cs typeface="Trebuchet M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0FF005-FD0B-3CFA-E671-74A824C82740}"/>
              </a:ext>
            </a:extLst>
          </p:cNvPr>
          <p:cNvSpPr txBox="1"/>
          <p:nvPr/>
        </p:nvSpPr>
        <p:spPr>
          <a:xfrm>
            <a:off x="578466" y="3886200"/>
            <a:ext cx="5417105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Budiharto,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S.Si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., </a:t>
            </a:r>
            <a:r>
              <a:rPr lang="en-US" sz="2400" b="1" dirty="0" err="1">
                <a:solidFill>
                  <a:prstClr val="black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M.Si</a:t>
            </a:r>
            <a:r>
              <a:rPr lang="en-US" sz="2400" b="1" dirty="0">
                <a:solidFill>
                  <a:prstClr val="black"/>
                </a:solidFill>
                <a:latin typeface="Comic Sans MS" panose="030F0702030302020204" pitchFamily="66" charset="0"/>
                <a:ea typeface="Tahoma" pitchFamily="34" charset="0"/>
                <a:cs typeface="Tahoma" pitchFamily="34" charset="0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Kapokja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dobe Ming Std L" panose="02020300000000000000" pitchFamily="18" charset="-128"/>
                <a:cs typeface="Arial" panose="020B0604020202020204" pitchFamily="34" charset="0"/>
              </a:rPr>
              <a:t> MRV</a:t>
            </a:r>
            <a:endParaRPr kumimoji="0" lang="id-ID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dobe Ming Std L" panose="02020300000000000000" pitchFamily="18" charset="-128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A6A509-1E24-2A70-F7D2-9169A0EC33B5}"/>
              </a:ext>
            </a:extLst>
          </p:cNvPr>
          <p:cNvSpPr txBox="1"/>
          <p:nvPr/>
        </p:nvSpPr>
        <p:spPr>
          <a:xfrm>
            <a:off x="615101" y="5274839"/>
            <a:ext cx="7193914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Tahoma" pitchFamily="34" charset="0"/>
                <a:cs typeface="Tahoma" pitchFamily="34" charset="0"/>
              </a:rPr>
              <a:t>Direktorat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Tahoma" pitchFamily="34" charset="0"/>
                <a:cs typeface="Tahoma" pitchFamily="34" charset="0"/>
              </a:rPr>
              <a:t>Inventarisasi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Tahoma" pitchFamily="34" charset="0"/>
                <a:cs typeface="Tahoma" pitchFamily="34" charset="0"/>
              </a:rPr>
              <a:t> GRK dan MPV-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Tahoma" pitchFamily="34" charset="0"/>
                <a:cs typeface="Tahoma" pitchFamily="34" charset="0"/>
              </a:rPr>
              <a:t>Deputi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Tahoma" pitchFamily="34" charset="0"/>
                <a:cs typeface="Tahoma" pitchFamily="34" charset="0"/>
              </a:rPr>
              <a:t> PPI TPKNEK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Tahoma" pitchFamily="34" charset="0"/>
                <a:cs typeface="Tahoma" pitchFamily="34" charset="0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Tahoma" pitchFamily="34" charset="0"/>
                <a:cs typeface="Tahoma" pitchFamily="34" charset="0"/>
              </a:rPr>
              <a:t>Kementerian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Tahoma" pitchFamily="34" charset="0"/>
                <a:cs typeface="Tahoma" pitchFamily="34" charset="0"/>
              </a:rPr>
              <a:t>Lingkungan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Tahoma" pitchFamily="34" charset="0"/>
                <a:cs typeface="Tahoma" pitchFamily="34" charset="0"/>
              </a:rPr>
              <a:t> Hidup/BPLH</a:t>
            </a: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Tahoma" pitchFamily="34" charset="0"/>
                <a:cs typeface="Tahoma" pitchFamily="34" charset="0"/>
              </a:rPr>
            </a:br>
            <a:b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Tahoma" pitchFamily="34" charset="0"/>
                <a:cs typeface="Tahoma" pitchFamily="34" charset="0"/>
              </a:rPr>
            </a:b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Tahoma" pitchFamily="34" charset="0"/>
                <a:cs typeface="Tahoma" pitchFamily="34" charset="0"/>
              </a:rPr>
              <a:t>11 </a:t>
            </a:r>
            <a:r>
              <a:rPr kumimoji="0" lang="en-US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ova Light" panose="020B0304020202020204" pitchFamily="34" charset="0"/>
                <a:ea typeface="Tahoma" pitchFamily="34" charset="0"/>
                <a:cs typeface="Tahoma" pitchFamily="34" charset="0"/>
              </a:rPr>
              <a:t>Agustu</a:t>
            </a:r>
            <a:r>
              <a:rPr lang="en-US" sz="1600" b="1">
                <a:solidFill>
                  <a:prstClr val="black"/>
                </a:solidFill>
                <a:latin typeface="Arial Nova Light" panose="020B0304020202020204" pitchFamily="34" charset="0"/>
                <a:ea typeface="Tahoma" pitchFamily="34" charset="0"/>
                <a:cs typeface="Tahoma" pitchFamily="34" charset="0"/>
              </a:rPr>
              <a:t>s 2025</a:t>
            </a:r>
            <a:endParaRPr lang="en-ID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067675" y="484797"/>
            <a:ext cx="4124325" cy="76200"/>
          </a:xfrm>
          <a:custGeom>
            <a:avLst/>
            <a:gdLst/>
            <a:ahLst/>
            <a:cxnLst/>
            <a:rect l="l" t="t" r="r" b="b"/>
            <a:pathLst>
              <a:path w="4124325" h="76200">
                <a:moveTo>
                  <a:pt x="38100" y="0"/>
                </a:moveTo>
                <a:lnTo>
                  <a:pt x="23268" y="2993"/>
                </a:lnTo>
                <a:lnTo>
                  <a:pt x="11158" y="11158"/>
                </a:lnTo>
                <a:lnTo>
                  <a:pt x="2993" y="23268"/>
                </a:lnTo>
                <a:lnTo>
                  <a:pt x="0" y="38100"/>
                </a:lnTo>
                <a:lnTo>
                  <a:pt x="2993" y="52931"/>
                </a:lnTo>
                <a:lnTo>
                  <a:pt x="11158" y="65041"/>
                </a:lnTo>
                <a:lnTo>
                  <a:pt x="23268" y="73206"/>
                </a:lnTo>
                <a:lnTo>
                  <a:pt x="38100" y="76200"/>
                </a:lnTo>
                <a:lnTo>
                  <a:pt x="52931" y="73206"/>
                </a:lnTo>
                <a:lnTo>
                  <a:pt x="65041" y="65041"/>
                </a:lnTo>
                <a:lnTo>
                  <a:pt x="73206" y="52931"/>
                </a:lnTo>
                <a:lnTo>
                  <a:pt x="75559" y="41275"/>
                </a:lnTo>
                <a:lnTo>
                  <a:pt x="38100" y="41275"/>
                </a:lnTo>
                <a:lnTo>
                  <a:pt x="38100" y="34925"/>
                </a:lnTo>
                <a:lnTo>
                  <a:pt x="75559" y="34925"/>
                </a:lnTo>
                <a:lnTo>
                  <a:pt x="73206" y="23268"/>
                </a:lnTo>
                <a:lnTo>
                  <a:pt x="65041" y="11158"/>
                </a:lnTo>
                <a:lnTo>
                  <a:pt x="52931" y="2993"/>
                </a:lnTo>
                <a:lnTo>
                  <a:pt x="38100" y="0"/>
                </a:lnTo>
                <a:close/>
              </a:path>
              <a:path w="4124325" h="76200">
                <a:moveTo>
                  <a:pt x="75559" y="34925"/>
                </a:moveTo>
                <a:lnTo>
                  <a:pt x="38100" y="34925"/>
                </a:lnTo>
                <a:lnTo>
                  <a:pt x="38100" y="41275"/>
                </a:lnTo>
                <a:lnTo>
                  <a:pt x="75559" y="41275"/>
                </a:lnTo>
                <a:lnTo>
                  <a:pt x="76200" y="38100"/>
                </a:lnTo>
                <a:lnTo>
                  <a:pt x="75559" y="34925"/>
                </a:lnTo>
                <a:close/>
              </a:path>
              <a:path w="4124325" h="76200">
                <a:moveTo>
                  <a:pt x="4124325" y="34925"/>
                </a:moveTo>
                <a:lnTo>
                  <a:pt x="75559" y="34925"/>
                </a:lnTo>
                <a:lnTo>
                  <a:pt x="76200" y="38100"/>
                </a:lnTo>
                <a:lnTo>
                  <a:pt x="75559" y="41275"/>
                </a:lnTo>
                <a:lnTo>
                  <a:pt x="4124325" y="41275"/>
                </a:lnTo>
                <a:lnTo>
                  <a:pt x="4124325" y="34925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625175" y="113283"/>
            <a:ext cx="29419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spc="-50" dirty="0">
                <a:solidFill>
                  <a:srgbClr val="404040"/>
                </a:solidFill>
                <a:latin typeface="Arial"/>
                <a:cs typeface="Arial"/>
              </a:rPr>
              <a:t>Design</a:t>
            </a:r>
            <a:r>
              <a:rPr sz="2800" b="1" spc="-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800" b="1" spc="-20" dirty="0">
                <a:solidFill>
                  <a:srgbClr val="404040"/>
                </a:solidFill>
                <a:latin typeface="Arial"/>
                <a:cs typeface="Arial"/>
              </a:rPr>
              <a:t>Arsitektur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484797"/>
            <a:ext cx="4124325" cy="76200"/>
          </a:xfrm>
          <a:custGeom>
            <a:avLst/>
            <a:gdLst/>
            <a:ahLst/>
            <a:cxnLst/>
            <a:rect l="l" t="t" r="r" b="b"/>
            <a:pathLst>
              <a:path w="4124325" h="76200">
                <a:moveTo>
                  <a:pt x="4086225" y="0"/>
                </a:moveTo>
                <a:lnTo>
                  <a:pt x="4071393" y="2993"/>
                </a:lnTo>
                <a:lnTo>
                  <a:pt x="4059283" y="11158"/>
                </a:lnTo>
                <a:lnTo>
                  <a:pt x="4051118" y="23268"/>
                </a:lnTo>
                <a:lnTo>
                  <a:pt x="4048125" y="38100"/>
                </a:lnTo>
                <a:lnTo>
                  <a:pt x="4051118" y="52931"/>
                </a:lnTo>
                <a:lnTo>
                  <a:pt x="4059283" y="65041"/>
                </a:lnTo>
                <a:lnTo>
                  <a:pt x="4071393" y="73206"/>
                </a:lnTo>
                <a:lnTo>
                  <a:pt x="4086225" y="76200"/>
                </a:lnTo>
                <a:lnTo>
                  <a:pt x="4101056" y="73206"/>
                </a:lnTo>
                <a:lnTo>
                  <a:pt x="4113166" y="65041"/>
                </a:lnTo>
                <a:lnTo>
                  <a:pt x="4121331" y="52931"/>
                </a:lnTo>
                <a:lnTo>
                  <a:pt x="4123684" y="41275"/>
                </a:lnTo>
                <a:lnTo>
                  <a:pt x="4086225" y="41275"/>
                </a:lnTo>
                <a:lnTo>
                  <a:pt x="4086225" y="34925"/>
                </a:lnTo>
                <a:lnTo>
                  <a:pt x="4123684" y="34925"/>
                </a:lnTo>
                <a:lnTo>
                  <a:pt x="4121331" y="23268"/>
                </a:lnTo>
                <a:lnTo>
                  <a:pt x="4113166" y="11158"/>
                </a:lnTo>
                <a:lnTo>
                  <a:pt x="4101056" y="2993"/>
                </a:lnTo>
                <a:lnTo>
                  <a:pt x="4086225" y="0"/>
                </a:lnTo>
                <a:close/>
              </a:path>
              <a:path w="4124325" h="76200">
                <a:moveTo>
                  <a:pt x="4048765" y="34925"/>
                </a:moveTo>
                <a:lnTo>
                  <a:pt x="0" y="34925"/>
                </a:lnTo>
                <a:lnTo>
                  <a:pt x="0" y="41275"/>
                </a:lnTo>
                <a:lnTo>
                  <a:pt x="4048765" y="41275"/>
                </a:lnTo>
                <a:lnTo>
                  <a:pt x="4048125" y="38100"/>
                </a:lnTo>
                <a:lnTo>
                  <a:pt x="4048765" y="34925"/>
                </a:lnTo>
                <a:close/>
              </a:path>
              <a:path w="4124325" h="76200">
                <a:moveTo>
                  <a:pt x="4123684" y="34925"/>
                </a:moveTo>
                <a:lnTo>
                  <a:pt x="4086225" y="34925"/>
                </a:lnTo>
                <a:lnTo>
                  <a:pt x="4086225" y="41275"/>
                </a:lnTo>
                <a:lnTo>
                  <a:pt x="4123684" y="41275"/>
                </a:lnTo>
                <a:lnTo>
                  <a:pt x="4124325" y="38100"/>
                </a:lnTo>
                <a:lnTo>
                  <a:pt x="4123684" y="34925"/>
                </a:lnTo>
                <a:close/>
              </a:path>
            </a:pathLst>
          </a:custGeom>
          <a:solidFill>
            <a:srgbClr val="525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935581" y="2061527"/>
            <a:ext cx="890168" cy="7800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84739" y="1011237"/>
            <a:ext cx="3380740" cy="615950"/>
            <a:chOff x="684739" y="1011237"/>
            <a:chExt cx="3380740" cy="615950"/>
          </a:xfrm>
        </p:grpSpPr>
        <p:sp>
          <p:nvSpPr>
            <p:cNvPr id="7" name="object 7"/>
            <p:cNvSpPr/>
            <p:nvPr/>
          </p:nvSpPr>
          <p:spPr>
            <a:xfrm>
              <a:off x="687914" y="1014412"/>
              <a:ext cx="3374390" cy="609600"/>
            </a:xfrm>
            <a:custGeom>
              <a:avLst/>
              <a:gdLst/>
              <a:ahLst/>
              <a:cxnLst/>
              <a:rect l="l" t="t" r="r" b="b"/>
              <a:pathLst>
                <a:path w="3374390" h="609600">
                  <a:moveTo>
                    <a:pt x="3272364" y="0"/>
                  </a:moveTo>
                  <a:lnTo>
                    <a:pt x="101602" y="0"/>
                  </a:lnTo>
                  <a:lnTo>
                    <a:pt x="62054" y="7984"/>
                  </a:lnTo>
                  <a:lnTo>
                    <a:pt x="29758" y="29759"/>
                  </a:lnTo>
                  <a:lnTo>
                    <a:pt x="7984" y="62054"/>
                  </a:lnTo>
                  <a:lnTo>
                    <a:pt x="0" y="101600"/>
                  </a:lnTo>
                  <a:lnTo>
                    <a:pt x="0" y="508000"/>
                  </a:lnTo>
                  <a:lnTo>
                    <a:pt x="7984" y="547545"/>
                  </a:lnTo>
                  <a:lnTo>
                    <a:pt x="29758" y="579840"/>
                  </a:lnTo>
                  <a:lnTo>
                    <a:pt x="62054" y="601615"/>
                  </a:lnTo>
                  <a:lnTo>
                    <a:pt x="101602" y="609600"/>
                  </a:lnTo>
                  <a:lnTo>
                    <a:pt x="3272364" y="609600"/>
                  </a:lnTo>
                  <a:lnTo>
                    <a:pt x="3311910" y="601615"/>
                  </a:lnTo>
                  <a:lnTo>
                    <a:pt x="3344205" y="579840"/>
                  </a:lnTo>
                  <a:lnTo>
                    <a:pt x="3365979" y="547545"/>
                  </a:lnTo>
                  <a:lnTo>
                    <a:pt x="3373964" y="508000"/>
                  </a:lnTo>
                  <a:lnTo>
                    <a:pt x="3373964" y="101600"/>
                  </a:lnTo>
                  <a:lnTo>
                    <a:pt x="3365979" y="62054"/>
                  </a:lnTo>
                  <a:lnTo>
                    <a:pt x="3344205" y="29759"/>
                  </a:lnTo>
                  <a:lnTo>
                    <a:pt x="3311910" y="7984"/>
                  </a:lnTo>
                  <a:lnTo>
                    <a:pt x="3272364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87914" y="1014412"/>
              <a:ext cx="3374390" cy="609600"/>
            </a:xfrm>
            <a:custGeom>
              <a:avLst/>
              <a:gdLst/>
              <a:ahLst/>
              <a:cxnLst/>
              <a:rect l="l" t="t" r="r" b="b"/>
              <a:pathLst>
                <a:path w="3374390" h="609600">
                  <a:moveTo>
                    <a:pt x="0" y="101603"/>
                  </a:moveTo>
                  <a:lnTo>
                    <a:pt x="7984" y="62054"/>
                  </a:lnTo>
                  <a:lnTo>
                    <a:pt x="29758" y="29758"/>
                  </a:lnTo>
                  <a:lnTo>
                    <a:pt x="62054" y="7984"/>
                  </a:lnTo>
                  <a:lnTo>
                    <a:pt x="101603" y="0"/>
                  </a:lnTo>
                  <a:lnTo>
                    <a:pt x="3272361" y="0"/>
                  </a:lnTo>
                  <a:lnTo>
                    <a:pt x="3311914" y="7984"/>
                  </a:lnTo>
                  <a:lnTo>
                    <a:pt x="3344211" y="29758"/>
                  </a:lnTo>
                  <a:lnTo>
                    <a:pt x="3365987" y="62054"/>
                  </a:lnTo>
                  <a:lnTo>
                    <a:pt x="3373971" y="101603"/>
                  </a:lnTo>
                  <a:lnTo>
                    <a:pt x="3373971" y="507997"/>
                  </a:lnTo>
                  <a:lnTo>
                    <a:pt x="3365987" y="547545"/>
                  </a:lnTo>
                  <a:lnTo>
                    <a:pt x="3344211" y="579841"/>
                  </a:lnTo>
                  <a:lnTo>
                    <a:pt x="3311914" y="601615"/>
                  </a:lnTo>
                  <a:lnTo>
                    <a:pt x="3272361" y="609600"/>
                  </a:lnTo>
                  <a:lnTo>
                    <a:pt x="101603" y="609600"/>
                  </a:lnTo>
                  <a:lnTo>
                    <a:pt x="62054" y="601615"/>
                  </a:lnTo>
                  <a:lnTo>
                    <a:pt x="29758" y="579841"/>
                  </a:lnTo>
                  <a:lnTo>
                    <a:pt x="7984" y="547545"/>
                  </a:lnTo>
                  <a:lnTo>
                    <a:pt x="0" y="507997"/>
                  </a:lnTo>
                  <a:lnTo>
                    <a:pt x="0" y="101603"/>
                  </a:lnTo>
                  <a:close/>
                </a:path>
              </a:pathLst>
            </a:custGeom>
            <a:ln w="635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736725" y="1169923"/>
            <a:ext cx="12769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Tahoma"/>
                <a:cs typeface="Tahoma"/>
              </a:rPr>
              <a:t>Input</a:t>
            </a:r>
            <a:r>
              <a:rPr sz="1800" b="1" spc="-65" dirty="0">
                <a:latin typeface="Tahoma"/>
                <a:cs typeface="Tahoma"/>
              </a:rPr>
              <a:t> </a:t>
            </a:r>
            <a:r>
              <a:rPr sz="1800" b="1" spc="-5" dirty="0">
                <a:latin typeface="Tahoma"/>
                <a:cs typeface="Tahoma"/>
              </a:rPr>
              <a:t>Data</a:t>
            </a:r>
            <a:endParaRPr sz="180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143000" y="3102864"/>
            <a:ext cx="2360295" cy="353695"/>
            <a:chOff x="1143000" y="3102864"/>
            <a:chExt cx="2360295" cy="353695"/>
          </a:xfrm>
        </p:grpSpPr>
        <p:sp>
          <p:nvSpPr>
            <p:cNvPr id="11" name="object 11"/>
            <p:cNvSpPr/>
            <p:nvPr/>
          </p:nvSpPr>
          <p:spPr>
            <a:xfrm>
              <a:off x="1143000" y="3124200"/>
              <a:ext cx="2360295" cy="240029"/>
            </a:xfrm>
            <a:custGeom>
              <a:avLst/>
              <a:gdLst/>
              <a:ahLst/>
              <a:cxnLst/>
              <a:rect l="l" t="t" r="r" b="b"/>
              <a:pathLst>
                <a:path w="2360295" h="240029">
                  <a:moveTo>
                    <a:pt x="2360079" y="0"/>
                  </a:moveTo>
                  <a:lnTo>
                    <a:pt x="39951" y="0"/>
                  </a:lnTo>
                  <a:lnTo>
                    <a:pt x="24400" y="3138"/>
                  </a:lnTo>
                  <a:lnTo>
                    <a:pt x="11701" y="11699"/>
                  </a:lnTo>
                  <a:lnTo>
                    <a:pt x="3139" y="24399"/>
                  </a:lnTo>
                  <a:lnTo>
                    <a:pt x="0" y="39954"/>
                  </a:lnTo>
                  <a:lnTo>
                    <a:pt x="0" y="239712"/>
                  </a:lnTo>
                  <a:lnTo>
                    <a:pt x="2320124" y="239712"/>
                  </a:lnTo>
                  <a:lnTo>
                    <a:pt x="2335679" y="236573"/>
                  </a:lnTo>
                  <a:lnTo>
                    <a:pt x="2348379" y="228012"/>
                  </a:lnTo>
                  <a:lnTo>
                    <a:pt x="2356940" y="215313"/>
                  </a:lnTo>
                  <a:lnTo>
                    <a:pt x="2360079" y="199758"/>
                  </a:lnTo>
                  <a:lnTo>
                    <a:pt x="2360079" y="0"/>
                  </a:lnTo>
                  <a:close/>
                </a:path>
              </a:pathLst>
            </a:custGeom>
            <a:solidFill>
              <a:srgbClr val="F8C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90472" y="3102864"/>
              <a:ext cx="1685543" cy="3535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1571015" y="3139695"/>
            <a:ext cx="150368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-5" dirty="0">
                <a:latin typeface="Arial"/>
                <a:cs typeface="Arial"/>
              </a:rPr>
              <a:t>Kementerian/Lembaga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195754" y="4559808"/>
            <a:ext cx="2251075" cy="356870"/>
            <a:chOff x="1195754" y="4559808"/>
            <a:chExt cx="2251075" cy="356870"/>
          </a:xfrm>
        </p:grpSpPr>
        <p:sp>
          <p:nvSpPr>
            <p:cNvPr id="15" name="object 15"/>
            <p:cNvSpPr/>
            <p:nvPr/>
          </p:nvSpPr>
          <p:spPr>
            <a:xfrm>
              <a:off x="1195754" y="4581525"/>
              <a:ext cx="2251075" cy="240029"/>
            </a:xfrm>
            <a:custGeom>
              <a:avLst/>
              <a:gdLst/>
              <a:ahLst/>
              <a:cxnLst/>
              <a:rect l="l" t="t" r="r" b="b"/>
              <a:pathLst>
                <a:path w="2251075" h="240029">
                  <a:moveTo>
                    <a:pt x="2250834" y="0"/>
                  </a:moveTo>
                  <a:lnTo>
                    <a:pt x="39952" y="0"/>
                  </a:lnTo>
                  <a:lnTo>
                    <a:pt x="24401" y="3140"/>
                  </a:lnTo>
                  <a:lnTo>
                    <a:pt x="11701" y="11704"/>
                  </a:lnTo>
                  <a:lnTo>
                    <a:pt x="3139" y="24404"/>
                  </a:lnTo>
                  <a:lnTo>
                    <a:pt x="0" y="39954"/>
                  </a:lnTo>
                  <a:lnTo>
                    <a:pt x="0" y="239712"/>
                  </a:lnTo>
                  <a:lnTo>
                    <a:pt x="2210880" y="239712"/>
                  </a:lnTo>
                  <a:lnTo>
                    <a:pt x="2226430" y="236573"/>
                  </a:lnTo>
                  <a:lnTo>
                    <a:pt x="2239130" y="228012"/>
                  </a:lnTo>
                  <a:lnTo>
                    <a:pt x="2247694" y="215313"/>
                  </a:lnTo>
                  <a:lnTo>
                    <a:pt x="2250834" y="199758"/>
                  </a:lnTo>
                  <a:lnTo>
                    <a:pt x="2250834" y="0"/>
                  </a:lnTo>
                  <a:close/>
                </a:path>
              </a:pathLst>
            </a:custGeom>
            <a:solidFill>
              <a:srgbClr val="F8C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975104" y="4559808"/>
              <a:ext cx="713232" cy="356615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2055482" y="4596639"/>
            <a:ext cx="531495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-20" dirty="0">
                <a:latin typeface="Arial"/>
                <a:cs typeface="Arial"/>
              </a:rPr>
              <a:t>Provinsi</a:t>
            </a:r>
            <a:endParaRPr sz="115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926767" y="3639502"/>
            <a:ext cx="953525" cy="78009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35456" y="5009523"/>
            <a:ext cx="877585" cy="7816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1195754" y="5998464"/>
            <a:ext cx="2251075" cy="353695"/>
            <a:chOff x="1195754" y="5998464"/>
            <a:chExt cx="2251075" cy="353695"/>
          </a:xfrm>
        </p:grpSpPr>
        <p:sp>
          <p:nvSpPr>
            <p:cNvPr id="21" name="object 21"/>
            <p:cNvSpPr/>
            <p:nvPr/>
          </p:nvSpPr>
          <p:spPr>
            <a:xfrm>
              <a:off x="1195754" y="6029325"/>
              <a:ext cx="2251075" cy="219075"/>
            </a:xfrm>
            <a:custGeom>
              <a:avLst/>
              <a:gdLst/>
              <a:ahLst/>
              <a:cxnLst/>
              <a:rect l="l" t="t" r="r" b="b"/>
              <a:pathLst>
                <a:path w="2251075" h="219075">
                  <a:moveTo>
                    <a:pt x="2250822" y="0"/>
                  </a:moveTo>
                  <a:lnTo>
                    <a:pt x="36511" y="0"/>
                  </a:lnTo>
                  <a:lnTo>
                    <a:pt x="22299" y="2869"/>
                  </a:lnTo>
                  <a:lnTo>
                    <a:pt x="10693" y="10694"/>
                  </a:lnTo>
                  <a:lnTo>
                    <a:pt x="2869" y="22300"/>
                  </a:lnTo>
                  <a:lnTo>
                    <a:pt x="0" y="36512"/>
                  </a:lnTo>
                  <a:lnTo>
                    <a:pt x="0" y="219075"/>
                  </a:lnTo>
                  <a:lnTo>
                    <a:pt x="2214309" y="219075"/>
                  </a:lnTo>
                  <a:lnTo>
                    <a:pt x="2228523" y="216205"/>
                  </a:lnTo>
                  <a:lnTo>
                    <a:pt x="2240128" y="208380"/>
                  </a:lnTo>
                  <a:lnTo>
                    <a:pt x="2247953" y="196774"/>
                  </a:lnTo>
                  <a:lnTo>
                    <a:pt x="2250822" y="182562"/>
                  </a:lnTo>
                  <a:lnTo>
                    <a:pt x="2250822" y="0"/>
                  </a:lnTo>
                  <a:close/>
                </a:path>
              </a:pathLst>
            </a:custGeom>
            <a:solidFill>
              <a:srgbClr val="F8CB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29384" y="5998464"/>
              <a:ext cx="463295" cy="3535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185416" y="5998464"/>
              <a:ext cx="545592" cy="3535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011984" y="6035295"/>
            <a:ext cx="618490" cy="20510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150" spc="-15" dirty="0">
                <a:latin typeface="Arial"/>
                <a:cs typeface="Arial"/>
              </a:rPr>
              <a:t>Kab/Kota</a:t>
            </a:r>
            <a:endParaRPr sz="1150">
              <a:latin typeface="Arial"/>
              <a:cs typeface="Arial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981950" y="1992312"/>
            <a:ext cx="2594610" cy="1022350"/>
            <a:chOff x="7981950" y="1992312"/>
            <a:chExt cx="2594610" cy="1022350"/>
          </a:xfrm>
        </p:grpSpPr>
        <p:sp>
          <p:nvSpPr>
            <p:cNvPr id="26" name="object 26"/>
            <p:cNvSpPr/>
            <p:nvPr/>
          </p:nvSpPr>
          <p:spPr>
            <a:xfrm>
              <a:off x="8285420" y="2070100"/>
              <a:ext cx="2290780" cy="94415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988300" y="1998662"/>
              <a:ext cx="400050" cy="303530"/>
            </a:xfrm>
            <a:custGeom>
              <a:avLst/>
              <a:gdLst/>
              <a:ahLst/>
              <a:cxnLst/>
              <a:rect l="l" t="t" r="r" b="b"/>
              <a:pathLst>
                <a:path w="400050" h="303530">
                  <a:moveTo>
                    <a:pt x="200025" y="0"/>
                  </a:moveTo>
                  <a:lnTo>
                    <a:pt x="146848" y="5415"/>
                  </a:lnTo>
                  <a:lnTo>
                    <a:pt x="99065" y="20700"/>
                  </a:lnTo>
                  <a:lnTo>
                    <a:pt x="58583" y="44407"/>
                  </a:lnTo>
                  <a:lnTo>
                    <a:pt x="27307" y="75091"/>
                  </a:lnTo>
                  <a:lnTo>
                    <a:pt x="7144" y="111308"/>
                  </a:lnTo>
                  <a:lnTo>
                    <a:pt x="0" y="151612"/>
                  </a:lnTo>
                  <a:lnTo>
                    <a:pt x="7144" y="191911"/>
                  </a:lnTo>
                  <a:lnTo>
                    <a:pt x="27307" y="228124"/>
                  </a:lnTo>
                  <a:lnTo>
                    <a:pt x="58583" y="258806"/>
                  </a:lnTo>
                  <a:lnTo>
                    <a:pt x="99065" y="282512"/>
                  </a:lnTo>
                  <a:lnTo>
                    <a:pt x="146848" y="297796"/>
                  </a:lnTo>
                  <a:lnTo>
                    <a:pt x="200025" y="303212"/>
                  </a:lnTo>
                  <a:lnTo>
                    <a:pt x="253197" y="297796"/>
                  </a:lnTo>
                  <a:lnTo>
                    <a:pt x="300978" y="282512"/>
                  </a:lnTo>
                  <a:lnTo>
                    <a:pt x="341461" y="258806"/>
                  </a:lnTo>
                  <a:lnTo>
                    <a:pt x="372739" y="228124"/>
                  </a:lnTo>
                  <a:lnTo>
                    <a:pt x="392904" y="191911"/>
                  </a:lnTo>
                  <a:lnTo>
                    <a:pt x="400050" y="151612"/>
                  </a:lnTo>
                  <a:lnTo>
                    <a:pt x="392904" y="111308"/>
                  </a:lnTo>
                  <a:lnTo>
                    <a:pt x="372739" y="75091"/>
                  </a:lnTo>
                  <a:lnTo>
                    <a:pt x="341461" y="44407"/>
                  </a:lnTo>
                  <a:lnTo>
                    <a:pt x="300978" y="20700"/>
                  </a:lnTo>
                  <a:lnTo>
                    <a:pt x="253197" y="541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7988300" y="1998662"/>
              <a:ext cx="400050" cy="303530"/>
            </a:xfrm>
            <a:custGeom>
              <a:avLst/>
              <a:gdLst/>
              <a:ahLst/>
              <a:cxnLst/>
              <a:rect l="l" t="t" r="r" b="b"/>
              <a:pathLst>
                <a:path w="400050" h="303530">
                  <a:moveTo>
                    <a:pt x="0" y="151607"/>
                  </a:moveTo>
                  <a:lnTo>
                    <a:pt x="7145" y="111303"/>
                  </a:lnTo>
                  <a:lnTo>
                    <a:pt x="27309" y="75087"/>
                  </a:lnTo>
                  <a:lnTo>
                    <a:pt x="58585" y="44404"/>
                  </a:lnTo>
                  <a:lnTo>
                    <a:pt x="99068" y="20698"/>
                  </a:lnTo>
                  <a:lnTo>
                    <a:pt x="146849" y="5415"/>
                  </a:lnTo>
                  <a:lnTo>
                    <a:pt x="200024" y="0"/>
                  </a:lnTo>
                  <a:lnTo>
                    <a:pt x="253198" y="5415"/>
                  </a:lnTo>
                  <a:lnTo>
                    <a:pt x="300980" y="20698"/>
                  </a:lnTo>
                  <a:lnTo>
                    <a:pt x="341463" y="44404"/>
                  </a:lnTo>
                  <a:lnTo>
                    <a:pt x="372739" y="75087"/>
                  </a:lnTo>
                  <a:lnTo>
                    <a:pt x="392904" y="111303"/>
                  </a:lnTo>
                  <a:lnTo>
                    <a:pt x="400049" y="151607"/>
                  </a:lnTo>
                  <a:lnTo>
                    <a:pt x="392904" y="191909"/>
                  </a:lnTo>
                  <a:lnTo>
                    <a:pt x="372739" y="228125"/>
                  </a:lnTo>
                  <a:lnTo>
                    <a:pt x="341463" y="258808"/>
                  </a:lnTo>
                  <a:lnTo>
                    <a:pt x="300980" y="282514"/>
                  </a:lnTo>
                  <a:lnTo>
                    <a:pt x="253198" y="297797"/>
                  </a:lnTo>
                  <a:lnTo>
                    <a:pt x="200024" y="303213"/>
                  </a:lnTo>
                  <a:lnTo>
                    <a:pt x="146849" y="297797"/>
                  </a:lnTo>
                  <a:lnTo>
                    <a:pt x="99068" y="282514"/>
                  </a:lnTo>
                  <a:lnTo>
                    <a:pt x="58585" y="258808"/>
                  </a:lnTo>
                  <a:lnTo>
                    <a:pt x="27309" y="228125"/>
                  </a:lnTo>
                  <a:lnTo>
                    <a:pt x="7145" y="191909"/>
                  </a:lnTo>
                  <a:lnTo>
                    <a:pt x="0" y="151607"/>
                  </a:lnTo>
                  <a:close/>
                </a:path>
              </a:pathLst>
            </a:custGeom>
            <a:ln w="12700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" name="object 29"/>
          <p:cNvGrpSpPr/>
          <p:nvPr/>
        </p:nvGrpSpPr>
        <p:grpSpPr>
          <a:xfrm>
            <a:off x="7738529" y="3455987"/>
            <a:ext cx="1276350" cy="854075"/>
            <a:chOff x="7738529" y="3455987"/>
            <a:chExt cx="1276350" cy="854075"/>
          </a:xfrm>
        </p:grpSpPr>
        <p:sp>
          <p:nvSpPr>
            <p:cNvPr id="30" name="object 30"/>
            <p:cNvSpPr/>
            <p:nvPr/>
          </p:nvSpPr>
          <p:spPr>
            <a:xfrm>
              <a:off x="8040220" y="3602037"/>
              <a:ext cx="974658" cy="70802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44879" y="3462337"/>
              <a:ext cx="400050" cy="303530"/>
            </a:xfrm>
            <a:custGeom>
              <a:avLst/>
              <a:gdLst/>
              <a:ahLst/>
              <a:cxnLst/>
              <a:rect l="l" t="t" r="r" b="b"/>
              <a:pathLst>
                <a:path w="400050" h="303529">
                  <a:moveTo>
                    <a:pt x="200025" y="0"/>
                  </a:moveTo>
                  <a:lnTo>
                    <a:pt x="146852" y="5415"/>
                  </a:lnTo>
                  <a:lnTo>
                    <a:pt x="99071" y="20700"/>
                  </a:lnTo>
                  <a:lnTo>
                    <a:pt x="58588" y="44407"/>
                  </a:lnTo>
                  <a:lnTo>
                    <a:pt x="27310" y="75091"/>
                  </a:lnTo>
                  <a:lnTo>
                    <a:pt x="7145" y="111308"/>
                  </a:lnTo>
                  <a:lnTo>
                    <a:pt x="0" y="151612"/>
                  </a:lnTo>
                  <a:lnTo>
                    <a:pt x="7145" y="191911"/>
                  </a:lnTo>
                  <a:lnTo>
                    <a:pt x="27310" y="228124"/>
                  </a:lnTo>
                  <a:lnTo>
                    <a:pt x="58588" y="258806"/>
                  </a:lnTo>
                  <a:lnTo>
                    <a:pt x="99071" y="282512"/>
                  </a:lnTo>
                  <a:lnTo>
                    <a:pt x="146852" y="297796"/>
                  </a:lnTo>
                  <a:lnTo>
                    <a:pt x="200025" y="303212"/>
                  </a:lnTo>
                  <a:lnTo>
                    <a:pt x="253201" y="297796"/>
                  </a:lnTo>
                  <a:lnTo>
                    <a:pt x="300984" y="282512"/>
                  </a:lnTo>
                  <a:lnTo>
                    <a:pt x="341466" y="258806"/>
                  </a:lnTo>
                  <a:lnTo>
                    <a:pt x="372742" y="228124"/>
                  </a:lnTo>
                  <a:lnTo>
                    <a:pt x="392905" y="191911"/>
                  </a:lnTo>
                  <a:lnTo>
                    <a:pt x="400050" y="151612"/>
                  </a:lnTo>
                  <a:lnTo>
                    <a:pt x="392905" y="111308"/>
                  </a:lnTo>
                  <a:lnTo>
                    <a:pt x="372742" y="75091"/>
                  </a:lnTo>
                  <a:lnTo>
                    <a:pt x="341466" y="44407"/>
                  </a:lnTo>
                  <a:lnTo>
                    <a:pt x="300984" y="20700"/>
                  </a:lnTo>
                  <a:lnTo>
                    <a:pt x="253201" y="541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44879" y="3462337"/>
              <a:ext cx="400050" cy="303530"/>
            </a:xfrm>
            <a:custGeom>
              <a:avLst/>
              <a:gdLst/>
              <a:ahLst/>
              <a:cxnLst/>
              <a:rect l="l" t="t" r="r" b="b"/>
              <a:pathLst>
                <a:path w="400050" h="303529">
                  <a:moveTo>
                    <a:pt x="0" y="151607"/>
                  </a:moveTo>
                  <a:lnTo>
                    <a:pt x="7145" y="111303"/>
                  </a:lnTo>
                  <a:lnTo>
                    <a:pt x="27309" y="75087"/>
                  </a:lnTo>
                  <a:lnTo>
                    <a:pt x="58586" y="44404"/>
                  </a:lnTo>
                  <a:lnTo>
                    <a:pt x="99068" y="20698"/>
                  </a:lnTo>
                  <a:lnTo>
                    <a:pt x="146850" y="5415"/>
                  </a:lnTo>
                  <a:lnTo>
                    <a:pt x="200025" y="0"/>
                  </a:lnTo>
                  <a:lnTo>
                    <a:pt x="253199" y="5415"/>
                  </a:lnTo>
                  <a:lnTo>
                    <a:pt x="300981" y="20698"/>
                  </a:lnTo>
                  <a:lnTo>
                    <a:pt x="341464" y="44404"/>
                  </a:lnTo>
                  <a:lnTo>
                    <a:pt x="372741" y="75087"/>
                  </a:lnTo>
                  <a:lnTo>
                    <a:pt x="392906" y="111303"/>
                  </a:lnTo>
                  <a:lnTo>
                    <a:pt x="400051" y="151607"/>
                  </a:lnTo>
                  <a:lnTo>
                    <a:pt x="392906" y="191909"/>
                  </a:lnTo>
                  <a:lnTo>
                    <a:pt x="372741" y="228125"/>
                  </a:lnTo>
                  <a:lnTo>
                    <a:pt x="341464" y="258808"/>
                  </a:lnTo>
                  <a:lnTo>
                    <a:pt x="300981" y="282514"/>
                  </a:lnTo>
                  <a:lnTo>
                    <a:pt x="253199" y="297797"/>
                  </a:lnTo>
                  <a:lnTo>
                    <a:pt x="200025" y="303213"/>
                  </a:lnTo>
                  <a:lnTo>
                    <a:pt x="146850" y="297797"/>
                  </a:lnTo>
                  <a:lnTo>
                    <a:pt x="99068" y="282514"/>
                  </a:lnTo>
                  <a:lnTo>
                    <a:pt x="58586" y="258808"/>
                  </a:lnTo>
                  <a:lnTo>
                    <a:pt x="27309" y="228125"/>
                  </a:lnTo>
                  <a:lnTo>
                    <a:pt x="7145" y="191909"/>
                  </a:lnTo>
                  <a:lnTo>
                    <a:pt x="0" y="151607"/>
                  </a:lnTo>
                  <a:close/>
                </a:path>
              </a:pathLst>
            </a:custGeom>
            <a:ln w="12700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409395" y="906462"/>
            <a:ext cx="4239895" cy="671830"/>
            <a:chOff x="7409395" y="906462"/>
            <a:chExt cx="4239895" cy="671830"/>
          </a:xfrm>
        </p:grpSpPr>
        <p:sp>
          <p:nvSpPr>
            <p:cNvPr id="34" name="object 34"/>
            <p:cNvSpPr/>
            <p:nvPr/>
          </p:nvSpPr>
          <p:spPr>
            <a:xfrm>
              <a:off x="7412570" y="909637"/>
              <a:ext cx="4233545" cy="665480"/>
            </a:xfrm>
            <a:custGeom>
              <a:avLst/>
              <a:gdLst/>
              <a:ahLst/>
              <a:cxnLst/>
              <a:rect l="l" t="t" r="r" b="b"/>
              <a:pathLst>
                <a:path w="4233545" h="665480">
                  <a:moveTo>
                    <a:pt x="4122470" y="0"/>
                  </a:moveTo>
                  <a:lnTo>
                    <a:pt x="110858" y="0"/>
                  </a:lnTo>
                  <a:lnTo>
                    <a:pt x="67706" y="8711"/>
                  </a:lnTo>
                  <a:lnTo>
                    <a:pt x="32469" y="32469"/>
                  </a:lnTo>
                  <a:lnTo>
                    <a:pt x="8711" y="67706"/>
                  </a:lnTo>
                  <a:lnTo>
                    <a:pt x="0" y="110858"/>
                  </a:lnTo>
                  <a:lnTo>
                    <a:pt x="0" y="554304"/>
                  </a:lnTo>
                  <a:lnTo>
                    <a:pt x="8711" y="597455"/>
                  </a:lnTo>
                  <a:lnTo>
                    <a:pt x="32469" y="632693"/>
                  </a:lnTo>
                  <a:lnTo>
                    <a:pt x="67706" y="656450"/>
                  </a:lnTo>
                  <a:lnTo>
                    <a:pt x="110858" y="665162"/>
                  </a:lnTo>
                  <a:lnTo>
                    <a:pt x="4122470" y="665162"/>
                  </a:lnTo>
                  <a:lnTo>
                    <a:pt x="4165622" y="656450"/>
                  </a:lnTo>
                  <a:lnTo>
                    <a:pt x="4200859" y="632693"/>
                  </a:lnTo>
                  <a:lnTo>
                    <a:pt x="4224617" y="597455"/>
                  </a:lnTo>
                  <a:lnTo>
                    <a:pt x="4233329" y="554304"/>
                  </a:lnTo>
                  <a:lnTo>
                    <a:pt x="4233329" y="110858"/>
                  </a:lnTo>
                  <a:lnTo>
                    <a:pt x="4224617" y="67706"/>
                  </a:lnTo>
                  <a:lnTo>
                    <a:pt x="4200859" y="32469"/>
                  </a:lnTo>
                  <a:lnTo>
                    <a:pt x="4165622" y="8711"/>
                  </a:lnTo>
                  <a:lnTo>
                    <a:pt x="4122470" y="0"/>
                  </a:lnTo>
                  <a:close/>
                </a:path>
              </a:pathLst>
            </a:custGeom>
            <a:solidFill>
              <a:srgbClr val="C5E0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412570" y="909637"/>
              <a:ext cx="4233545" cy="665480"/>
            </a:xfrm>
            <a:custGeom>
              <a:avLst/>
              <a:gdLst/>
              <a:ahLst/>
              <a:cxnLst/>
              <a:rect l="l" t="t" r="r" b="b"/>
              <a:pathLst>
                <a:path w="4233545" h="665480">
                  <a:moveTo>
                    <a:pt x="0" y="110861"/>
                  </a:moveTo>
                  <a:lnTo>
                    <a:pt x="8712" y="67708"/>
                  </a:lnTo>
                  <a:lnTo>
                    <a:pt x="32470" y="32470"/>
                  </a:lnTo>
                  <a:lnTo>
                    <a:pt x="67708" y="8712"/>
                  </a:lnTo>
                  <a:lnTo>
                    <a:pt x="110861" y="0"/>
                  </a:lnTo>
                  <a:lnTo>
                    <a:pt x="4122472" y="0"/>
                  </a:lnTo>
                  <a:lnTo>
                    <a:pt x="4165625" y="8712"/>
                  </a:lnTo>
                  <a:lnTo>
                    <a:pt x="4200863" y="32470"/>
                  </a:lnTo>
                  <a:lnTo>
                    <a:pt x="4224620" y="67708"/>
                  </a:lnTo>
                  <a:lnTo>
                    <a:pt x="4233332" y="110861"/>
                  </a:lnTo>
                  <a:lnTo>
                    <a:pt x="4233332" y="554302"/>
                  </a:lnTo>
                  <a:lnTo>
                    <a:pt x="4224620" y="597454"/>
                  </a:lnTo>
                  <a:lnTo>
                    <a:pt x="4200863" y="632692"/>
                  </a:lnTo>
                  <a:lnTo>
                    <a:pt x="4165625" y="656451"/>
                  </a:lnTo>
                  <a:lnTo>
                    <a:pt x="4122472" y="665163"/>
                  </a:lnTo>
                  <a:lnTo>
                    <a:pt x="110861" y="665163"/>
                  </a:lnTo>
                  <a:lnTo>
                    <a:pt x="67708" y="656451"/>
                  </a:lnTo>
                  <a:lnTo>
                    <a:pt x="32470" y="632692"/>
                  </a:lnTo>
                  <a:lnTo>
                    <a:pt x="8712" y="597454"/>
                  </a:lnTo>
                  <a:lnTo>
                    <a:pt x="0" y="554302"/>
                  </a:lnTo>
                  <a:lnTo>
                    <a:pt x="0" y="110861"/>
                  </a:lnTo>
                  <a:close/>
                </a:path>
              </a:pathLst>
            </a:custGeom>
            <a:ln w="6350">
              <a:solidFill>
                <a:srgbClr val="A5A5A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8232850" y="985011"/>
            <a:ext cx="2592705" cy="510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sz="1600" b="1" spc="-5" dirty="0">
                <a:latin typeface="Tahoma"/>
                <a:cs typeface="Tahoma"/>
              </a:rPr>
              <a:t>Output:</a:t>
            </a:r>
            <a:endParaRPr sz="1600">
              <a:latin typeface="Tahoma"/>
              <a:cs typeface="Tahoma"/>
            </a:endParaRPr>
          </a:p>
          <a:p>
            <a:pPr algn="ctr">
              <a:lnSpc>
                <a:spcPts val="1910"/>
              </a:lnSpc>
            </a:pPr>
            <a:r>
              <a:rPr sz="1600" spc="-10" dirty="0">
                <a:latin typeface="Tahoma"/>
                <a:cs typeface="Tahoma"/>
              </a:rPr>
              <a:t>(Nasional/Provinsi/Kab/Kota)</a:t>
            </a:r>
            <a:endParaRPr sz="1600">
              <a:latin typeface="Tahoma"/>
              <a:cs typeface="Tahoma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9635070" y="3505200"/>
            <a:ext cx="1331595" cy="765175"/>
            <a:chOff x="9635070" y="3505200"/>
            <a:chExt cx="1331595" cy="765175"/>
          </a:xfrm>
        </p:grpSpPr>
        <p:sp>
          <p:nvSpPr>
            <p:cNvPr id="38" name="object 38"/>
            <p:cNvSpPr/>
            <p:nvPr/>
          </p:nvSpPr>
          <p:spPr>
            <a:xfrm>
              <a:off x="9917335" y="3600450"/>
              <a:ext cx="1049114" cy="669925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9641420" y="3511550"/>
              <a:ext cx="400050" cy="303530"/>
            </a:xfrm>
            <a:custGeom>
              <a:avLst/>
              <a:gdLst/>
              <a:ahLst/>
              <a:cxnLst/>
              <a:rect l="l" t="t" r="r" b="b"/>
              <a:pathLst>
                <a:path w="400050" h="303529">
                  <a:moveTo>
                    <a:pt x="200025" y="0"/>
                  </a:moveTo>
                  <a:lnTo>
                    <a:pt x="146848" y="5415"/>
                  </a:lnTo>
                  <a:lnTo>
                    <a:pt x="99065" y="20700"/>
                  </a:lnTo>
                  <a:lnTo>
                    <a:pt x="58583" y="44407"/>
                  </a:lnTo>
                  <a:lnTo>
                    <a:pt x="27307" y="75091"/>
                  </a:lnTo>
                  <a:lnTo>
                    <a:pt x="7144" y="111308"/>
                  </a:lnTo>
                  <a:lnTo>
                    <a:pt x="0" y="151612"/>
                  </a:lnTo>
                  <a:lnTo>
                    <a:pt x="7144" y="191911"/>
                  </a:lnTo>
                  <a:lnTo>
                    <a:pt x="27307" y="228124"/>
                  </a:lnTo>
                  <a:lnTo>
                    <a:pt x="58583" y="258806"/>
                  </a:lnTo>
                  <a:lnTo>
                    <a:pt x="99065" y="282512"/>
                  </a:lnTo>
                  <a:lnTo>
                    <a:pt x="146848" y="297796"/>
                  </a:lnTo>
                  <a:lnTo>
                    <a:pt x="200025" y="303212"/>
                  </a:lnTo>
                  <a:lnTo>
                    <a:pt x="253197" y="297796"/>
                  </a:lnTo>
                  <a:lnTo>
                    <a:pt x="300978" y="282512"/>
                  </a:lnTo>
                  <a:lnTo>
                    <a:pt x="341461" y="258806"/>
                  </a:lnTo>
                  <a:lnTo>
                    <a:pt x="372739" y="228124"/>
                  </a:lnTo>
                  <a:lnTo>
                    <a:pt x="392904" y="191911"/>
                  </a:lnTo>
                  <a:lnTo>
                    <a:pt x="400050" y="151612"/>
                  </a:lnTo>
                  <a:lnTo>
                    <a:pt x="392904" y="111308"/>
                  </a:lnTo>
                  <a:lnTo>
                    <a:pt x="372739" y="75091"/>
                  </a:lnTo>
                  <a:lnTo>
                    <a:pt x="341461" y="44407"/>
                  </a:lnTo>
                  <a:lnTo>
                    <a:pt x="300978" y="20700"/>
                  </a:lnTo>
                  <a:lnTo>
                    <a:pt x="253197" y="541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9641420" y="3511550"/>
              <a:ext cx="400050" cy="303530"/>
            </a:xfrm>
            <a:custGeom>
              <a:avLst/>
              <a:gdLst/>
              <a:ahLst/>
              <a:cxnLst/>
              <a:rect l="l" t="t" r="r" b="b"/>
              <a:pathLst>
                <a:path w="400050" h="303529">
                  <a:moveTo>
                    <a:pt x="0" y="151606"/>
                  </a:moveTo>
                  <a:lnTo>
                    <a:pt x="7145" y="111303"/>
                  </a:lnTo>
                  <a:lnTo>
                    <a:pt x="27309" y="75087"/>
                  </a:lnTo>
                  <a:lnTo>
                    <a:pt x="58586" y="44404"/>
                  </a:lnTo>
                  <a:lnTo>
                    <a:pt x="99068" y="20698"/>
                  </a:lnTo>
                  <a:lnTo>
                    <a:pt x="146850" y="5415"/>
                  </a:lnTo>
                  <a:lnTo>
                    <a:pt x="200025" y="0"/>
                  </a:lnTo>
                  <a:lnTo>
                    <a:pt x="253199" y="5415"/>
                  </a:lnTo>
                  <a:lnTo>
                    <a:pt x="300981" y="20698"/>
                  </a:lnTo>
                  <a:lnTo>
                    <a:pt x="341464" y="44404"/>
                  </a:lnTo>
                  <a:lnTo>
                    <a:pt x="372741" y="75087"/>
                  </a:lnTo>
                  <a:lnTo>
                    <a:pt x="392906" y="111303"/>
                  </a:lnTo>
                  <a:lnTo>
                    <a:pt x="400051" y="151606"/>
                  </a:lnTo>
                  <a:lnTo>
                    <a:pt x="392906" y="191909"/>
                  </a:lnTo>
                  <a:lnTo>
                    <a:pt x="372741" y="228124"/>
                  </a:lnTo>
                  <a:lnTo>
                    <a:pt x="341464" y="258807"/>
                  </a:lnTo>
                  <a:lnTo>
                    <a:pt x="300981" y="282513"/>
                  </a:lnTo>
                  <a:lnTo>
                    <a:pt x="253199" y="297796"/>
                  </a:lnTo>
                  <a:lnTo>
                    <a:pt x="200025" y="303212"/>
                  </a:lnTo>
                  <a:lnTo>
                    <a:pt x="146850" y="297796"/>
                  </a:lnTo>
                  <a:lnTo>
                    <a:pt x="99068" y="282513"/>
                  </a:lnTo>
                  <a:lnTo>
                    <a:pt x="58586" y="258807"/>
                  </a:lnTo>
                  <a:lnTo>
                    <a:pt x="27309" y="228124"/>
                  </a:lnTo>
                  <a:lnTo>
                    <a:pt x="7145" y="191909"/>
                  </a:lnTo>
                  <a:lnTo>
                    <a:pt x="0" y="151606"/>
                  </a:lnTo>
                  <a:close/>
                </a:path>
              </a:pathLst>
            </a:custGeom>
            <a:ln w="12700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8118741" y="4458716"/>
            <a:ext cx="79502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220" dirty="0">
                <a:latin typeface="Verdana"/>
                <a:cs typeface="Verdana"/>
              </a:rPr>
              <a:t>Wo</a:t>
            </a:r>
            <a:r>
              <a:rPr sz="1200" b="1" spc="-120" dirty="0">
                <a:latin typeface="Verdana"/>
                <a:cs typeface="Verdana"/>
              </a:rPr>
              <a:t>r</a:t>
            </a:r>
            <a:r>
              <a:rPr sz="1200" b="1" spc="-110" dirty="0">
                <a:latin typeface="Verdana"/>
                <a:cs typeface="Verdana"/>
              </a:rPr>
              <a:t>k</a:t>
            </a:r>
            <a:r>
              <a:rPr sz="1200" b="1" spc="-190" dirty="0">
                <a:latin typeface="Verdana"/>
                <a:cs typeface="Verdana"/>
              </a:rPr>
              <a:t>s</a:t>
            </a:r>
            <a:r>
              <a:rPr sz="1200" b="1" spc="-135" dirty="0">
                <a:latin typeface="Verdana"/>
                <a:cs typeface="Verdana"/>
              </a:rPr>
              <a:t>h</a:t>
            </a:r>
            <a:r>
              <a:rPr sz="1200" b="1" spc="-95" dirty="0">
                <a:latin typeface="Verdana"/>
                <a:cs typeface="Verdana"/>
              </a:rPr>
              <a:t>eet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673691" y="4352544"/>
            <a:ext cx="1628139" cy="35814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563245" marR="5080" indent="-551180">
              <a:lnSpc>
                <a:spcPts val="1300"/>
              </a:lnSpc>
              <a:spcBef>
                <a:spcPts val="160"/>
              </a:spcBef>
            </a:pPr>
            <a:r>
              <a:rPr sz="1100" b="1" spc="-140" dirty="0">
                <a:latin typeface="Verdana"/>
                <a:cs typeface="Verdana"/>
              </a:rPr>
              <a:t>CRF </a:t>
            </a:r>
            <a:r>
              <a:rPr sz="1100" b="1" spc="-120" dirty="0">
                <a:latin typeface="Verdana"/>
                <a:cs typeface="Verdana"/>
              </a:rPr>
              <a:t>(Common </a:t>
            </a:r>
            <a:r>
              <a:rPr sz="1100" b="1" spc="-135" dirty="0">
                <a:latin typeface="Verdana"/>
                <a:cs typeface="Verdana"/>
              </a:rPr>
              <a:t>Reporting  </a:t>
            </a:r>
            <a:r>
              <a:rPr sz="1100" b="1" spc="-160" dirty="0">
                <a:latin typeface="Verdana"/>
                <a:cs typeface="Verdana"/>
              </a:rPr>
              <a:t>Format)</a:t>
            </a:r>
            <a:endParaRPr sz="1100">
              <a:latin typeface="Verdana"/>
              <a:cs typeface="Verdana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9994172" y="5071044"/>
            <a:ext cx="1121070" cy="75775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4" name="object 44"/>
          <p:cNvGrpSpPr/>
          <p:nvPr/>
        </p:nvGrpSpPr>
        <p:grpSpPr>
          <a:xfrm>
            <a:off x="7749120" y="4948237"/>
            <a:ext cx="1458595" cy="881380"/>
            <a:chOff x="7749120" y="4948237"/>
            <a:chExt cx="1458595" cy="881380"/>
          </a:xfrm>
        </p:grpSpPr>
        <p:sp>
          <p:nvSpPr>
            <p:cNvPr id="45" name="object 45"/>
            <p:cNvSpPr/>
            <p:nvPr/>
          </p:nvSpPr>
          <p:spPr>
            <a:xfrm>
              <a:off x="7988299" y="5071062"/>
              <a:ext cx="1219200" cy="75823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7755470" y="4954587"/>
              <a:ext cx="400050" cy="303530"/>
            </a:xfrm>
            <a:custGeom>
              <a:avLst/>
              <a:gdLst/>
              <a:ahLst/>
              <a:cxnLst/>
              <a:rect l="l" t="t" r="r" b="b"/>
              <a:pathLst>
                <a:path w="400050" h="303529">
                  <a:moveTo>
                    <a:pt x="200025" y="0"/>
                  </a:moveTo>
                  <a:lnTo>
                    <a:pt x="146848" y="5415"/>
                  </a:lnTo>
                  <a:lnTo>
                    <a:pt x="99065" y="20699"/>
                  </a:lnTo>
                  <a:lnTo>
                    <a:pt x="58583" y="44405"/>
                  </a:lnTo>
                  <a:lnTo>
                    <a:pt x="27307" y="75088"/>
                  </a:lnTo>
                  <a:lnTo>
                    <a:pt x="7144" y="111301"/>
                  </a:lnTo>
                  <a:lnTo>
                    <a:pt x="0" y="151599"/>
                  </a:lnTo>
                  <a:lnTo>
                    <a:pt x="7144" y="191903"/>
                  </a:lnTo>
                  <a:lnTo>
                    <a:pt x="27307" y="228120"/>
                  </a:lnTo>
                  <a:lnTo>
                    <a:pt x="58583" y="258805"/>
                  </a:lnTo>
                  <a:lnTo>
                    <a:pt x="99065" y="282512"/>
                  </a:lnTo>
                  <a:lnTo>
                    <a:pt x="146848" y="297796"/>
                  </a:lnTo>
                  <a:lnTo>
                    <a:pt x="200025" y="303212"/>
                  </a:lnTo>
                  <a:lnTo>
                    <a:pt x="253196" y="297796"/>
                  </a:lnTo>
                  <a:lnTo>
                    <a:pt x="300975" y="282512"/>
                  </a:lnTo>
                  <a:lnTo>
                    <a:pt x="341455" y="258805"/>
                  </a:lnTo>
                  <a:lnTo>
                    <a:pt x="372729" y="228120"/>
                  </a:lnTo>
                  <a:lnTo>
                    <a:pt x="392892" y="191903"/>
                  </a:lnTo>
                  <a:lnTo>
                    <a:pt x="400037" y="151599"/>
                  </a:lnTo>
                  <a:lnTo>
                    <a:pt x="392892" y="111301"/>
                  </a:lnTo>
                  <a:lnTo>
                    <a:pt x="372729" y="75088"/>
                  </a:lnTo>
                  <a:lnTo>
                    <a:pt x="341455" y="44405"/>
                  </a:lnTo>
                  <a:lnTo>
                    <a:pt x="300975" y="20699"/>
                  </a:lnTo>
                  <a:lnTo>
                    <a:pt x="253196" y="541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7755470" y="4954587"/>
              <a:ext cx="400050" cy="303530"/>
            </a:xfrm>
            <a:custGeom>
              <a:avLst/>
              <a:gdLst/>
              <a:ahLst/>
              <a:cxnLst/>
              <a:rect l="l" t="t" r="r" b="b"/>
              <a:pathLst>
                <a:path w="400050" h="303529">
                  <a:moveTo>
                    <a:pt x="0" y="151607"/>
                  </a:moveTo>
                  <a:lnTo>
                    <a:pt x="7145" y="111303"/>
                  </a:lnTo>
                  <a:lnTo>
                    <a:pt x="27309" y="75087"/>
                  </a:lnTo>
                  <a:lnTo>
                    <a:pt x="58585" y="44404"/>
                  </a:lnTo>
                  <a:lnTo>
                    <a:pt x="99068" y="20698"/>
                  </a:lnTo>
                  <a:lnTo>
                    <a:pt x="146849" y="5415"/>
                  </a:lnTo>
                  <a:lnTo>
                    <a:pt x="200024" y="0"/>
                  </a:lnTo>
                  <a:lnTo>
                    <a:pt x="253198" y="5415"/>
                  </a:lnTo>
                  <a:lnTo>
                    <a:pt x="300980" y="20698"/>
                  </a:lnTo>
                  <a:lnTo>
                    <a:pt x="341463" y="44404"/>
                  </a:lnTo>
                  <a:lnTo>
                    <a:pt x="372739" y="75087"/>
                  </a:lnTo>
                  <a:lnTo>
                    <a:pt x="392904" y="111303"/>
                  </a:lnTo>
                  <a:lnTo>
                    <a:pt x="400049" y="151607"/>
                  </a:lnTo>
                  <a:lnTo>
                    <a:pt x="392904" y="191909"/>
                  </a:lnTo>
                  <a:lnTo>
                    <a:pt x="372739" y="228125"/>
                  </a:lnTo>
                  <a:lnTo>
                    <a:pt x="341463" y="258808"/>
                  </a:lnTo>
                  <a:lnTo>
                    <a:pt x="300980" y="282514"/>
                  </a:lnTo>
                  <a:lnTo>
                    <a:pt x="253198" y="297797"/>
                  </a:lnTo>
                  <a:lnTo>
                    <a:pt x="200024" y="303213"/>
                  </a:lnTo>
                  <a:lnTo>
                    <a:pt x="146849" y="297797"/>
                  </a:lnTo>
                  <a:lnTo>
                    <a:pt x="99068" y="282514"/>
                  </a:lnTo>
                  <a:lnTo>
                    <a:pt x="58585" y="258808"/>
                  </a:lnTo>
                  <a:lnTo>
                    <a:pt x="27309" y="228125"/>
                  </a:lnTo>
                  <a:lnTo>
                    <a:pt x="7145" y="191909"/>
                  </a:lnTo>
                  <a:lnTo>
                    <a:pt x="0" y="151607"/>
                  </a:lnTo>
                  <a:close/>
                </a:path>
              </a:pathLst>
            </a:custGeom>
            <a:ln w="12700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7752295" y="5976620"/>
            <a:ext cx="168910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623570" marR="5080" indent="-611505">
              <a:lnSpc>
                <a:spcPts val="1390"/>
              </a:lnSpc>
              <a:spcBef>
                <a:spcPts val="185"/>
              </a:spcBef>
            </a:pPr>
            <a:r>
              <a:rPr sz="1200" b="1" spc="-100" dirty="0">
                <a:latin typeface="Verdana"/>
                <a:cs typeface="Verdana"/>
              </a:rPr>
              <a:t>Key </a:t>
            </a:r>
            <a:r>
              <a:rPr sz="1200" b="1" spc="-75" dirty="0">
                <a:latin typeface="Verdana"/>
                <a:cs typeface="Verdana"/>
              </a:rPr>
              <a:t>Category </a:t>
            </a:r>
            <a:r>
              <a:rPr sz="1200" b="1" spc="-114" dirty="0">
                <a:latin typeface="Verdana"/>
                <a:cs typeface="Verdana"/>
              </a:rPr>
              <a:t>Analysis  (KCA)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0087508" y="5293189"/>
            <a:ext cx="866775" cy="1065530"/>
          </a:xfrm>
          <a:prstGeom prst="rect">
            <a:avLst/>
          </a:prstGeom>
        </p:spPr>
        <p:txBody>
          <a:bodyPr vert="horz" wrap="square" lIns="0" tIns="187960" rIns="0" bIns="0" rtlCol="0">
            <a:spAutoFit/>
          </a:bodyPr>
          <a:lstStyle/>
          <a:p>
            <a:pPr marL="538480">
              <a:lnSpc>
                <a:spcPct val="100000"/>
              </a:lnSpc>
              <a:spcBef>
                <a:spcPts val="1480"/>
              </a:spcBef>
            </a:pPr>
            <a:r>
              <a:rPr sz="2800" b="1" spc="-1155" dirty="0">
                <a:latin typeface="Verdana"/>
                <a:cs typeface="Verdana"/>
              </a:rPr>
              <a:t>%</a:t>
            </a:r>
            <a:endParaRPr sz="2800">
              <a:latin typeface="Verdana"/>
              <a:cs typeface="Verdana"/>
            </a:endParaRPr>
          </a:p>
          <a:p>
            <a:pPr marL="133350" marR="5080" indent="-120650">
              <a:lnSpc>
                <a:spcPts val="1420"/>
              </a:lnSpc>
              <a:spcBef>
                <a:spcPts val="655"/>
              </a:spcBef>
            </a:pPr>
            <a:r>
              <a:rPr sz="1200" b="1" spc="-195" dirty="0">
                <a:latin typeface="Verdana"/>
                <a:cs typeface="Verdana"/>
              </a:rPr>
              <a:t>U</a:t>
            </a:r>
            <a:r>
              <a:rPr sz="1200" b="1" spc="-155" dirty="0">
                <a:latin typeface="Verdana"/>
                <a:cs typeface="Verdana"/>
              </a:rPr>
              <a:t>n</a:t>
            </a:r>
            <a:r>
              <a:rPr sz="1200" b="1" spc="-75" dirty="0">
                <a:latin typeface="Verdana"/>
                <a:cs typeface="Verdana"/>
              </a:rPr>
              <a:t>ce</a:t>
            </a:r>
            <a:r>
              <a:rPr sz="1200" b="1" spc="-55" dirty="0">
                <a:latin typeface="Verdana"/>
                <a:cs typeface="Verdana"/>
              </a:rPr>
              <a:t>r</a:t>
            </a:r>
            <a:r>
              <a:rPr sz="1200" b="1" spc="-190" dirty="0">
                <a:latin typeface="Verdana"/>
                <a:cs typeface="Verdana"/>
              </a:rPr>
              <a:t>t</a:t>
            </a:r>
            <a:r>
              <a:rPr sz="1200" b="1" spc="-15" dirty="0">
                <a:latin typeface="Verdana"/>
                <a:cs typeface="Verdana"/>
              </a:rPr>
              <a:t>a</a:t>
            </a:r>
            <a:r>
              <a:rPr sz="1200" b="1" spc="-130" dirty="0">
                <a:latin typeface="Verdana"/>
                <a:cs typeface="Verdana"/>
              </a:rPr>
              <a:t>in</a:t>
            </a:r>
            <a:r>
              <a:rPr sz="1200" b="1" spc="-190" dirty="0">
                <a:latin typeface="Verdana"/>
                <a:cs typeface="Verdana"/>
              </a:rPr>
              <a:t>t</a:t>
            </a:r>
            <a:r>
              <a:rPr sz="1200" b="1" spc="-60" dirty="0">
                <a:latin typeface="Verdana"/>
                <a:cs typeface="Verdana"/>
              </a:rPr>
              <a:t>y  </a:t>
            </a:r>
            <a:r>
              <a:rPr sz="1200" b="1" spc="-114" dirty="0">
                <a:latin typeface="Verdana"/>
                <a:cs typeface="Verdana"/>
              </a:rPr>
              <a:t>Analysis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8909837" y="3105403"/>
            <a:ext cx="12623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00" dirty="0">
                <a:latin typeface="Verdana"/>
                <a:cs typeface="Verdana"/>
              </a:rPr>
              <a:t>Grafik </a:t>
            </a:r>
            <a:r>
              <a:rPr sz="1200" b="1" spc="-145" dirty="0">
                <a:latin typeface="Verdana"/>
                <a:cs typeface="Verdana"/>
              </a:rPr>
              <a:t>Total</a:t>
            </a:r>
            <a:r>
              <a:rPr sz="1200" b="1" spc="-100" dirty="0">
                <a:latin typeface="Verdana"/>
                <a:cs typeface="Verdana"/>
              </a:rPr>
              <a:t> </a:t>
            </a:r>
            <a:r>
              <a:rPr sz="1200" b="1" spc="-160" dirty="0">
                <a:latin typeface="Verdana"/>
                <a:cs typeface="Verdana"/>
              </a:rPr>
              <a:t>Emisi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8132762" y="2044700"/>
            <a:ext cx="11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85" dirty="0">
                <a:latin typeface="Verdana"/>
                <a:cs typeface="Verdana"/>
              </a:rPr>
              <a:t>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7889341" y="3510788"/>
            <a:ext cx="11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85" dirty="0"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9785883" y="3559555"/>
            <a:ext cx="11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85" dirty="0">
                <a:latin typeface="Verdana"/>
                <a:cs typeface="Verdana"/>
              </a:rPr>
              <a:t>3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7899933" y="5001259"/>
            <a:ext cx="11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85" dirty="0">
                <a:latin typeface="Verdana"/>
                <a:cs typeface="Verdana"/>
              </a:rPr>
              <a:t>4</a:t>
            </a:r>
            <a:endParaRPr sz="1200">
              <a:latin typeface="Verdana"/>
              <a:cs typeface="Verdana"/>
            </a:endParaRPr>
          </a:p>
        </p:txBody>
      </p:sp>
      <p:grpSp>
        <p:nvGrpSpPr>
          <p:cNvPr id="55" name="object 55"/>
          <p:cNvGrpSpPr/>
          <p:nvPr/>
        </p:nvGrpSpPr>
        <p:grpSpPr>
          <a:xfrm>
            <a:off x="9622370" y="4946650"/>
            <a:ext cx="412750" cy="316230"/>
            <a:chOff x="9622370" y="4946650"/>
            <a:chExt cx="412750" cy="316230"/>
          </a:xfrm>
        </p:grpSpPr>
        <p:sp>
          <p:nvSpPr>
            <p:cNvPr id="56" name="object 56"/>
            <p:cNvSpPr/>
            <p:nvPr/>
          </p:nvSpPr>
          <p:spPr>
            <a:xfrm>
              <a:off x="9628720" y="4953000"/>
              <a:ext cx="400050" cy="303530"/>
            </a:xfrm>
            <a:custGeom>
              <a:avLst/>
              <a:gdLst/>
              <a:ahLst/>
              <a:cxnLst/>
              <a:rect l="l" t="t" r="r" b="b"/>
              <a:pathLst>
                <a:path w="400050" h="303529">
                  <a:moveTo>
                    <a:pt x="200025" y="0"/>
                  </a:moveTo>
                  <a:lnTo>
                    <a:pt x="146848" y="5415"/>
                  </a:lnTo>
                  <a:lnTo>
                    <a:pt x="99065" y="20699"/>
                  </a:lnTo>
                  <a:lnTo>
                    <a:pt x="58583" y="44405"/>
                  </a:lnTo>
                  <a:lnTo>
                    <a:pt x="27307" y="75088"/>
                  </a:lnTo>
                  <a:lnTo>
                    <a:pt x="7144" y="111301"/>
                  </a:lnTo>
                  <a:lnTo>
                    <a:pt x="0" y="151599"/>
                  </a:lnTo>
                  <a:lnTo>
                    <a:pt x="7144" y="191903"/>
                  </a:lnTo>
                  <a:lnTo>
                    <a:pt x="27307" y="228120"/>
                  </a:lnTo>
                  <a:lnTo>
                    <a:pt x="58583" y="258805"/>
                  </a:lnTo>
                  <a:lnTo>
                    <a:pt x="99065" y="282512"/>
                  </a:lnTo>
                  <a:lnTo>
                    <a:pt x="146848" y="297796"/>
                  </a:lnTo>
                  <a:lnTo>
                    <a:pt x="200025" y="303212"/>
                  </a:lnTo>
                  <a:lnTo>
                    <a:pt x="253197" y="297796"/>
                  </a:lnTo>
                  <a:lnTo>
                    <a:pt x="300978" y="282512"/>
                  </a:lnTo>
                  <a:lnTo>
                    <a:pt x="341461" y="258805"/>
                  </a:lnTo>
                  <a:lnTo>
                    <a:pt x="372739" y="228120"/>
                  </a:lnTo>
                  <a:lnTo>
                    <a:pt x="392904" y="191903"/>
                  </a:lnTo>
                  <a:lnTo>
                    <a:pt x="400050" y="151599"/>
                  </a:lnTo>
                  <a:lnTo>
                    <a:pt x="392904" y="111301"/>
                  </a:lnTo>
                  <a:lnTo>
                    <a:pt x="372739" y="75088"/>
                  </a:lnTo>
                  <a:lnTo>
                    <a:pt x="341461" y="44405"/>
                  </a:lnTo>
                  <a:lnTo>
                    <a:pt x="300978" y="20699"/>
                  </a:lnTo>
                  <a:lnTo>
                    <a:pt x="253197" y="5415"/>
                  </a:lnTo>
                  <a:lnTo>
                    <a:pt x="200025" y="0"/>
                  </a:lnTo>
                  <a:close/>
                </a:path>
              </a:pathLst>
            </a:custGeom>
            <a:solidFill>
              <a:srgbClr val="FFD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9628720" y="4953000"/>
              <a:ext cx="400050" cy="303530"/>
            </a:xfrm>
            <a:custGeom>
              <a:avLst/>
              <a:gdLst/>
              <a:ahLst/>
              <a:cxnLst/>
              <a:rect l="l" t="t" r="r" b="b"/>
              <a:pathLst>
                <a:path w="400050" h="303529">
                  <a:moveTo>
                    <a:pt x="0" y="151606"/>
                  </a:moveTo>
                  <a:lnTo>
                    <a:pt x="7145" y="111303"/>
                  </a:lnTo>
                  <a:lnTo>
                    <a:pt x="27309" y="75087"/>
                  </a:lnTo>
                  <a:lnTo>
                    <a:pt x="58586" y="44404"/>
                  </a:lnTo>
                  <a:lnTo>
                    <a:pt x="99068" y="20698"/>
                  </a:lnTo>
                  <a:lnTo>
                    <a:pt x="146850" y="5415"/>
                  </a:lnTo>
                  <a:lnTo>
                    <a:pt x="200025" y="0"/>
                  </a:lnTo>
                  <a:lnTo>
                    <a:pt x="253199" y="5415"/>
                  </a:lnTo>
                  <a:lnTo>
                    <a:pt x="300981" y="20698"/>
                  </a:lnTo>
                  <a:lnTo>
                    <a:pt x="341464" y="44404"/>
                  </a:lnTo>
                  <a:lnTo>
                    <a:pt x="372741" y="75087"/>
                  </a:lnTo>
                  <a:lnTo>
                    <a:pt x="392906" y="111303"/>
                  </a:lnTo>
                  <a:lnTo>
                    <a:pt x="400051" y="151606"/>
                  </a:lnTo>
                  <a:lnTo>
                    <a:pt x="392906" y="191909"/>
                  </a:lnTo>
                  <a:lnTo>
                    <a:pt x="372741" y="228124"/>
                  </a:lnTo>
                  <a:lnTo>
                    <a:pt x="341464" y="258807"/>
                  </a:lnTo>
                  <a:lnTo>
                    <a:pt x="300981" y="282513"/>
                  </a:lnTo>
                  <a:lnTo>
                    <a:pt x="253199" y="297796"/>
                  </a:lnTo>
                  <a:lnTo>
                    <a:pt x="200025" y="303212"/>
                  </a:lnTo>
                  <a:lnTo>
                    <a:pt x="146850" y="297796"/>
                  </a:lnTo>
                  <a:lnTo>
                    <a:pt x="99068" y="282513"/>
                  </a:lnTo>
                  <a:lnTo>
                    <a:pt x="58586" y="258807"/>
                  </a:lnTo>
                  <a:lnTo>
                    <a:pt x="27309" y="228124"/>
                  </a:lnTo>
                  <a:lnTo>
                    <a:pt x="7145" y="191909"/>
                  </a:lnTo>
                  <a:lnTo>
                    <a:pt x="0" y="151606"/>
                  </a:lnTo>
                  <a:close/>
                </a:path>
              </a:pathLst>
            </a:custGeom>
            <a:ln w="12700">
              <a:solidFill>
                <a:srgbClr val="9DC3E6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8" name="object 58"/>
          <p:cNvSpPr txBox="1"/>
          <p:nvPr/>
        </p:nvSpPr>
        <p:spPr>
          <a:xfrm>
            <a:off x="9773183" y="5001259"/>
            <a:ext cx="111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185" dirty="0">
                <a:latin typeface="Verdana"/>
                <a:cs typeface="Verdana"/>
              </a:rPr>
              <a:t>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905932" y="1828800"/>
            <a:ext cx="2715895" cy="4724400"/>
          </a:xfrm>
          <a:custGeom>
            <a:avLst/>
            <a:gdLst/>
            <a:ahLst/>
            <a:cxnLst/>
            <a:rect l="l" t="t" r="r" b="b"/>
            <a:pathLst>
              <a:path w="2715895" h="4724400">
                <a:moveTo>
                  <a:pt x="0" y="452621"/>
                </a:moveTo>
                <a:lnTo>
                  <a:pt x="2655" y="403303"/>
                </a:lnTo>
                <a:lnTo>
                  <a:pt x="10439" y="355523"/>
                </a:lnTo>
                <a:lnTo>
                  <a:pt x="23074" y="309557"/>
                </a:lnTo>
                <a:lnTo>
                  <a:pt x="40285" y="265682"/>
                </a:lnTo>
                <a:lnTo>
                  <a:pt x="61795" y="224174"/>
                </a:lnTo>
                <a:lnTo>
                  <a:pt x="87329" y="185308"/>
                </a:lnTo>
                <a:lnTo>
                  <a:pt x="116610" y="149362"/>
                </a:lnTo>
                <a:lnTo>
                  <a:pt x="149362" y="116610"/>
                </a:lnTo>
                <a:lnTo>
                  <a:pt x="185308" y="87329"/>
                </a:lnTo>
                <a:lnTo>
                  <a:pt x="224174" y="61795"/>
                </a:lnTo>
                <a:lnTo>
                  <a:pt x="265682" y="40285"/>
                </a:lnTo>
                <a:lnTo>
                  <a:pt x="309557" y="23074"/>
                </a:lnTo>
                <a:lnTo>
                  <a:pt x="355523" y="10439"/>
                </a:lnTo>
                <a:lnTo>
                  <a:pt x="403303" y="2655"/>
                </a:lnTo>
                <a:lnTo>
                  <a:pt x="452621" y="0"/>
                </a:lnTo>
                <a:lnTo>
                  <a:pt x="2263061" y="0"/>
                </a:lnTo>
                <a:lnTo>
                  <a:pt x="2312380" y="2655"/>
                </a:lnTo>
                <a:lnTo>
                  <a:pt x="2360160" y="10439"/>
                </a:lnTo>
                <a:lnTo>
                  <a:pt x="2406126" y="23074"/>
                </a:lnTo>
                <a:lnTo>
                  <a:pt x="2450001" y="40285"/>
                </a:lnTo>
                <a:lnTo>
                  <a:pt x="2491509" y="61795"/>
                </a:lnTo>
                <a:lnTo>
                  <a:pt x="2530375" y="87329"/>
                </a:lnTo>
                <a:lnTo>
                  <a:pt x="2566321" y="116610"/>
                </a:lnTo>
                <a:lnTo>
                  <a:pt x="2599073" y="149362"/>
                </a:lnTo>
                <a:lnTo>
                  <a:pt x="2628353" y="185308"/>
                </a:lnTo>
                <a:lnTo>
                  <a:pt x="2653886" y="224174"/>
                </a:lnTo>
                <a:lnTo>
                  <a:pt x="2675396" y="265682"/>
                </a:lnTo>
                <a:lnTo>
                  <a:pt x="2692607" y="309557"/>
                </a:lnTo>
                <a:lnTo>
                  <a:pt x="2705242" y="355523"/>
                </a:lnTo>
                <a:lnTo>
                  <a:pt x="2713025" y="403303"/>
                </a:lnTo>
                <a:lnTo>
                  <a:pt x="2715681" y="452621"/>
                </a:lnTo>
                <a:lnTo>
                  <a:pt x="2715681" y="4271782"/>
                </a:lnTo>
                <a:lnTo>
                  <a:pt x="2713025" y="4321099"/>
                </a:lnTo>
                <a:lnTo>
                  <a:pt x="2705242" y="4368878"/>
                </a:lnTo>
                <a:lnTo>
                  <a:pt x="2692607" y="4414843"/>
                </a:lnTo>
                <a:lnTo>
                  <a:pt x="2675396" y="4458718"/>
                </a:lnTo>
                <a:lnTo>
                  <a:pt x="2653886" y="4500226"/>
                </a:lnTo>
                <a:lnTo>
                  <a:pt x="2628353" y="4539091"/>
                </a:lnTo>
                <a:lnTo>
                  <a:pt x="2599073" y="4575038"/>
                </a:lnTo>
                <a:lnTo>
                  <a:pt x="2566321" y="4607790"/>
                </a:lnTo>
                <a:lnTo>
                  <a:pt x="2530375" y="4637071"/>
                </a:lnTo>
                <a:lnTo>
                  <a:pt x="2491509" y="4662605"/>
                </a:lnTo>
                <a:lnTo>
                  <a:pt x="2450001" y="4684116"/>
                </a:lnTo>
                <a:lnTo>
                  <a:pt x="2406126" y="4701327"/>
                </a:lnTo>
                <a:lnTo>
                  <a:pt x="2360160" y="4713962"/>
                </a:lnTo>
                <a:lnTo>
                  <a:pt x="2312380" y="4721746"/>
                </a:lnTo>
                <a:lnTo>
                  <a:pt x="2263061" y="4724402"/>
                </a:lnTo>
                <a:lnTo>
                  <a:pt x="452621" y="4724402"/>
                </a:lnTo>
                <a:lnTo>
                  <a:pt x="403303" y="4721746"/>
                </a:lnTo>
                <a:lnTo>
                  <a:pt x="355523" y="4713962"/>
                </a:lnTo>
                <a:lnTo>
                  <a:pt x="309557" y="4701327"/>
                </a:lnTo>
                <a:lnTo>
                  <a:pt x="265682" y="4684116"/>
                </a:lnTo>
                <a:lnTo>
                  <a:pt x="224174" y="4662605"/>
                </a:lnTo>
                <a:lnTo>
                  <a:pt x="185308" y="4637071"/>
                </a:lnTo>
                <a:lnTo>
                  <a:pt x="149362" y="4607790"/>
                </a:lnTo>
                <a:lnTo>
                  <a:pt x="116610" y="4575038"/>
                </a:lnTo>
                <a:lnTo>
                  <a:pt x="87329" y="4539091"/>
                </a:lnTo>
                <a:lnTo>
                  <a:pt x="61795" y="4500226"/>
                </a:lnTo>
                <a:lnTo>
                  <a:pt x="40285" y="4458718"/>
                </a:lnTo>
                <a:lnTo>
                  <a:pt x="23074" y="4414843"/>
                </a:lnTo>
                <a:lnTo>
                  <a:pt x="10439" y="4368878"/>
                </a:lnTo>
                <a:lnTo>
                  <a:pt x="2655" y="4321099"/>
                </a:lnTo>
                <a:lnTo>
                  <a:pt x="0" y="4271782"/>
                </a:lnTo>
                <a:lnTo>
                  <a:pt x="0" y="452621"/>
                </a:lnTo>
                <a:close/>
              </a:path>
            </a:pathLst>
          </a:custGeom>
          <a:ln w="38100">
            <a:solidFill>
              <a:srgbClr val="FFC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0" name="object 60"/>
          <p:cNvGrpSpPr/>
          <p:nvPr/>
        </p:nvGrpSpPr>
        <p:grpSpPr>
          <a:xfrm>
            <a:off x="3708400" y="3168650"/>
            <a:ext cx="753745" cy="478155"/>
            <a:chOff x="3708400" y="3168650"/>
            <a:chExt cx="753745" cy="478155"/>
          </a:xfrm>
        </p:grpSpPr>
        <p:sp>
          <p:nvSpPr>
            <p:cNvPr id="61" name="object 61"/>
            <p:cNvSpPr/>
            <p:nvPr/>
          </p:nvSpPr>
          <p:spPr>
            <a:xfrm>
              <a:off x="3714750" y="3175000"/>
              <a:ext cx="741045" cy="465455"/>
            </a:xfrm>
            <a:custGeom>
              <a:avLst/>
              <a:gdLst/>
              <a:ahLst/>
              <a:cxnLst/>
              <a:rect l="l" t="t" r="r" b="b"/>
              <a:pathLst>
                <a:path w="741045" h="465454">
                  <a:moveTo>
                    <a:pt x="508266" y="0"/>
                  </a:moveTo>
                  <a:lnTo>
                    <a:pt x="508266" y="116281"/>
                  </a:lnTo>
                  <a:lnTo>
                    <a:pt x="0" y="116281"/>
                  </a:lnTo>
                  <a:lnTo>
                    <a:pt x="0" y="348856"/>
                  </a:lnTo>
                  <a:lnTo>
                    <a:pt x="508266" y="348856"/>
                  </a:lnTo>
                  <a:lnTo>
                    <a:pt x="508266" y="465137"/>
                  </a:lnTo>
                  <a:lnTo>
                    <a:pt x="740829" y="232575"/>
                  </a:lnTo>
                  <a:lnTo>
                    <a:pt x="50826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3714750" y="3175000"/>
              <a:ext cx="741045" cy="465455"/>
            </a:xfrm>
            <a:custGeom>
              <a:avLst/>
              <a:gdLst/>
              <a:ahLst/>
              <a:cxnLst/>
              <a:rect l="l" t="t" r="r" b="b"/>
              <a:pathLst>
                <a:path w="741045" h="465454">
                  <a:moveTo>
                    <a:pt x="0" y="116284"/>
                  </a:moveTo>
                  <a:lnTo>
                    <a:pt x="508265" y="116284"/>
                  </a:lnTo>
                  <a:lnTo>
                    <a:pt x="508265" y="0"/>
                  </a:lnTo>
                  <a:lnTo>
                    <a:pt x="740833" y="232568"/>
                  </a:lnTo>
                  <a:lnTo>
                    <a:pt x="508265" y="465137"/>
                  </a:lnTo>
                  <a:lnTo>
                    <a:pt x="508265" y="348853"/>
                  </a:lnTo>
                  <a:lnTo>
                    <a:pt x="0" y="348853"/>
                  </a:lnTo>
                  <a:lnTo>
                    <a:pt x="0" y="116284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3" name="object 63"/>
          <p:cNvGrpSpPr/>
          <p:nvPr/>
        </p:nvGrpSpPr>
        <p:grpSpPr>
          <a:xfrm>
            <a:off x="6572250" y="1733550"/>
            <a:ext cx="5325745" cy="4808855"/>
            <a:chOff x="6572250" y="1733550"/>
            <a:chExt cx="5325745" cy="4808855"/>
          </a:xfrm>
        </p:grpSpPr>
        <p:sp>
          <p:nvSpPr>
            <p:cNvPr id="64" name="object 64"/>
            <p:cNvSpPr/>
            <p:nvPr/>
          </p:nvSpPr>
          <p:spPr>
            <a:xfrm>
              <a:off x="7357529" y="1752600"/>
              <a:ext cx="4521200" cy="4770755"/>
            </a:xfrm>
            <a:custGeom>
              <a:avLst/>
              <a:gdLst/>
              <a:ahLst/>
              <a:cxnLst/>
              <a:rect l="l" t="t" r="r" b="b"/>
              <a:pathLst>
                <a:path w="4521200" h="4770755">
                  <a:moveTo>
                    <a:pt x="0" y="753551"/>
                  </a:moveTo>
                  <a:lnTo>
                    <a:pt x="1482" y="705895"/>
                  </a:lnTo>
                  <a:lnTo>
                    <a:pt x="5871" y="659027"/>
                  </a:lnTo>
                  <a:lnTo>
                    <a:pt x="13077" y="613035"/>
                  </a:lnTo>
                  <a:lnTo>
                    <a:pt x="23014" y="568007"/>
                  </a:lnTo>
                  <a:lnTo>
                    <a:pt x="35591" y="524031"/>
                  </a:lnTo>
                  <a:lnTo>
                    <a:pt x="50722" y="481197"/>
                  </a:lnTo>
                  <a:lnTo>
                    <a:pt x="68318" y="439591"/>
                  </a:lnTo>
                  <a:lnTo>
                    <a:pt x="88290" y="399302"/>
                  </a:lnTo>
                  <a:lnTo>
                    <a:pt x="110550" y="360420"/>
                  </a:lnTo>
                  <a:lnTo>
                    <a:pt x="135011" y="323031"/>
                  </a:lnTo>
                  <a:lnTo>
                    <a:pt x="161583" y="287224"/>
                  </a:lnTo>
                  <a:lnTo>
                    <a:pt x="190179" y="253087"/>
                  </a:lnTo>
                  <a:lnTo>
                    <a:pt x="220710" y="220710"/>
                  </a:lnTo>
                  <a:lnTo>
                    <a:pt x="253087" y="190179"/>
                  </a:lnTo>
                  <a:lnTo>
                    <a:pt x="287224" y="161583"/>
                  </a:lnTo>
                  <a:lnTo>
                    <a:pt x="323031" y="135011"/>
                  </a:lnTo>
                  <a:lnTo>
                    <a:pt x="360420" y="110550"/>
                  </a:lnTo>
                  <a:lnTo>
                    <a:pt x="399302" y="88290"/>
                  </a:lnTo>
                  <a:lnTo>
                    <a:pt x="439591" y="68318"/>
                  </a:lnTo>
                  <a:lnTo>
                    <a:pt x="481197" y="50722"/>
                  </a:lnTo>
                  <a:lnTo>
                    <a:pt x="524031" y="35591"/>
                  </a:lnTo>
                  <a:lnTo>
                    <a:pt x="568007" y="23014"/>
                  </a:lnTo>
                  <a:lnTo>
                    <a:pt x="613035" y="13077"/>
                  </a:lnTo>
                  <a:lnTo>
                    <a:pt x="659027" y="5871"/>
                  </a:lnTo>
                  <a:lnTo>
                    <a:pt x="705895" y="1482"/>
                  </a:lnTo>
                  <a:lnTo>
                    <a:pt x="753551" y="0"/>
                  </a:lnTo>
                  <a:lnTo>
                    <a:pt x="3767652" y="0"/>
                  </a:lnTo>
                  <a:lnTo>
                    <a:pt x="3815307" y="1482"/>
                  </a:lnTo>
                  <a:lnTo>
                    <a:pt x="3862175" y="5871"/>
                  </a:lnTo>
                  <a:lnTo>
                    <a:pt x="3908166" y="13077"/>
                  </a:lnTo>
                  <a:lnTo>
                    <a:pt x="3953194" y="23014"/>
                  </a:lnTo>
                  <a:lnTo>
                    <a:pt x="3997169" y="35591"/>
                  </a:lnTo>
                  <a:lnTo>
                    <a:pt x="4040004" y="50722"/>
                  </a:lnTo>
                  <a:lnTo>
                    <a:pt x="4081609" y="68318"/>
                  </a:lnTo>
                  <a:lnTo>
                    <a:pt x="4121898" y="88290"/>
                  </a:lnTo>
                  <a:lnTo>
                    <a:pt x="4160780" y="110550"/>
                  </a:lnTo>
                  <a:lnTo>
                    <a:pt x="4198169" y="135011"/>
                  </a:lnTo>
                  <a:lnTo>
                    <a:pt x="4233976" y="161583"/>
                  </a:lnTo>
                  <a:lnTo>
                    <a:pt x="4268113" y="190179"/>
                  </a:lnTo>
                  <a:lnTo>
                    <a:pt x="4300491" y="220710"/>
                  </a:lnTo>
                  <a:lnTo>
                    <a:pt x="4331022" y="253087"/>
                  </a:lnTo>
                  <a:lnTo>
                    <a:pt x="4359617" y="287224"/>
                  </a:lnTo>
                  <a:lnTo>
                    <a:pt x="4386190" y="323031"/>
                  </a:lnTo>
                  <a:lnTo>
                    <a:pt x="4410650" y="360420"/>
                  </a:lnTo>
                  <a:lnTo>
                    <a:pt x="4432911" y="399302"/>
                  </a:lnTo>
                  <a:lnTo>
                    <a:pt x="4452883" y="439591"/>
                  </a:lnTo>
                  <a:lnTo>
                    <a:pt x="4470479" y="481197"/>
                  </a:lnTo>
                  <a:lnTo>
                    <a:pt x="4485610" y="524031"/>
                  </a:lnTo>
                  <a:lnTo>
                    <a:pt x="4498188" y="568007"/>
                  </a:lnTo>
                  <a:lnTo>
                    <a:pt x="4508124" y="613035"/>
                  </a:lnTo>
                  <a:lnTo>
                    <a:pt x="4515331" y="659027"/>
                  </a:lnTo>
                  <a:lnTo>
                    <a:pt x="4519720" y="705895"/>
                  </a:lnTo>
                  <a:lnTo>
                    <a:pt x="4521202" y="753551"/>
                  </a:lnTo>
                  <a:lnTo>
                    <a:pt x="4521202" y="4016892"/>
                  </a:lnTo>
                  <a:lnTo>
                    <a:pt x="4519720" y="4064547"/>
                  </a:lnTo>
                  <a:lnTo>
                    <a:pt x="4515331" y="4111415"/>
                  </a:lnTo>
                  <a:lnTo>
                    <a:pt x="4508124" y="4157407"/>
                  </a:lnTo>
                  <a:lnTo>
                    <a:pt x="4498188" y="4202434"/>
                  </a:lnTo>
                  <a:lnTo>
                    <a:pt x="4485610" y="4246409"/>
                  </a:lnTo>
                  <a:lnTo>
                    <a:pt x="4470479" y="4289244"/>
                  </a:lnTo>
                  <a:lnTo>
                    <a:pt x="4452883" y="4330849"/>
                  </a:lnTo>
                  <a:lnTo>
                    <a:pt x="4432911" y="4371138"/>
                  </a:lnTo>
                  <a:lnTo>
                    <a:pt x="4410650" y="4410021"/>
                  </a:lnTo>
                  <a:lnTo>
                    <a:pt x="4386190" y="4447410"/>
                  </a:lnTo>
                  <a:lnTo>
                    <a:pt x="4359617" y="4483216"/>
                  </a:lnTo>
                  <a:lnTo>
                    <a:pt x="4331022" y="4517353"/>
                  </a:lnTo>
                  <a:lnTo>
                    <a:pt x="4300491" y="4549731"/>
                  </a:lnTo>
                  <a:lnTo>
                    <a:pt x="4268113" y="4580262"/>
                  </a:lnTo>
                  <a:lnTo>
                    <a:pt x="4233976" y="4608858"/>
                  </a:lnTo>
                  <a:lnTo>
                    <a:pt x="4198169" y="4635430"/>
                  </a:lnTo>
                  <a:lnTo>
                    <a:pt x="4160780" y="4659891"/>
                  </a:lnTo>
                  <a:lnTo>
                    <a:pt x="4121898" y="4682151"/>
                  </a:lnTo>
                  <a:lnTo>
                    <a:pt x="4081609" y="4702123"/>
                  </a:lnTo>
                  <a:lnTo>
                    <a:pt x="4040004" y="4719719"/>
                  </a:lnTo>
                  <a:lnTo>
                    <a:pt x="3997169" y="4734850"/>
                  </a:lnTo>
                  <a:lnTo>
                    <a:pt x="3953194" y="4747428"/>
                  </a:lnTo>
                  <a:lnTo>
                    <a:pt x="3908166" y="4757364"/>
                  </a:lnTo>
                  <a:lnTo>
                    <a:pt x="3862175" y="4764571"/>
                  </a:lnTo>
                  <a:lnTo>
                    <a:pt x="3815307" y="4768960"/>
                  </a:lnTo>
                  <a:lnTo>
                    <a:pt x="3767652" y="4770442"/>
                  </a:lnTo>
                  <a:lnTo>
                    <a:pt x="753551" y="4770442"/>
                  </a:lnTo>
                  <a:lnTo>
                    <a:pt x="705895" y="4768960"/>
                  </a:lnTo>
                  <a:lnTo>
                    <a:pt x="659027" y="4764571"/>
                  </a:lnTo>
                  <a:lnTo>
                    <a:pt x="613035" y="4757364"/>
                  </a:lnTo>
                  <a:lnTo>
                    <a:pt x="568007" y="4747428"/>
                  </a:lnTo>
                  <a:lnTo>
                    <a:pt x="524031" y="4734850"/>
                  </a:lnTo>
                  <a:lnTo>
                    <a:pt x="481197" y="4719719"/>
                  </a:lnTo>
                  <a:lnTo>
                    <a:pt x="439591" y="4702123"/>
                  </a:lnTo>
                  <a:lnTo>
                    <a:pt x="399302" y="4682151"/>
                  </a:lnTo>
                  <a:lnTo>
                    <a:pt x="360420" y="4659891"/>
                  </a:lnTo>
                  <a:lnTo>
                    <a:pt x="323031" y="4635430"/>
                  </a:lnTo>
                  <a:lnTo>
                    <a:pt x="287224" y="4608858"/>
                  </a:lnTo>
                  <a:lnTo>
                    <a:pt x="253087" y="4580262"/>
                  </a:lnTo>
                  <a:lnTo>
                    <a:pt x="220710" y="4549731"/>
                  </a:lnTo>
                  <a:lnTo>
                    <a:pt x="190179" y="4517353"/>
                  </a:lnTo>
                  <a:lnTo>
                    <a:pt x="161583" y="4483216"/>
                  </a:lnTo>
                  <a:lnTo>
                    <a:pt x="135011" y="4447410"/>
                  </a:lnTo>
                  <a:lnTo>
                    <a:pt x="110550" y="4410021"/>
                  </a:lnTo>
                  <a:lnTo>
                    <a:pt x="88290" y="4371138"/>
                  </a:lnTo>
                  <a:lnTo>
                    <a:pt x="68318" y="4330849"/>
                  </a:lnTo>
                  <a:lnTo>
                    <a:pt x="50722" y="4289244"/>
                  </a:lnTo>
                  <a:lnTo>
                    <a:pt x="35591" y="4246409"/>
                  </a:lnTo>
                  <a:lnTo>
                    <a:pt x="23014" y="4202434"/>
                  </a:lnTo>
                  <a:lnTo>
                    <a:pt x="13077" y="4157407"/>
                  </a:lnTo>
                  <a:lnTo>
                    <a:pt x="5871" y="4111415"/>
                  </a:lnTo>
                  <a:lnTo>
                    <a:pt x="1482" y="4064547"/>
                  </a:lnTo>
                  <a:lnTo>
                    <a:pt x="0" y="4016892"/>
                  </a:lnTo>
                  <a:lnTo>
                    <a:pt x="0" y="753551"/>
                  </a:lnTo>
                  <a:close/>
                </a:path>
              </a:pathLst>
            </a:custGeom>
            <a:ln w="381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6578600" y="3113087"/>
              <a:ext cx="739140" cy="465455"/>
            </a:xfrm>
            <a:custGeom>
              <a:avLst/>
              <a:gdLst/>
              <a:ahLst/>
              <a:cxnLst/>
              <a:rect l="l" t="t" r="r" b="b"/>
              <a:pathLst>
                <a:path w="739140" h="465454">
                  <a:moveTo>
                    <a:pt x="506145" y="0"/>
                  </a:moveTo>
                  <a:lnTo>
                    <a:pt x="506145" y="116281"/>
                  </a:lnTo>
                  <a:lnTo>
                    <a:pt x="0" y="116281"/>
                  </a:lnTo>
                  <a:lnTo>
                    <a:pt x="0" y="348856"/>
                  </a:lnTo>
                  <a:lnTo>
                    <a:pt x="506145" y="348856"/>
                  </a:lnTo>
                  <a:lnTo>
                    <a:pt x="506145" y="465137"/>
                  </a:lnTo>
                  <a:lnTo>
                    <a:pt x="738720" y="232575"/>
                  </a:lnTo>
                  <a:lnTo>
                    <a:pt x="50614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6578600" y="3113087"/>
              <a:ext cx="739140" cy="465455"/>
            </a:xfrm>
            <a:custGeom>
              <a:avLst/>
              <a:gdLst/>
              <a:ahLst/>
              <a:cxnLst/>
              <a:rect l="l" t="t" r="r" b="b"/>
              <a:pathLst>
                <a:path w="739140" h="465454">
                  <a:moveTo>
                    <a:pt x="0" y="116285"/>
                  </a:moveTo>
                  <a:lnTo>
                    <a:pt x="506147" y="116285"/>
                  </a:lnTo>
                  <a:lnTo>
                    <a:pt x="506147" y="0"/>
                  </a:lnTo>
                  <a:lnTo>
                    <a:pt x="738716" y="232569"/>
                  </a:lnTo>
                  <a:lnTo>
                    <a:pt x="506147" y="465138"/>
                  </a:lnTo>
                  <a:lnTo>
                    <a:pt x="506147" y="348854"/>
                  </a:lnTo>
                  <a:lnTo>
                    <a:pt x="0" y="348854"/>
                  </a:lnTo>
                  <a:lnTo>
                    <a:pt x="0" y="116285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7" name="object 67"/>
          <p:cNvSpPr/>
          <p:nvPr/>
        </p:nvSpPr>
        <p:spPr>
          <a:xfrm>
            <a:off x="4628726" y="4974086"/>
            <a:ext cx="1772074" cy="154926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8" name="object 68"/>
          <p:cNvGrpSpPr/>
          <p:nvPr/>
        </p:nvGrpSpPr>
        <p:grpSpPr>
          <a:xfrm>
            <a:off x="5206994" y="4251325"/>
            <a:ext cx="633095" cy="568325"/>
            <a:chOff x="5206994" y="4251325"/>
            <a:chExt cx="633095" cy="568325"/>
          </a:xfrm>
        </p:grpSpPr>
        <p:sp>
          <p:nvSpPr>
            <p:cNvPr id="69" name="object 69"/>
            <p:cNvSpPr/>
            <p:nvPr/>
          </p:nvSpPr>
          <p:spPr>
            <a:xfrm>
              <a:off x="5213349" y="4257675"/>
              <a:ext cx="620395" cy="555625"/>
            </a:xfrm>
            <a:custGeom>
              <a:avLst/>
              <a:gdLst/>
              <a:ahLst/>
              <a:cxnLst/>
              <a:rect l="l" t="t" r="r" b="b"/>
              <a:pathLst>
                <a:path w="620395" h="555625">
                  <a:moveTo>
                    <a:pt x="465137" y="0"/>
                  </a:moveTo>
                  <a:lnTo>
                    <a:pt x="155041" y="0"/>
                  </a:lnTo>
                  <a:lnTo>
                    <a:pt x="155041" y="277812"/>
                  </a:lnTo>
                  <a:lnTo>
                    <a:pt x="0" y="277812"/>
                  </a:lnTo>
                  <a:lnTo>
                    <a:pt x="310095" y="555625"/>
                  </a:lnTo>
                  <a:lnTo>
                    <a:pt x="620179" y="277812"/>
                  </a:lnTo>
                  <a:lnTo>
                    <a:pt x="465137" y="277812"/>
                  </a:lnTo>
                  <a:lnTo>
                    <a:pt x="465137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213344" y="4257675"/>
              <a:ext cx="620395" cy="555625"/>
            </a:xfrm>
            <a:custGeom>
              <a:avLst/>
              <a:gdLst/>
              <a:ahLst/>
              <a:cxnLst/>
              <a:rect l="l" t="t" r="r" b="b"/>
              <a:pathLst>
                <a:path w="620395" h="555625">
                  <a:moveTo>
                    <a:pt x="465138" y="0"/>
                  </a:moveTo>
                  <a:lnTo>
                    <a:pt x="465138" y="277812"/>
                  </a:lnTo>
                  <a:lnTo>
                    <a:pt x="620184" y="277812"/>
                  </a:lnTo>
                  <a:lnTo>
                    <a:pt x="310092" y="555625"/>
                  </a:lnTo>
                  <a:lnTo>
                    <a:pt x="0" y="277812"/>
                  </a:lnTo>
                  <a:lnTo>
                    <a:pt x="155046" y="277812"/>
                  </a:lnTo>
                  <a:lnTo>
                    <a:pt x="155046" y="0"/>
                  </a:lnTo>
                  <a:lnTo>
                    <a:pt x="465138" y="0"/>
                  </a:lnTo>
                  <a:close/>
                </a:path>
              </a:pathLst>
            </a:custGeom>
            <a:ln w="12700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1" name="object 71"/>
          <p:cNvSpPr/>
          <p:nvPr/>
        </p:nvSpPr>
        <p:spPr>
          <a:xfrm>
            <a:off x="4693513" y="2128786"/>
            <a:ext cx="1671637" cy="2002574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">
            <a:extLst>
              <a:ext uri="{FF2B5EF4-FFF2-40B4-BE49-F238E27FC236}">
                <a16:creationId xmlns:a16="http://schemas.microsoft.com/office/drawing/2014/main" id="{F616AE38-3793-40E7-0471-347E491D48BA}"/>
              </a:ext>
            </a:extLst>
          </p:cNvPr>
          <p:cNvSpPr/>
          <p:nvPr/>
        </p:nvSpPr>
        <p:spPr>
          <a:xfrm>
            <a:off x="3278208" y="2135705"/>
            <a:ext cx="1743786" cy="291538"/>
          </a:xfrm>
          <a:custGeom>
            <a:avLst/>
            <a:gdLst/>
            <a:ahLst/>
            <a:cxnLst/>
            <a:rect l="l" t="t" r="r" b="b"/>
            <a:pathLst>
              <a:path w="3374390" h="609600">
                <a:moveTo>
                  <a:pt x="3272364" y="0"/>
                </a:moveTo>
                <a:lnTo>
                  <a:pt x="101602" y="0"/>
                </a:lnTo>
                <a:lnTo>
                  <a:pt x="62054" y="7984"/>
                </a:lnTo>
                <a:lnTo>
                  <a:pt x="29758" y="29759"/>
                </a:lnTo>
                <a:lnTo>
                  <a:pt x="7984" y="62054"/>
                </a:lnTo>
                <a:lnTo>
                  <a:pt x="0" y="101600"/>
                </a:lnTo>
                <a:lnTo>
                  <a:pt x="0" y="508000"/>
                </a:lnTo>
                <a:lnTo>
                  <a:pt x="7984" y="547545"/>
                </a:lnTo>
                <a:lnTo>
                  <a:pt x="29758" y="579840"/>
                </a:lnTo>
                <a:lnTo>
                  <a:pt x="62054" y="601615"/>
                </a:lnTo>
                <a:lnTo>
                  <a:pt x="101602" y="609600"/>
                </a:lnTo>
                <a:lnTo>
                  <a:pt x="3272364" y="609600"/>
                </a:lnTo>
                <a:lnTo>
                  <a:pt x="3311910" y="601615"/>
                </a:lnTo>
                <a:lnTo>
                  <a:pt x="3344205" y="579840"/>
                </a:lnTo>
                <a:lnTo>
                  <a:pt x="3365979" y="547545"/>
                </a:lnTo>
                <a:lnTo>
                  <a:pt x="3373964" y="508000"/>
                </a:lnTo>
                <a:lnTo>
                  <a:pt x="3373964" y="101600"/>
                </a:lnTo>
                <a:lnTo>
                  <a:pt x="3365979" y="62054"/>
                </a:lnTo>
                <a:lnTo>
                  <a:pt x="3344205" y="29759"/>
                </a:lnTo>
                <a:lnTo>
                  <a:pt x="3311910" y="7984"/>
                </a:lnTo>
                <a:lnTo>
                  <a:pt x="3272364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algn="ctr"/>
            <a:r>
              <a:rPr lang="en-US" dirty="0" err="1"/>
              <a:t>Pelaku</a:t>
            </a:r>
            <a:r>
              <a:rPr lang="en-US" dirty="0"/>
              <a:t> Usaha?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847078" y="3628390"/>
            <a:ext cx="4937125" cy="2882900"/>
            <a:chOff x="6847078" y="3628390"/>
            <a:chExt cx="4937125" cy="2882900"/>
          </a:xfrm>
        </p:grpSpPr>
        <p:sp>
          <p:nvSpPr>
            <p:cNvPr id="3" name="object 3"/>
            <p:cNvSpPr/>
            <p:nvPr/>
          </p:nvSpPr>
          <p:spPr>
            <a:xfrm>
              <a:off x="6853428" y="3634740"/>
              <a:ext cx="4924425" cy="2870200"/>
            </a:xfrm>
            <a:custGeom>
              <a:avLst/>
              <a:gdLst/>
              <a:ahLst/>
              <a:cxnLst/>
              <a:rect l="l" t="t" r="r" b="b"/>
              <a:pathLst>
                <a:path w="4924425" h="2870200">
                  <a:moveTo>
                    <a:pt x="4924044" y="0"/>
                  </a:moveTo>
                  <a:lnTo>
                    <a:pt x="0" y="0"/>
                  </a:lnTo>
                  <a:lnTo>
                    <a:pt x="0" y="2869692"/>
                  </a:lnTo>
                  <a:lnTo>
                    <a:pt x="4924044" y="2869692"/>
                  </a:lnTo>
                  <a:lnTo>
                    <a:pt x="4924044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" name="object 4"/>
            <p:cNvSpPr/>
            <p:nvPr/>
          </p:nvSpPr>
          <p:spPr>
            <a:xfrm>
              <a:off x="6853428" y="3634740"/>
              <a:ext cx="4924425" cy="2870200"/>
            </a:xfrm>
            <a:custGeom>
              <a:avLst/>
              <a:gdLst/>
              <a:ahLst/>
              <a:cxnLst/>
              <a:rect l="l" t="t" r="r" b="b"/>
              <a:pathLst>
                <a:path w="4924425" h="2870200">
                  <a:moveTo>
                    <a:pt x="0" y="2869692"/>
                  </a:moveTo>
                  <a:lnTo>
                    <a:pt x="4924044" y="2869692"/>
                  </a:lnTo>
                  <a:lnTo>
                    <a:pt x="4924044" y="0"/>
                  </a:lnTo>
                  <a:lnTo>
                    <a:pt x="0" y="0"/>
                  </a:lnTo>
                  <a:lnTo>
                    <a:pt x="0" y="2869692"/>
                  </a:lnTo>
                  <a:close/>
                </a:path>
              </a:pathLst>
            </a:custGeom>
            <a:ln w="1270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91922" rIns="0" bIns="0" rtlCol="0">
            <a:spAutoFit/>
          </a:bodyPr>
          <a:lstStyle/>
          <a:p>
            <a:pPr marL="447040">
              <a:lnSpc>
                <a:spcPct val="100000"/>
              </a:lnSpc>
              <a:spcBef>
                <a:spcPts val="100"/>
              </a:spcBef>
            </a:pPr>
            <a:r>
              <a:rPr spc="120" dirty="0">
                <a:solidFill>
                  <a:srgbClr val="000000"/>
                </a:solidFill>
              </a:rPr>
              <a:t>Baseline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245" dirty="0">
                <a:solidFill>
                  <a:srgbClr val="000000"/>
                </a:solidFill>
              </a:rPr>
              <a:t>NDC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110" dirty="0">
                <a:solidFill>
                  <a:srgbClr val="000000"/>
                </a:solidFill>
              </a:rPr>
              <a:t>dan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spc="110" dirty="0">
                <a:solidFill>
                  <a:srgbClr val="000000"/>
                </a:solidFill>
              </a:rPr>
              <a:t>Aksi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55" dirty="0">
                <a:solidFill>
                  <a:srgbClr val="000000"/>
                </a:solidFill>
              </a:rPr>
              <a:t>Mitigasi</a:t>
            </a:r>
            <a:r>
              <a:rPr spc="-65" dirty="0">
                <a:solidFill>
                  <a:srgbClr val="000000"/>
                </a:solidFill>
              </a:rPr>
              <a:t> </a:t>
            </a:r>
            <a:r>
              <a:rPr spc="80" dirty="0">
                <a:solidFill>
                  <a:srgbClr val="000000"/>
                </a:solidFill>
              </a:rPr>
              <a:t>di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spc="105" dirty="0">
                <a:solidFill>
                  <a:srgbClr val="000000"/>
                </a:solidFill>
              </a:rPr>
              <a:t>Sektor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114" dirty="0">
                <a:solidFill>
                  <a:srgbClr val="000000"/>
                </a:solidFill>
              </a:rPr>
              <a:t>FOLU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144524" y="1453896"/>
            <a:ext cx="2376170" cy="562610"/>
          </a:xfrm>
          <a:prstGeom prst="rect">
            <a:avLst/>
          </a:prstGeom>
          <a:solidFill>
            <a:srgbClr val="155F82"/>
          </a:solidFill>
          <a:ln w="12700">
            <a:solidFill>
              <a:srgbClr val="042333"/>
            </a:solidFill>
          </a:ln>
        </p:spPr>
        <p:txBody>
          <a:bodyPr vert="horz" wrap="square" lIns="0" tIns="126365" rIns="0" bIns="0" rtlCol="0">
            <a:spAutoFit/>
          </a:bodyPr>
          <a:lstStyle/>
          <a:p>
            <a:pPr marL="631825" marR="0" lvl="0" indent="0" defTabSz="914400" eaLnBrk="1" fontAlgn="auto" latinLnBrk="0" hangingPunct="1">
              <a:lnSpc>
                <a:spcPct val="100000"/>
              </a:lnSpc>
              <a:spcBef>
                <a:spcPts val="9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Target</a:t>
            </a:r>
            <a:r>
              <a:rPr kumimoji="0" sz="18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NDC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52488" y="1225296"/>
            <a:ext cx="4712335" cy="989330"/>
          </a:xfrm>
          <a:prstGeom prst="rect">
            <a:avLst/>
          </a:prstGeom>
          <a:solidFill>
            <a:srgbClr val="D9F1D0"/>
          </a:solidFill>
          <a:ln w="12700">
            <a:solidFill>
              <a:srgbClr val="BEBEBE"/>
            </a:solidFill>
          </a:ln>
        </p:spPr>
        <p:txBody>
          <a:bodyPr vert="horz" wrap="square" lIns="0" tIns="65405" rIns="0" bIns="0" rtlCol="0">
            <a:spAutoFit/>
          </a:bodyPr>
          <a:lstStyle/>
          <a:p>
            <a:pPr marL="377825" marR="0" lvl="0" indent="-287020" defTabSz="914400" eaLnBrk="1" fontAlgn="auto" latinLnBrk="0" hangingPunct="1">
              <a:lnSpc>
                <a:spcPct val="100000"/>
              </a:lnSpc>
              <a:spcBef>
                <a:spcPts val="51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7825" algn="l"/>
              </a:tabLst>
              <a:defRPr/>
            </a:pPr>
            <a:r>
              <a:rPr kumimoji="0" sz="18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Business</a:t>
            </a:r>
            <a:r>
              <a:rPr kumimoji="0" sz="18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as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usual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(BAU)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7782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7825" algn="l"/>
              </a:tabLst>
              <a:defRPr/>
            </a:pPr>
            <a:r>
              <a:rPr kumimoji="0" sz="1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Counter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measure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(usaha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sendiri)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77825" marR="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7825" algn="l"/>
              </a:tabLst>
              <a:defRPr/>
            </a:pPr>
            <a:r>
              <a:rPr kumimoji="0" sz="1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Counter</a:t>
            </a:r>
            <a:r>
              <a:rPr kumimoji="0" sz="18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measure</a:t>
            </a:r>
            <a:r>
              <a:rPr kumimoji="0" sz="1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1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(dukungan</a:t>
            </a:r>
            <a:r>
              <a:rPr kumimoji="0" sz="18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luar</a:t>
            </a:r>
            <a:r>
              <a:rPr kumimoji="0" sz="1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negeri)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44524" y="2528316"/>
            <a:ext cx="2376170" cy="562610"/>
          </a:xfrm>
          <a:prstGeom prst="rect">
            <a:avLst/>
          </a:prstGeom>
          <a:solidFill>
            <a:srgbClr val="0E9ED4"/>
          </a:solidFill>
          <a:ln w="12700">
            <a:solidFill>
              <a:srgbClr val="014058"/>
            </a:solidFill>
          </a:ln>
        </p:spPr>
        <p:txBody>
          <a:bodyPr vert="horz" wrap="square" lIns="0" tIns="126364" rIns="0" bIns="0" rtlCol="0">
            <a:spAutoFit/>
          </a:bodyPr>
          <a:lstStyle/>
          <a:p>
            <a:pPr marL="134620" marR="0" lvl="0" indent="0" defTabSz="91440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Nilai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Ekonomi</a:t>
            </a:r>
            <a:r>
              <a:rPr kumimoji="0" sz="18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Karbon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52488" y="3802379"/>
            <a:ext cx="4712335" cy="562610"/>
          </a:xfrm>
          <a:prstGeom prst="rect">
            <a:avLst/>
          </a:prstGeom>
          <a:solidFill>
            <a:srgbClr val="D9F1D0"/>
          </a:solidFill>
          <a:ln w="12700">
            <a:solidFill>
              <a:srgbClr val="BEBEBE"/>
            </a:solidFill>
          </a:ln>
        </p:spPr>
        <p:txBody>
          <a:bodyPr vert="horz" wrap="square" lIns="0" tIns="129539" rIns="0" bIns="0" rtlCol="0">
            <a:spAutoFit/>
          </a:bodyPr>
          <a:lstStyle/>
          <a:p>
            <a:pPr marL="377825" marR="0" lvl="0" indent="-287020" defTabSz="914400" eaLnBrk="1" fontAlgn="auto" latinLnBrk="0" hangingPunct="1">
              <a:lnSpc>
                <a:spcPct val="100000"/>
              </a:lnSpc>
              <a:spcBef>
                <a:spcPts val="1019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7825" algn="l"/>
              </a:tabLst>
              <a:defRPr/>
            </a:pPr>
            <a:r>
              <a:rPr kumimoji="0" sz="1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PTBAE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Sektor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Wingdings"/>
                <a:cs typeface="Wingdings"/>
              </a:rPr>
              <a:t>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cs typeface="Times New Roman"/>
              </a:rPr>
              <a:t> </a:t>
            </a:r>
            <a:r>
              <a:rPr kumimoji="0" sz="1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PTBAE</a:t>
            </a:r>
            <a:r>
              <a:rPr kumimoji="0" sz="18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Pelaku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Usaha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aphicFrame>
        <p:nvGraphicFramePr>
          <p:cNvPr id="10" name="object 10"/>
          <p:cNvGraphicFramePr>
            <a:graphicFrameLocks noGrp="1"/>
          </p:cNvGraphicFramePr>
          <p:nvPr/>
        </p:nvGraphicFramePr>
        <p:xfrm>
          <a:off x="4030726" y="3192526"/>
          <a:ext cx="2444750" cy="17684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6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2930">
                <a:tc gridSpan="2"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  <a:spcBef>
                          <a:spcPts val="995"/>
                        </a:spcBef>
                      </a:pPr>
                      <a:r>
                        <a:rPr sz="1800" spc="10" dirty="0">
                          <a:latin typeface="Calibri"/>
                          <a:cs typeface="Calibri"/>
                        </a:rPr>
                        <a:t>Perdagangan</a:t>
                      </a:r>
                      <a:r>
                        <a:rPr sz="180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Karbon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26365" marB="0">
                    <a:lnR w="12700">
                      <a:solidFill>
                        <a:srgbClr val="042333"/>
                      </a:solidFill>
                      <a:prstDash val="solid"/>
                    </a:lnR>
                    <a:lnT w="12700">
                      <a:solidFill>
                        <a:srgbClr val="042333"/>
                      </a:solidFill>
                      <a:prstDash val="solid"/>
                    </a:lnT>
                    <a:lnB w="12700">
                      <a:solidFill>
                        <a:srgbClr val="042333"/>
                      </a:solidFill>
                      <a:prstDash val="solid"/>
                    </a:lnB>
                    <a:solidFill>
                      <a:srgbClr val="C1E4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250"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C1E4F5"/>
                      </a:solidFill>
                      <a:prstDash val="solid"/>
                    </a:lnR>
                    <a:lnT w="12700">
                      <a:solidFill>
                        <a:srgbClr val="04233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3970" algn="ctr">
                        <a:lnSpc>
                          <a:spcPct val="100000"/>
                        </a:lnSpc>
                        <a:spcBef>
                          <a:spcPts val="1155"/>
                        </a:spcBef>
                      </a:pPr>
                      <a:r>
                        <a:rPr sz="1800" spc="10" dirty="0">
                          <a:latin typeface="Calibri"/>
                          <a:cs typeface="Calibri"/>
                        </a:rPr>
                        <a:t>Perdagangan</a:t>
                      </a:r>
                      <a:r>
                        <a:rPr sz="1800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70" dirty="0">
                          <a:latin typeface="Calibri"/>
                          <a:cs typeface="Calibri"/>
                        </a:rPr>
                        <a:t>Emisi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6685" marB="0">
                    <a:lnL w="12700">
                      <a:solidFill>
                        <a:srgbClr val="C1E4F5"/>
                      </a:solidFill>
                      <a:prstDash val="solid"/>
                    </a:lnL>
                    <a:lnR w="12700">
                      <a:solidFill>
                        <a:srgbClr val="C1E4F5"/>
                      </a:solidFill>
                      <a:prstDash val="solid"/>
                    </a:lnR>
                    <a:lnT w="12700">
                      <a:solidFill>
                        <a:srgbClr val="C1E4F5"/>
                      </a:solidFill>
                      <a:prstDash val="solid"/>
                    </a:lnT>
                    <a:lnB w="12700">
                      <a:solidFill>
                        <a:srgbClr val="C1E4F5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229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C1E4F5"/>
                      </a:solidFill>
                      <a:prstDash val="solid"/>
                    </a:lnR>
                    <a:lnT w="12700">
                      <a:solidFill>
                        <a:srgbClr val="042333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2700" algn="ctr">
                        <a:lnSpc>
                          <a:spcPct val="100000"/>
                        </a:lnSpc>
                        <a:spcBef>
                          <a:spcPts val="116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Offset</a:t>
                      </a:r>
                      <a:r>
                        <a:rPr sz="1800" spc="2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70" dirty="0">
                          <a:latin typeface="Calibri"/>
                          <a:cs typeface="Calibri"/>
                        </a:rPr>
                        <a:t>Emisi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47320" marB="0">
                    <a:lnL w="12700">
                      <a:solidFill>
                        <a:srgbClr val="C1E4F5"/>
                      </a:solidFill>
                      <a:prstDash val="solid"/>
                    </a:lnL>
                    <a:lnR w="12700">
                      <a:solidFill>
                        <a:srgbClr val="C1E4F5"/>
                      </a:solidFill>
                      <a:prstDash val="solid"/>
                    </a:lnR>
                    <a:lnT w="12700">
                      <a:solidFill>
                        <a:srgbClr val="C1E4F5"/>
                      </a:solidFill>
                      <a:prstDash val="solid"/>
                    </a:lnT>
                    <a:lnB w="12700">
                      <a:solidFill>
                        <a:srgbClr val="C1E4F5"/>
                      </a:solidFill>
                      <a:prstDash val="soli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object 11"/>
          <p:cNvSpPr txBox="1"/>
          <p:nvPr/>
        </p:nvSpPr>
        <p:spPr>
          <a:xfrm>
            <a:off x="6952488" y="4425696"/>
            <a:ext cx="4712335" cy="523240"/>
          </a:xfrm>
          <a:prstGeom prst="rect">
            <a:avLst/>
          </a:prstGeom>
          <a:solidFill>
            <a:srgbClr val="D9F1D0"/>
          </a:solidFill>
          <a:ln w="12700">
            <a:solidFill>
              <a:srgbClr val="BEBEBE"/>
            </a:solidFill>
          </a:ln>
        </p:spPr>
        <p:txBody>
          <a:bodyPr vert="horz" wrap="square" lIns="0" tIns="106680" rIns="0" bIns="0" rtlCol="0">
            <a:spAutoFit/>
          </a:bodyPr>
          <a:lstStyle/>
          <a:p>
            <a:pPr marL="377825" marR="0" lvl="0" indent="-287020" defTabSz="914400" eaLnBrk="1" fontAlgn="auto" latinLnBrk="0" hangingPunct="1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7825" algn="l"/>
              </a:tabLst>
              <a:defRPr/>
            </a:pPr>
            <a:r>
              <a:rPr kumimoji="0" sz="1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Baseline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target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064508" y="5137403"/>
            <a:ext cx="2430780" cy="562610"/>
          </a:xfrm>
          <a:prstGeom prst="rect">
            <a:avLst/>
          </a:prstGeom>
          <a:solidFill>
            <a:srgbClr val="C1E4F5"/>
          </a:solidFill>
          <a:ln w="12700">
            <a:solidFill>
              <a:srgbClr val="042333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99060" marR="0" lvl="0" indent="0" defTabSz="91440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Result-</a:t>
            </a:r>
            <a:r>
              <a:rPr kumimoji="0" sz="18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based</a:t>
            </a:r>
            <a:r>
              <a:rPr kumimoji="0" sz="18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Payment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35196" y="5754623"/>
            <a:ext cx="2260600" cy="562610"/>
          </a:xfrm>
          <a:prstGeom prst="rect">
            <a:avLst/>
          </a:prstGeom>
          <a:solidFill>
            <a:srgbClr val="D9D9D9"/>
          </a:solidFill>
          <a:ln w="12700">
            <a:solidFill>
              <a:srgbClr val="C1E4F5"/>
            </a:solidFill>
          </a:ln>
        </p:spPr>
        <p:txBody>
          <a:bodyPr vert="horz" wrap="square" lIns="0" tIns="1270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REDD+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78395" y="5713476"/>
            <a:ext cx="4714240" cy="603885"/>
          </a:xfrm>
          <a:prstGeom prst="rect">
            <a:avLst/>
          </a:prstGeom>
          <a:solidFill>
            <a:srgbClr val="D9F1D0"/>
          </a:solidFill>
          <a:ln w="12700">
            <a:solidFill>
              <a:srgbClr val="BEBEBE"/>
            </a:solidFill>
          </a:ln>
        </p:spPr>
        <p:txBody>
          <a:bodyPr vert="horz" wrap="square" lIns="0" tIns="10795" rIns="0" bIns="0" rtlCol="0">
            <a:spAutoFit/>
          </a:bodyPr>
          <a:lstStyle/>
          <a:p>
            <a:pPr marL="379095" marR="532130" lvl="0" indent="-287020" defTabSz="914400" eaLnBrk="1" fontAlgn="auto" latinLnBrk="0" hangingPunct="1">
              <a:lnSpc>
                <a:spcPct val="100000"/>
              </a:lnSpc>
              <a:spcBef>
                <a:spcPts val="8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37909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Forest</a:t>
            </a:r>
            <a:r>
              <a:rPr kumimoji="0" sz="18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reference</a:t>
            </a:r>
            <a:r>
              <a:rPr kumimoji="0" sz="18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emission</a:t>
            </a:r>
            <a:r>
              <a:rPr kumimoji="0" sz="1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level</a:t>
            </a:r>
            <a:r>
              <a:rPr kumimoji="0" sz="18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/</a:t>
            </a:r>
            <a:r>
              <a:rPr kumimoji="0" sz="18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forest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reference</a:t>
            </a:r>
            <a:r>
              <a:rPr kumimoji="0" sz="1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level</a:t>
            </a:r>
            <a:r>
              <a:rPr kumimoji="0" sz="18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(FREL/FRL)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276855" y="2017014"/>
            <a:ext cx="114300" cy="512445"/>
          </a:xfrm>
          <a:custGeom>
            <a:avLst/>
            <a:gdLst/>
            <a:ahLst/>
            <a:cxnLst/>
            <a:rect l="l" t="t" r="r" b="b"/>
            <a:pathLst>
              <a:path w="114300" h="512444">
                <a:moveTo>
                  <a:pt x="38100" y="397637"/>
                </a:moveTo>
                <a:lnTo>
                  <a:pt x="0" y="397637"/>
                </a:lnTo>
                <a:lnTo>
                  <a:pt x="57150" y="511937"/>
                </a:lnTo>
                <a:lnTo>
                  <a:pt x="104775" y="416687"/>
                </a:lnTo>
                <a:lnTo>
                  <a:pt x="38100" y="416687"/>
                </a:lnTo>
                <a:lnTo>
                  <a:pt x="38100" y="397637"/>
                </a:lnTo>
                <a:close/>
              </a:path>
              <a:path w="114300" h="512444">
                <a:moveTo>
                  <a:pt x="76200" y="0"/>
                </a:moveTo>
                <a:lnTo>
                  <a:pt x="38100" y="0"/>
                </a:lnTo>
                <a:lnTo>
                  <a:pt x="38100" y="416687"/>
                </a:lnTo>
                <a:lnTo>
                  <a:pt x="76200" y="416687"/>
                </a:lnTo>
                <a:lnTo>
                  <a:pt x="76200" y="0"/>
                </a:lnTo>
                <a:close/>
              </a:path>
              <a:path w="114300" h="512444">
                <a:moveTo>
                  <a:pt x="114300" y="397637"/>
                </a:moveTo>
                <a:lnTo>
                  <a:pt x="76200" y="397637"/>
                </a:lnTo>
                <a:lnTo>
                  <a:pt x="76200" y="416687"/>
                </a:lnTo>
                <a:lnTo>
                  <a:pt x="104775" y="416687"/>
                </a:lnTo>
                <a:lnTo>
                  <a:pt x="114300" y="397637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870583" y="3091433"/>
            <a:ext cx="2194560" cy="2512695"/>
          </a:xfrm>
          <a:custGeom>
            <a:avLst/>
            <a:gdLst/>
            <a:ahLst/>
            <a:cxnLst/>
            <a:rect l="l" t="t" r="r" b="b"/>
            <a:pathLst>
              <a:path w="2194560" h="2512695">
                <a:moveTo>
                  <a:pt x="2194560" y="2327021"/>
                </a:moveTo>
                <a:lnTo>
                  <a:pt x="2166061" y="2312797"/>
                </a:lnTo>
                <a:lnTo>
                  <a:pt x="2108835" y="2284222"/>
                </a:lnTo>
                <a:lnTo>
                  <a:pt x="2108835" y="2312797"/>
                </a:lnTo>
                <a:lnTo>
                  <a:pt x="477647" y="2312797"/>
                </a:lnTo>
                <a:lnTo>
                  <a:pt x="477647" y="403098"/>
                </a:lnTo>
                <a:lnTo>
                  <a:pt x="2081403" y="403098"/>
                </a:lnTo>
                <a:lnTo>
                  <a:pt x="2081403" y="431673"/>
                </a:lnTo>
                <a:lnTo>
                  <a:pt x="2138629" y="403098"/>
                </a:lnTo>
                <a:lnTo>
                  <a:pt x="2167128" y="388874"/>
                </a:lnTo>
                <a:lnTo>
                  <a:pt x="2138464" y="374523"/>
                </a:lnTo>
                <a:lnTo>
                  <a:pt x="2081403" y="345948"/>
                </a:lnTo>
                <a:lnTo>
                  <a:pt x="2081403" y="374523"/>
                </a:lnTo>
                <a:lnTo>
                  <a:pt x="477647" y="374523"/>
                </a:lnTo>
                <a:lnTo>
                  <a:pt x="477647" y="0"/>
                </a:lnTo>
                <a:lnTo>
                  <a:pt x="477139" y="0"/>
                </a:lnTo>
                <a:lnTo>
                  <a:pt x="449072" y="0"/>
                </a:lnTo>
                <a:lnTo>
                  <a:pt x="448564" y="0"/>
                </a:lnTo>
                <a:lnTo>
                  <a:pt x="448564" y="1242060"/>
                </a:lnTo>
                <a:lnTo>
                  <a:pt x="28575" y="1242060"/>
                </a:lnTo>
                <a:lnTo>
                  <a:pt x="28575" y="2426970"/>
                </a:lnTo>
                <a:lnTo>
                  <a:pt x="0" y="2426970"/>
                </a:lnTo>
                <a:lnTo>
                  <a:pt x="42799" y="2512644"/>
                </a:lnTo>
                <a:lnTo>
                  <a:pt x="78587" y="2441194"/>
                </a:lnTo>
                <a:lnTo>
                  <a:pt x="85725" y="2426970"/>
                </a:lnTo>
                <a:lnTo>
                  <a:pt x="57150" y="2426970"/>
                </a:lnTo>
                <a:lnTo>
                  <a:pt x="57150" y="1270635"/>
                </a:lnTo>
                <a:lnTo>
                  <a:pt x="449072" y="1270635"/>
                </a:lnTo>
                <a:lnTo>
                  <a:pt x="449072" y="2341372"/>
                </a:lnTo>
                <a:lnTo>
                  <a:pt x="2108835" y="2341372"/>
                </a:lnTo>
                <a:lnTo>
                  <a:pt x="2108835" y="2369947"/>
                </a:lnTo>
                <a:lnTo>
                  <a:pt x="2165896" y="2341372"/>
                </a:lnTo>
                <a:lnTo>
                  <a:pt x="2194560" y="2327021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020311" y="1441703"/>
            <a:ext cx="2430780" cy="562610"/>
          </a:xfrm>
          <a:prstGeom prst="rect">
            <a:avLst/>
          </a:prstGeom>
          <a:solidFill>
            <a:srgbClr val="C1E4F5"/>
          </a:solidFill>
          <a:ln w="12700">
            <a:solidFill>
              <a:srgbClr val="042333"/>
            </a:solidFill>
          </a:ln>
        </p:spPr>
        <p:txBody>
          <a:bodyPr vert="horz" wrap="square" lIns="0" tIns="125730" rIns="0" bIns="0" rtlCol="0">
            <a:spAutoFit/>
          </a:bodyPr>
          <a:lstStyle/>
          <a:p>
            <a:pPr marL="537845" marR="0" lvl="0" indent="0" defTabSz="914400" eaLnBrk="1" fontAlgn="auto" latinLnBrk="0" hangingPunct="1">
              <a:lnSpc>
                <a:spcPct val="100000"/>
              </a:lnSpc>
              <a:spcBef>
                <a:spcPts val="9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Semua</a:t>
            </a:r>
            <a:r>
              <a:rPr kumimoji="0" sz="1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sektor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83336" y="5603747"/>
            <a:ext cx="2258695" cy="901065"/>
          </a:xfrm>
          <a:prstGeom prst="rect">
            <a:avLst/>
          </a:prstGeom>
          <a:solidFill>
            <a:srgbClr val="C1E4F5"/>
          </a:solidFill>
          <a:ln w="12700">
            <a:solidFill>
              <a:srgbClr val="042333"/>
            </a:solidFill>
          </a:ln>
        </p:spPr>
        <p:txBody>
          <a:bodyPr vert="horz" wrap="square" lIns="0" tIns="21590" rIns="0" bIns="0" rtlCol="0">
            <a:spAutoFit/>
          </a:bodyPr>
          <a:lstStyle/>
          <a:p>
            <a:pPr marL="172720" marR="165735" lvl="0" indent="-1270" algn="ctr" defTabSz="914400" eaLnBrk="1" fontAlgn="auto" latinLnBrk="0" hangingPunct="1">
              <a:lnSpc>
                <a:spcPct val="100000"/>
              </a:lnSpc>
              <a:spcBef>
                <a:spcPts val="17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Pungutan</a:t>
            </a:r>
            <a:r>
              <a:rPr kumimoji="0" sz="1800" b="0" i="0" u="none" strike="noStrike" kern="0" cap="none" spc="2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atas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karbon</a:t>
            </a:r>
            <a:r>
              <a:rPr kumimoji="0" sz="18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 </a:t>
            </a:r>
            <a:r>
              <a:rPr kumimoji="0" sz="18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mekanisme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lainnya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451091" y="1682876"/>
            <a:ext cx="500380" cy="76200"/>
          </a:xfrm>
          <a:custGeom>
            <a:avLst/>
            <a:gdLst/>
            <a:ahLst/>
            <a:cxnLst/>
            <a:rect l="l" t="t" r="r" b="b"/>
            <a:pathLst>
              <a:path w="500379" h="76200">
                <a:moveTo>
                  <a:pt x="423799" y="0"/>
                </a:moveTo>
                <a:lnTo>
                  <a:pt x="424180" y="76200"/>
                </a:lnTo>
                <a:lnTo>
                  <a:pt x="486710" y="44516"/>
                </a:lnTo>
                <a:lnTo>
                  <a:pt x="436753" y="44516"/>
                </a:lnTo>
                <a:lnTo>
                  <a:pt x="436648" y="34036"/>
                </a:lnTo>
                <a:lnTo>
                  <a:pt x="436626" y="31816"/>
                </a:lnTo>
                <a:lnTo>
                  <a:pt x="488181" y="31816"/>
                </a:lnTo>
                <a:lnTo>
                  <a:pt x="423799" y="0"/>
                </a:lnTo>
                <a:close/>
              </a:path>
              <a:path w="500379" h="76200">
                <a:moveTo>
                  <a:pt x="423958" y="31816"/>
                </a:moveTo>
                <a:lnTo>
                  <a:pt x="0" y="34036"/>
                </a:lnTo>
                <a:lnTo>
                  <a:pt x="0" y="46736"/>
                </a:lnTo>
                <a:lnTo>
                  <a:pt x="424021" y="44516"/>
                </a:lnTo>
                <a:lnTo>
                  <a:pt x="423958" y="31816"/>
                </a:lnTo>
                <a:close/>
              </a:path>
              <a:path w="500379" h="76200">
                <a:moveTo>
                  <a:pt x="488181" y="31816"/>
                </a:moveTo>
                <a:lnTo>
                  <a:pt x="436626" y="31816"/>
                </a:lnTo>
                <a:lnTo>
                  <a:pt x="436648" y="34036"/>
                </a:lnTo>
                <a:lnTo>
                  <a:pt x="436753" y="44516"/>
                </a:lnTo>
                <a:lnTo>
                  <a:pt x="486710" y="44516"/>
                </a:lnTo>
                <a:lnTo>
                  <a:pt x="500126" y="37719"/>
                </a:lnTo>
                <a:lnTo>
                  <a:pt x="488181" y="31816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495034" y="4044695"/>
            <a:ext cx="485140" cy="2012314"/>
          </a:xfrm>
          <a:custGeom>
            <a:avLst/>
            <a:gdLst/>
            <a:ahLst/>
            <a:cxnLst/>
            <a:rect l="l" t="t" r="r" b="b"/>
            <a:pathLst>
              <a:path w="485140" h="2012314">
                <a:moveTo>
                  <a:pt x="457454" y="641604"/>
                </a:moveTo>
                <a:lnTo>
                  <a:pt x="444982" y="635393"/>
                </a:lnTo>
                <a:lnTo>
                  <a:pt x="381254" y="603631"/>
                </a:lnTo>
                <a:lnTo>
                  <a:pt x="381254" y="635393"/>
                </a:lnTo>
                <a:lnTo>
                  <a:pt x="254" y="635762"/>
                </a:lnTo>
                <a:lnTo>
                  <a:pt x="254" y="648462"/>
                </a:lnTo>
                <a:lnTo>
                  <a:pt x="381254" y="648093"/>
                </a:lnTo>
                <a:lnTo>
                  <a:pt x="381254" y="679831"/>
                </a:lnTo>
                <a:lnTo>
                  <a:pt x="444512" y="648093"/>
                </a:lnTo>
                <a:lnTo>
                  <a:pt x="457454" y="641604"/>
                </a:lnTo>
                <a:close/>
              </a:path>
              <a:path w="485140" h="2012314">
                <a:moveTo>
                  <a:pt x="457454" y="38100"/>
                </a:moveTo>
                <a:lnTo>
                  <a:pt x="444754" y="31750"/>
                </a:lnTo>
                <a:lnTo>
                  <a:pt x="381254" y="0"/>
                </a:lnTo>
                <a:lnTo>
                  <a:pt x="381254" y="31750"/>
                </a:lnTo>
                <a:lnTo>
                  <a:pt x="254" y="31750"/>
                </a:lnTo>
                <a:lnTo>
                  <a:pt x="254" y="44450"/>
                </a:lnTo>
                <a:lnTo>
                  <a:pt x="381254" y="44450"/>
                </a:lnTo>
                <a:lnTo>
                  <a:pt x="381254" y="76200"/>
                </a:lnTo>
                <a:lnTo>
                  <a:pt x="444754" y="44450"/>
                </a:lnTo>
                <a:lnTo>
                  <a:pt x="457454" y="38100"/>
                </a:lnTo>
                <a:close/>
              </a:path>
              <a:path w="485140" h="2012314">
                <a:moveTo>
                  <a:pt x="484759" y="1970532"/>
                </a:moveTo>
                <a:lnTo>
                  <a:pt x="476592" y="1966874"/>
                </a:lnTo>
                <a:lnTo>
                  <a:pt x="407035" y="1935683"/>
                </a:lnTo>
                <a:lnTo>
                  <a:pt x="408381" y="1966874"/>
                </a:lnTo>
                <a:lnTo>
                  <a:pt x="408406" y="1967420"/>
                </a:lnTo>
                <a:lnTo>
                  <a:pt x="0" y="1984705"/>
                </a:lnTo>
                <a:lnTo>
                  <a:pt x="508" y="1997392"/>
                </a:lnTo>
                <a:lnTo>
                  <a:pt x="408952" y="1980107"/>
                </a:lnTo>
                <a:lnTo>
                  <a:pt x="410337" y="2011819"/>
                </a:lnTo>
                <a:lnTo>
                  <a:pt x="484759" y="1970532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9072371" y="2273045"/>
            <a:ext cx="114300" cy="1243965"/>
          </a:xfrm>
          <a:custGeom>
            <a:avLst/>
            <a:gdLst/>
            <a:ahLst/>
            <a:cxnLst/>
            <a:rect l="l" t="t" r="r" b="b"/>
            <a:pathLst>
              <a:path w="114300" h="1243964">
                <a:moveTo>
                  <a:pt x="38100" y="1129283"/>
                </a:moveTo>
                <a:lnTo>
                  <a:pt x="0" y="1129283"/>
                </a:lnTo>
                <a:lnTo>
                  <a:pt x="57150" y="1243583"/>
                </a:lnTo>
                <a:lnTo>
                  <a:pt x="104775" y="1148333"/>
                </a:lnTo>
                <a:lnTo>
                  <a:pt x="38100" y="1148333"/>
                </a:lnTo>
                <a:lnTo>
                  <a:pt x="38100" y="1129283"/>
                </a:lnTo>
                <a:close/>
              </a:path>
              <a:path w="114300" h="1243964">
                <a:moveTo>
                  <a:pt x="76200" y="0"/>
                </a:moveTo>
                <a:lnTo>
                  <a:pt x="38100" y="0"/>
                </a:lnTo>
                <a:lnTo>
                  <a:pt x="38100" y="1148333"/>
                </a:lnTo>
                <a:lnTo>
                  <a:pt x="76200" y="1148333"/>
                </a:lnTo>
                <a:lnTo>
                  <a:pt x="76200" y="0"/>
                </a:lnTo>
                <a:close/>
              </a:path>
              <a:path w="114300" h="1243964">
                <a:moveTo>
                  <a:pt x="114300" y="1129283"/>
                </a:moveTo>
                <a:lnTo>
                  <a:pt x="76200" y="1129283"/>
                </a:lnTo>
                <a:lnTo>
                  <a:pt x="76200" y="1148333"/>
                </a:lnTo>
                <a:lnTo>
                  <a:pt x="104775" y="1148333"/>
                </a:lnTo>
                <a:lnTo>
                  <a:pt x="114300" y="1129283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D514D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0D514D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/>
              <a:t>Target</a:t>
            </a:r>
            <a:r>
              <a:rPr spc="5" dirty="0"/>
              <a:t> </a:t>
            </a:r>
            <a:r>
              <a:rPr dirty="0"/>
              <a:t>dan</a:t>
            </a:r>
            <a:r>
              <a:rPr spc="5" dirty="0"/>
              <a:t> </a:t>
            </a:r>
            <a:r>
              <a:rPr dirty="0"/>
              <a:t>BAU </a:t>
            </a:r>
            <a:r>
              <a:rPr spc="120" dirty="0"/>
              <a:t>NDC,</a:t>
            </a:r>
            <a:r>
              <a:rPr spc="5" dirty="0"/>
              <a:t> </a:t>
            </a:r>
            <a:r>
              <a:rPr dirty="0"/>
              <a:t>Baseline,</a:t>
            </a:r>
            <a:r>
              <a:rPr spc="-15" dirty="0"/>
              <a:t> </a:t>
            </a:r>
            <a:r>
              <a:rPr spc="85" dirty="0"/>
              <a:t>FREL/FRL,</a:t>
            </a:r>
            <a:r>
              <a:rPr spc="-20" dirty="0"/>
              <a:t> </a:t>
            </a:r>
            <a:r>
              <a:rPr spc="45" dirty="0"/>
              <a:t>PTBAE</a:t>
            </a:r>
          </a:p>
        </p:txBody>
      </p:sp>
      <p:sp>
        <p:nvSpPr>
          <p:cNvPr id="3" name="object 3"/>
          <p:cNvSpPr/>
          <p:nvPr/>
        </p:nvSpPr>
        <p:spPr>
          <a:xfrm>
            <a:off x="566927" y="1048511"/>
            <a:ext cx="2824480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3972" y="0"/>
                </a:lnTo>
              </a:path>
            </a:pathLst>
          </a:custGeom>
          <a:ln w="76200">
            <a:solidFill>
              <a:srgbClr val="F8F58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2168" y="1155065"/>
            <a:ext cx="10420350" cy="4865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800" marR="107950" lvl="0" indent="-228600" defTabSz="91440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304800" algn="l"/>
              </a:tabLst>
              <a:defRPr/>
            </a:pP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Target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NDC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adalah</a:t>
            </a:r>
            <a:r>
              <a:rPr kumimoji="0" sz="15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kontribusi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pengurangan</a:t>
            </a:r>
            <a:r>
              <a:rPr kumimoji="0" sz="15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GRK</a:t>
            </a: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semua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sektor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menjadi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komitmen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nasional, 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mengacu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pada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level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5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tahun</a:t>
            </a: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2010</a:t>
            </a:r>
            <a:r>
              <a:rPr kumimoji="0" sz="15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5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asumsi</a:t>
            </a:r>
            <a:r>
              <a:rPr kumimoji="0" sz="15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BAU</a:t>
            </a:r>
            <a:r>
              <a:rPr kumimoji="0" sz="15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meningkat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tahun</a:t>
            </a: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2030.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04800" marR="81280" lvl="0" indent="-228600" defTabSz="914400" eaLnBrk="1" fontAlgn="auto" latinLnBrk="0" hangingPunct="1">
              <a:lnSpc>
                <a:spcPct val="150000"/>
              </a:lnSpc>
              <a:spcBef>
                <a:spcPts val="994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304800" algn="l"/>
              </a:tabLst>
              <a:defRPr/>
            </a:pP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Baseline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merupakan</a:t>
            </a:r>
            <a:r>
              <a:rPr kumimoji="0" sz="15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nilai</a:t>
            </a:r>
            <a:r>
              <a:rPr kumimoji="0" sz="15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acuan</a:t>
            </a:r>
            <a:r>
              <a:rPr kumimoji="0" sz="15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digunakan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untuk</a:t>
            </a:r>
            <a:r>
              <a:rPr kumimoji="0" sz="15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menilai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kinerja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berdasarkan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historis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(1</a:t>
            </a:r>
            <a:r>
              <a:rPr kumimoji="0" sz="1500" b="0" i="0" u="none" strike="noStrike" kern="0" cap="none" spc="30" normalizeH="0" baseline="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</a:t>
            </a:r>
            <a:r>
              <a:rPr kumimoji="0" sz="1500" b="0" i="0" u="none" strike="noStrike" kern="0" cap="none" spc="232" normalizeH="0" baseline="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FREL,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1500" b="0" i="0" u="none" strike="noStrike" kern="0" cap="none" spc="30" normalizeH="0" baseline="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nd</a:t>
            </a:r>
            <a:r>
              <a:rPr kumimoji="0" sz="1500" b="0" i="0" u="none" strike="noStrike" kern="0" cap="none" spc="232" normalizeH="0" baseline="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FRL,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KMSAH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01,</a:t>
            </a:r>
            <a:r>
              <a:rPr kumimoji="0" sz="15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dll).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04800" marR="142240" lvl="1" indent="102870" defTabSz="914400" eaLnBrk="1" fontAlgn="auto" latinLnBrk="0" hangingPunct="1">
              <a:lnSpc>
                <a:spcPts val="2700"/>
              </a:lnSpc>
              <a:spcBef>
                <a:spcPts val="24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07670" algn="l"/>
              </a:tabLst>
              <a:defRPr/>
            </a:pP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</a:t>
            </a:r>
            <a:r>
              <a:rPr kumimoji="0" sz="15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dalam</a:t>
            </a:r>
            <a:r>
              <a:rPr kumimoji="0" sz="15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perdagangan</a:t>
            </a:r>
            <a:r>
              <a:rPr kumimoji="0" sz="15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karbon</a:t>
            </a:r>
            <a:r>
              <a:rPr kumimoji="0" sz="15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selain</a:t>
            </a:r>
            <a:r>
              <a:rPr kumimoji="0" sz="15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baseline</a:t>
            </a:r>
            <a:r>
              <a:rPr kumimoji="0" sz="15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juga</a:t>
            </a:r>
            <a:r>
              <a:rPr kumimoji="0" sz="15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digunakan</a:t>
            </a:r>
            <a:r>
              <a:rPr kumimoji="0" sz="15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target</a:t>
            </a:r>
            <a:r>
              <a:rPr kumimoji="0" sz="15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pengurangan</a:t>
            </a:r>
            <a:r>
              <a:rPr kumimoji="0" sz="15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5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sebagai</a:t>
            </a:r>
            <a:r>
              <a:rPr kumimoji="0" sz="15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factor</a:t>
            </a:r>
            <a:r>
              <a:rPr kumimoji="0" sz="15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tambahan</a:t>
            </a:r>
            <a:r>
              <a:rPr kumimoji="0" sz="15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sebagai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nilai</a:t>
            </a:r>
            <a:r>
              <a:rPr kumimoji="0" sz="15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acuan.</a:t>
            </a:r>
            <a:r>
              <a:rPr kumimoji="0" sz="15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Target</a:t>
            </a:r>
            <a:r>
              <a:rPr kumimoji="0" sz="15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dapat</a:t>
            </a:r>
            <a:r>
              <a:rPr kumimoji="0" sz="15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mengakomodir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target</a:t>
            </a:r>
            <a:r>
              <a:rPr kumimoji="0" sz="15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NDC</a:t>
            </a:r>
            <a:r>
              <a:rPr kumimoji="0" sz="15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5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didisagregasi</a:t>
            </a:r>
            <a:r>
              <a:rPr kumimoji="0" sz="15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</a:t>
            </a:r>
            <a:r>
              <a:rPr kumimoji="0" sz="15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</a:t>
            </a:r>
            <a:r>
              <a:rPr kumimoji="0" sz="15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sektor</a:t>
            </a:r>
            <a:r>
              <a:rPr kumimoji="0" sz="15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5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pelaku</a:t>
            </a:r>
            <a:r>
              <a:rPr kumimoji="0" sz="15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usaha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04800" marR="81280" lvl="1" indent="102870" defTabSz="914400" eaLnBrk="1" fontAlgn="auto" latinLnBrk="0" hangingPunct="1">
              <a:lnSpc>
                <a:spcPts val="27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07670" algn="l"/>
              </a:tabLst>
              <a:defRPr/>
            </a:pP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Untuk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RBP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REDD+,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baseline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digunakan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adalah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Forest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reference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emission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level/forest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reference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level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(FREL/FRL)</a:t>
            </a:r>
            <a:r>
              <a:rPr kumimoji="0" sz="15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ditetapkan</a:t>
            </a:r>
            <a:r>
              <a:rPr kumimoji="0" sz="15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berdasarkan</a:t>
            </a:r>
            <a:r>
              <a:rPr kumimoji="0" sz="15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historis.</a:t>
            </a:r>
            <a:r>
              <a:rPr kumimoji="0" sz="15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Target</a:t>
            </a:r>
            <a:r>
              <a:rPr kumimoji="0" sz="15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NDC</a:t>
            </a:r>
            <a:r>
              <a:rPr kumimoji="0" sz="15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tidak</a:t>
            </a:r>
            <a:r>
              <a:rPr kumimoji="0" sz="15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secara</a:t>
            </a:r>
            <a:r>
              <a:rPr kumimoji="0" sz="15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tersurat</a:t>
            </a:r>
            <a:r>
              <a:rPr kumimoji="0" sz="15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terakomidir</a:t>
            </a:r>
            <a:r>
              <a:rPr kumimoji="0" sz="15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dalam</a:t>
            </a:r>
            <a:r>
              <a:rPr kumimoji="0" sz="15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FREL/FRL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04165" marR="0" lvl="0" indent="-227965" defTabSz="914400" eaLnBrk="1" fontAlgn="auto" latinLnBrk="0" hangingPunct="1">
              <a:lnSpc>
                <a:spcPct val="100000"/>
              </a:lnSpc>
              <a:spcBef>
                <a:spcPts val="1655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304165" algn="l"/>
              </a:tabLst>
              <a:defRPr/>
            </a:pP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PTBAE</a:t>
            </a:r>
            <a:r>
              <a:rPr kumimoji="0" sz="15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merupakan</a:t>
            </a:r>
            <a:r>
              <a:rPr kumimoji="0" sz="15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salah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satu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cara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pemerintah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agar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target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NDC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dapat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diturunkan</a:t>
            </a:r>
            <a:r>
              <a:rPr kumimoji="0" sz="15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tingkat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sektor,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sektor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pelaku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04800" marR="0" lvl="0" indent="0" defTabSz="91440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usaha.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04800" marR="435609" lvl="1" indent="10287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07670" algn="l"/>
              </a:tabLst>
              <a:defRPr/>
            </a:pP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PTBAE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dapat</a:t>
            </a:r>
            <a:r>
              <a:rPr kumimoji="0" sz="15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diturunkan</a:t>
            </a:r>
            <a:r>
              <a:rPr kumimoji="0" sz="15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dari</a:t>
            </a:r>
            <a:r>
              <a:rPr kumimoji="0" sz="15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Peta</a:t>
            </a:r>
            <a:r>
              <a:rPr kumimoji="0" sz="15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Jalan</a:t>
            </a:r>
            <a:r>
              <a:rPr kumimoji="0" sz="15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Perdagangan</a:t>
            </a:r>
            <a:r>
              <a:rPr kumimoji="0" sz="15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Karbon</a:t>
            </a:r>
            <a:r>
              <a:rPr kumimoji="0" sz="15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Sektor</a:t>
            </a:r>
            <a:r>
              <a:rPr kumimoji="0" sz="15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Kehutanan</a:t>
            </a:r>
            <a:r>
              <a:rPr kumimoji="0" sz="15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menjadi</a:t>
            </a:r>
            <a:r>
              <a:rPr kumimoji="0" sz="15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dasar</a:t>
            </a:r>
            <a:r>
              <a:rPr kumimoji="0" sz="15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penetapan</a:t>
            </a:r>
            <a:r>
              <a:rPr kumimoji="0" sz="15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Persetujuan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Teknis</a:t>
            </a:r>
            <a:r>
              <a:rPr kumimoji="0" sz="15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Batas</a:t>
            </a:r>
            <a:r>
              <a:rPr kumimoji="0" sz="15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Atas</a:t>
            </a: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(PTBAE)</a:t>
            </a: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dapat</a:t>
            </a:r>
            <a:r>
              <a:rPr kumimoji="0" sz="15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terintegrasi</a:t>
            </a: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dengan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Peta</a:t>
            </a: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Jalan</a:t>
            </a:r>
            <a:r>
              <a:rPr kumimoji="0" sz="15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NDC</a:t>
            </a:r>
            <a:r>
              <a:rPr kumimoji="0" sz="1500" b="0" i="0" u="none" strike="noStrike" kern="0" cap="none" spc="4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(KepmenLHK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1027/2023)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75"/>
              </a:spcBef>
              <a:spcAft>
                <a:spcPts val="0"/>
              </a:spcAft>
              <a:buClrTx/>
              <a:buSzTx/>
              <a:buFont typeface="Calibri"/>
              <a:buChar char="-"/>
              <a:tabLst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04165" marR="0" lvl="0" indent="-227965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304165" algn="l"/>
              </a:tabLst>
              <a:defRPr/>
            </a:pP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Buffer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kredit</a:t>
            </a: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pengurangan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untuk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semua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perdagangan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karbon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internasional</a:t>
            </a:r>
            <a:r>
              <a:rPr kumimoji="0" sz="15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dimaksudkan</a:t>
            </a:r>
            <a:r>
              <a:rPr kumimoji="0" sz="15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untuk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kontribusi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capaian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4267" y="6121139"/>
            <a:ext cx="422909" cy="25844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5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NDC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1406" y="6433368"/>
            <a:ext cx="187325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D514D"/>
                </a:solidFill>
                <a:effectLst/>
                <a:uLnTx/>
                <a:uFillTx/>
                <a:latin typeface="Calibri"/>
                <a:cs typeface="Calibri"/>
              </a:rPr>
              <a:t>15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406" y="6424066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D514D"/>
                </a:solidFill>
                <a:effectLst/>
                <a:uLnTx/>
                <a:uFillTx/>
                <a:latin typeface="Calibri"/>
                <a:cs typeface="Calibri"/>
              </a:rPr>
              <a:t>16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54227" y="64389"/>
            <a:ext cx="275780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Alur</a:t>
            </a:r>
            <a:r>
              <a:rPr spc="5" dirty="0"/>
              <a:t> </a:t>
            </a:r>
            <a:r>
              <a:rPr dirty="0"/>
              <a:t>Pemilihan</a:t>
            </a:r>
            <a:r>
              <a:rPr spc="-15" dirty="0"/>
              <a:t> </a:t>
            </a:r>
            <a:r>
              <a:rPr spc="30" dirty="0"/>
              <a:t>Aksi </a:t>
            </a:r>
            <a:r>
              <a:rPr spc="-10" dirty="0"/>
              <a:t>Mitigasi</a:t>
            </a:r>
            <a:r>
              <a:rPr spc="-120" dirty="0"/>
              <a:t> </a:t>
            </a:r>
            <a:r>
              <a:rPr spc="-10" dirty="0"/>
              <a:t>Pengurangan </a:t>
            </a:r>
            <a:r>
              <a:rPr spc="45" dirty="0"/>
              <a:t>Emisi</a:t>
            </a:r>
          </a:p>
        </p:txBody>
      </p:sp>
      <p:sp>
        <p:nvSpPr>
          <p:cNvPr id="4" name="object 4"/>
          <p:cNvSpPr/>
          <p:nvPr/>
        </p:nvSpPr>
        <p:spPr>
          <a:xfrm>
            <a:off x="544068" y="1289303"/>
            <a:ext cx="2824480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3972" y="0"/>
                </a:lnTo>
              </a:path>
            </a:pathLst>
          </a:custGeom>
          <a:ln w="76200">
            <a:solidFill>
              <a:srgbClr val="F8F58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3974338" y="1574038"/>
            <a:ext cx="3213100" cy="1035685"/>
            <a:chOff x="3974338" y="1574038"/>
            <a:chExt cx="3213100" cy="1035685"/>
          </a:xfrm>
        </p:grpSpPr>
        <p:sp>
          <p:nvSpPr>
            <p:cNvPr id="6" name="object 6"/>
            <p:cNvSpPr/>
            <p:nvPr/>
          </p:nvSpPr>
          <p:spPr>
            <a:xfrm>
              <a:off x="3980688" y="1580388"/>
              <a:ext cx="3200400" cy="1022985"/>
            </a:xfrm>
            <a:custGeom>
              <a:avLst/>
              <a:gdLst/>
              <a:ahLst/>
              <a:cxnLst/>
              <a:rect l="l" t="t" r="r" b="b"/>
              <a:pathLst>
                <a:path w="3200400" h="1022985">
                  <a:moveTo>
                    <a:pt x="1600200" y="0"/>
                  </a:moveTo>
                  <a:lnTo>
                    <a:pt x="0" y="511301"/>
                  </a:lnTo>
                  <a:lnTo>
                    <a:pt x="1600200" y="1022603"/>
                  </a:lnTo>
                  <a:lnTo>
                    <a:pt x="3200400" y="511301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F8F58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bject 7"/>
            <p:cNvSpPr/>
            <p:nvPr/>
          </p:nvSpPr>
          <p:spPr>
            <a:xfrm>
              <a:off x="3980688" y="1580388"/>
              <a:ext cx="3200400" cy="1022985"/>
            </a:xfrm>
            <a:custGeom>
              <a:avLst/>
              <a:gdLst/>
              <a:ahLst/>
              <a:cxnLst/>
              <a:rect l="l" t="t" r="r" b="b"/>
              <a:pathLst>
                <a:path w="3200400" h="1022985">
                  <a:moveTo>
                    <a:pt x="0" y="511301"/>
                  </a:moveTo>
                  <a:lnTo>
                    <a:pt x="1600200" y="0"/>
                  </a:lnTo>
                  <a:lnTo>
                    <a:pt x="3200400" y="511301"/>
                  </a:lnTo>
                  <a:lnTo>
                    <a:pt x="1600200" y="1022603"/>
                  </a:lnTo>
                  <a:lnTo>
                    <a:pt x="0" y="511301"/>
                  </a:lnTo>
                  <a:close/>
                </a:path>
              </a:pathLst>
            </a:custGeom>
            <a:ln w="1270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016246" y="1792604"/>
            <a:ext cx="11290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Overlap*</a:t>
            </a:r>
            <a:r>
              <a:rPr kumimoji="0" sz="12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dengan </a:t>
            </a:r>
            <a:r>
              <a:rPr kumimoji="0" sz="12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mekanisme</a:t>
            </a:r>
            <a:r>
              <a:rPr kumimoji="0" sz="12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RBP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subnasional?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4756150" y="2819145"/>
            <a:ext cx="1652905" cy="1038860"/>
            <a:chOff x="4756150" y="2819145"/>
            <a:chExt cx="1652905" cy="1038860"/>
          </a:xfrm>
        </p:grpSpPr>
        <p:sp>
          <p:nvSpPr>
            <p:cNvPr id="10" name="object 10"/>
            <p:cNvSpPr/>
            <p:nvPr/>
          </p:nvSpPr>
          <p:spPr>
            <a:xfrm>
              <a:off x="4762500" y="2825495"/>
              <a:ext cx="1640205" cy="1026160"/>
            </a:xfrm>
            <a:custGeom>
              <a:avLst/>
              <a:gdLst/>
              <a:ahLst/>
              <a:cxnLst/>
              <a:rect l="l" t="t" r="r" b="b"/>
              <a:pathLst>
                <a:path w="1640204" h="1026160">
                  <a:moveTo>
                    <a:pt x="819912" y="0"/>
                  </a:moveTo>
                  <a:lnTo>
                    <a:pt x="0" y="512825"/>
                  </a:lnTo>
                  <a:lnTo>
                    <a:pt x="819912" y="1025651"/>
                  </a:lnTo>
                  <a:lnTo>
                    <a:pt x="1639824" y="512825"/>
                  </a:lnTo>
                  <a:lnTo>
                    <a:pt x="819912" y="0"/>
                  </a:lnTo>
                  <a:close/>
                </a:path>
              </a:pathLst>
            </a:custGeom>
            <a:solidFill>
              <a:srgbClr val="F8F58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object 11"/>
            <p:cNvSpPr/>
            <p:nvPr/>
          </p:nvSpPr>
          <p:spPr>
            <a:xfrm>
              <a:off x="4762500" y="2825495"/>
              <a:ext cx="1640205" cy="1026160"/>
            </a:xfrm>
            <a:custGeom>
              <a:avLst/>
              <a:gdLst/>
              <a:ahLst/>
              <a:cxnLst/>
              <a:rect l="l" t="t" r="r" b="b"/>
              <a:pathLst>
                <a:path w="1640204" h="1026160">
                  <a:moveTo>
                    <a:pt x="0" y="512825"/>
                  </a:moveTo>
                  <a:lnTo>
                    <a:pt x="819912" y="0"/>
                  </a:lnTo>
                  <a:lnTo>
                    <a:pt x="1639824" y="512825"/>
                  </a:lnTo>
                  <a:lnTo>
                    <a:pt x="819912" y="1025651"/>
                  </a:lnTo>
                  <a:lnTo>
                    <a:pt x="0" y="512825"/>
                  </a:lnTo>
                  <a:close/>
                </a:path>
              </a:pathLst>
            </a:custGeom>
            <a:ln w="1270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87136" y="2948432"/>
            <a:ext cx="59309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-254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Areal gambut/ mangrov </a:t>
            </a: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544565" y="2053589"/>
            <a:ext cx="2673350" cy="1324610"/>
            <a:chOff x="5544565" y="2053589"/>
            <a:chExt cx="2673350" cy="132461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4565" y="2603626"/>
              <a:ext cx="76200" cy="222631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6403086" y="2053589"/>
              <a:ext cx="1814830" cy="1324610"/>
            </a:xfrm>
            <a:custGeom>
              <a:avLst/>
              <a:gdLst/>
              <a:ahLst/>
              <a:cxnLst/>
              <a:rect l="l" t="t" r="r" b="b"/>
              <a:pathLst>
                <a:path w="1814829" h="1324610">
                  <a:moveTo>
                    <a:pt x="1813941" y="1286256"/>
                  </a:moveTo>
                  <a:lnTo>
                    <a:pt x="1794891" y="1276731"/>
                  </a:lnTo>
                  <a:lnTo>
                    <a:pt x="1737741" y="1248156"/>
                  </a:lnTo>
                  <a:lnTo>
                    <a:pt x="1737741" y="1276731"/>
                  </a:lnTo>
                  <a:lnTo>
                    <a:pt x="0" y="1276731"/>
                  </a:lnTo>
                  <a:lnTo>
                    <a:pt x="0" y="1295781"/>
                  </a:lnTo>
                  <a:lnTo>
                    <a:pt x="1737741" y="1295781"/>
                  </a:lnTo>
                  <a:lnTo>
                    <a:pt x="1737741" y="1324356"/>
                  </a:lnTo>
                  <a:lnTo>
                    <a:pt x="1794891" y="1295781"/>
                  </a:lnTo>
                  <a:lnTo>
                    <a:pt x="1813941" y="1286256"/>
                  </a:lnTo>
                  <a:close/>
                </a:path>
                <a:path w="1814829" h="1324610">
                  <a:moveTo>
                    <a:pt x="1814449" y="38100"/>
                  </a:moveTo>
                  <a:lnTo>
                    <a:pt x="1795399" y="28575"/>
                  </a:lnTo>
                  <a:lnTo>
                    <a:pt x="1738249" y="0"/>
                  </a:lnTo>
                  <a:lnTo>
                    <a:pt x="1738249" y="28575"/>
                  </a:lnTo>
                  <a:lnTo>
                    <a:pt x="778764" y="28575"/>
                  </a:lnTo>
                  <a:lnTo>
                    <a:pt x="778764" y="47625"/>
                  </a:lnTo>
                  <a:lnTo>
                    <a:pt x="1738249" y="47625"/>
                  </a:lnTo>
                  <a:lnTo>
                    <a:pt x="1738249" y="76200"/>
                  </a:lnTo>
                  <a:lnTo>
                    <a:pt x="1795399" y="47625"/>
                  </a:lnTo>
                  <a:lnTo>
                    <a:pt x="1814449" y="3810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42429" y="1729562"/>
            <a:ext cx="107950" cy="208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697728" y="2557398"/>
            <a:ext cx="98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499986" y="3109340"/>
            <a:ext cx="107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549519" y="3851655"/>
            <a:ext cx="76200" cy="266065"/>
          </a:xfrm>
          <a:custGeom>
            <a:avLst/>
            <a:gdLst/>
            <a:ahLst/>
            <a:cxnLst/>
            <a:rect l="l" t="t" r="r" b="b"/>
            <a:pathLst>
              <a:path w="76200" h="266064">
                <a:moveTo>
                  <a:pt x="28532" y="189580"/>
                </a:moveTo>
                <a:lnTo>
                  <a:pt x="0" y="190246"/>
                </a:lnTo>
                <a:lnTo>
                  <a:pt x="39877" y="265557"/>
                </a:lnTo>
                <a:lnTo>
                  <a:pt x="69677" y="202311"/>
                </a:lnTo>
                <a:lnTo>
                  <a:pt x="28828" y="202311"/>
                </a:lnTo>
                <a:lnTo>
                  <a:pt x="28548" y="190246"/>
                </a:lnTo>
                <a:lnTo>
                  <a:pt x="28532" y="189580"/>
                </a:lnTo>
                <a:close/>
              </a:path>
              <a:path w="76200" h="266064">
                <a:moveTo>
                  <a:pt x="47581" y="189135"/>
                </a:moveTo>
                <a:lnTo>
                  <a:pt x="28532" y="189580"/>
                </a:lnTo>
                <a:lnTo>
                  <a:pt x="28820" y="201930"/>
                </a:lnTo>
                <a:lnTo>
                  <a:pt x="28828" y="202311"/>
                </a:lnTo>
                <a:lnTo>
                  <a:pt x="47878" y="201930"/>
                </a:lnTo>
                <a:lnTo>
                  <a:pt x="47607" y="190246"/>
                </a:lnTo>
                <a:lnTo>
                  <a:pt x="47581" y="189135"/>
                </a:lnTo>
                <a:close/>
              </a:path>
              <a:path w="76200" h="266064">
                <a:moveTo>
                  <a:pt x="76200" y="188468"/>
                </a:moveTo>
                <a:lnTo>
                  <a:pt x="47581" y="189135"/>
                </a:lnTo>
                <a:lnTo>
                  <a:pt x="47878" y="201930"/>
                </a:lnTo>
                <a:lnTo>
                  <a:pt x="28828" y="202311"/>
                </a:lnTo>
                <a:lnTo>
                  <a:pt x="69677" y="202311"/>
                </a:lnTo>
                <a:lnTo>
                  <a:pt x="76200" y="188468"/>
                </a:lnTo>
                <a:close/>
              </a:path>
              <a:path w="76200" h="266064">
                <a:moveTo>
                  <a:pt x="43179" y="0"/>
                </a:moveTo>
                <a:lnTo>
                  <a:pt x="24129" y="508"/>
                </a:lnTo>
                <a:lnTo>
                  <a:pt x="28506" y="188468"/>
                </a:lnTo>
                <a:lnTo>
                  <a:pt x="28532" y="189580"/>
                </a:lnTo>
                <a:lnTo>
                  <a:pt x="47581" y="189135"/>
                </a:lnTo>
                <a:lnTo>
                  <a:pt x="43191" y="508"/>
                </a:lnTo>
                <a:lnTo>
                  <a:pt x="43179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90108" y="3948429"/>
            <a:ext cx="98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4579365" y="4109973"/>
            <a:ext cx="2018664" cy="1038860"/>
            <a:chOff x="4579365" y="4109973"/>
            <a:chExt cx="2018664" cy="1038860"/>
          </a:xfrm>
        </p:grpSpPr>
        <p:sp>
          <p:nvSpPr>
            <p:cNvPr id="22" name="object 22"/>
            <p:cNvSpPr/>
            <p:nvPr/>
          </p:nvSpPr>
          <p:spPr>
            <a:xfrm>
              <a:off x="4585715" y="4116323"/>
              <a:ext cx="2005964" cy="1026160"/>
            </a:xfrm>
            <a:custGeom>
              <a:avLst/>
              <a:gdLst/>
              <a:ahLst/>
              <a:cxnLst/>
              <a:rect l="l" t="t" r="r" b="b"/>
              <a:pathLst>
                <a:path w="2005965" h="1026160">
                  <a:moveTo>
                    <a:pt x="1002792" y="0"/>
                  </a:moveTo>
                  <a:lnTo>
                    <a:pt x="0" y="512825"/>
                  </a:lnTo>
                  <a:lnTo>
                    <a:pt x="1002792" y="1025651"/>
                  </a:lnTo>
                  <a:lnTo>
                    <a:pt x="2005584" y="512825"/>
                  </a:lnTo>
                  <a:lnTo>
                    <a:pt x="1002792" y="0"/>
                  </a:lnTo>
                  <a:close/>
                </a:path>
              </a:pathLst>
            </a:custGeom>
            <a:solidFill>
              <a:srgbClr val="F8F58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object 23"/>
            <p:cNvSpPr/>
            <p:nvPr/>
          </p:nvSpPr>
          <p:spPr>
            <a:xfrm>
              <a:off x="4585715" y="4116323"/>
              <a:ext cx="2005964" cy="1026160"/>
            </a:xfrm>
            <a:custGeom>
              <a:avLst/>
              <a:gdLst/>
              <a:ahLst/>
              <a:cxnLst/>
              <a:rect l="l" t="t" r="r" b="b"/>
              <a:pathLst>
                <a:path w="2005965" h="1026160">
                  <a:moveTo>
                    <a:pt x="0" y="512825"/>
                  </a:moveTo>
                  <a:lnTo>
                    <a:pt x="1002792" y="0"/>
                  </a:lnTo>
                  <a:lnTo>
                    <a:pt x="2005584" y="512825"/>
                  </a:lnTo>
                  <a:lnTo>
                    <a:pt x="1002792" y="1025651"/>
                  </a:lnTo>
                  <a:lnTo>
                    <a:pt x="0" y="512825"/>
                  </a:lnTo>
                  <a:close/>
                </a:path>
              </a:pathLst>
            </a:custGeom>
            <a:ln w="1270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5231129" y="4239895"/>
            <a:ext cx="7175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Memiliki emisi historis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2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tinggi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6591934" y="4584572"/>
            <a:ext cx="548640" cy="76200"/>
          </a:xfrm>
          <a:custGeom>
            <a:avLst/>
            <a:gdLst/>
            <a:ahLst/>
            <a:cxnLst/>
            <a:rect l="l" t="t" r="r" b="b"/>
            <a:pathLst>
              <a:path w="548640" h="76200">
                <a:moveTo>
                  <a:pt x="530334" y="28320"/>
                </a:moveTo>
                <a:lnTo>
                  <a:pt x="484632" y="28320"/>
                </a:lnTo>
                <a:lnTo>
                  <a:pt x="485013" y="47370"/>
                </a:lnTo>
                <a:lnTo>
                  <a:pt x="472264" y="47564"/>
                </a:lnTo>
                <a:lnTo>
                  <a:pt x="472694" y="76200"/>
                </a:lnTo>
                <a:lnTo>
                  <a:pt x="548259" y="36956"/>
                </a:lnTo>
                <a:lnTo>
                  <a:pt x="530334" y="28320"/>
                </a:lnTo>
                <a:close/>
              </a:path>
              <a:path w="548640" h="76200">
                <a:moveTo>
                  <a:pt x="471978" y="28513"/>
                </a:moveTo>
                <a:lnTo>
                  <a:pt x="0" y="35687"/>
                </a:lnTo>
                <a:lnTo>
                  <a:pt x="155" y="47370"/>
                </a:lnTo>
                <a:lnTo>
                  <a:pt x="254" y="54737"/>
                </a:lnTo>
                <a:lnTo>
                  <a:pt x="472264" y="47564"/>
                </a:lnTo>
                <a:lnTo>
                  <a:pt x="472105" y="36956"/>
                </a:lnTo>
                <a:lnTo>
                  <a:pt x="471978" y="28513"/>
                </a:lnTo>
                <a:close/>
              </a:path>
              <a:path w="548640" h="76200">
                <a:moveTo>
                  <a:pt x="484632" y="28320"/>
                </a:moveTo>
                <a:lnTo>
                  <a:pt x="471978" y="28513"/>
                </a:lnTo>
                <a:lnTo>
                  <a:pt x="472261" y="47370"/>
                </a:lnTo>
                <a:lnTo>
                  <a:pt x="472264" y="47564"/>
                </a:lnTo>
                <a:lnTo>
                  <a:pt x="485013" y="47370"/>
                </a:lnTo>
                <a:lnTo>
                  <a:pt x="484635" y="28513"/>
                </a:lnTo>
                <a:lnTo>
                  <a:pt x="484632" y="28320"/>
                </a:lnTo>
                <a:close/>
              </a:path>
              <a:path w="548640" h="76200">
                <a:moveTo>
                  <a:pt x="471550" y="0"/>
                </a:moveTo>
                <a:lnTo>
                  <a:pt x="471975" y="28320"/>
                </a:lnTo>
                <a:lnTo>
                  <a:pt x="471978" y="28513"/>
                </a:lnTo>
                <a:lnTo>
                  <a:pt x="484632" y="28320"/>
                </a:lnTo>
                <a:lnTo>
                  <a:pt x="530334" y="28320"/>
                </a:lnTo>
                <a:lnTo>
                  <a:pt x="471550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671564" y="4347717"/>
            <a:ext cx="107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121658" y="4592573"/>
            <a:ext cx="464820" cy="76200"/>
          </a:xfrm>
          <a:custGeom>
            <a:avLst/>
            <a:gdLst/>
            <a:ahLst/>
            <a:cxnLst/>
            <a:rect l="l" t="t" r="r" b="b"/>
            <a:pathLst>
              <a:path w="46482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7625"/>
                </a:lnTo>
                <a:lnTo>
                  <a:pt x="63500" y="47625"/>
                </a:lnTo>
                <a:lnTo>
                  <a:pt x="63500" y="28575"/>
                </a:lnTo>
                <a:lnTo>
                  <a:pt x="76200" y="28575"/>
                </a:lnTo>
                <a:lnTo>
                  <a:pt x="76200" y="0"/>
                </a:lnTo>
                <a:close/>
              </a:path>
              <a:path w="464820" h="76200">
                <a:moveTo>
                  <a:pt x="76200" y="28575"/>
                </a:moveTo>
                <a:lnTo>
                  <a:pt x="63500" y="28575"/>
                </a:lnTo>
                <a:lnTo>
                  <a:pt x="63500" y="47625"/>
                </a:lnTo>
                <a:lnTo>
                  <a:pt x="76200" y="47625"/>
                </a:lnTo>
                <a:lnTo>
                  <a:pt x="76200" y="28575"/>
                </a:lnTo>
                <a:close/>
              </a:path>
              <a:path w="464820" h="76200">
                <a:moveTo>
                  <a:pt x="464565" y="28575"/>
                </a:moveTo>
                <a:lnTo>
                  <a:pt x="76200" y="28575"/>
                </a:lnTo>
                <a:lnTo>
                  <a:pt x="76200" y="47625"/>
                </a:lnTo>
                <a:lnTo>
                  <a:pt x="464565" y="47625"/>
                </a:lnTo>
                <a:lnTo>
                  <a:pt x="464565" y="28575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485513" y="4402963"/>
            <a:ext cx="98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09800" y="5852159"/>
            <a:ext cx="1815464" cy="840105"/>
          </a:xfrm>
          <a:prstGeom prst="rect">
            <a:avLst/>
          </a:prstGeom>
          <a:solidFill>
            <a:srgbClr val="0D514D"/>
          </a:solidFill>
          <a:ln w="12700">
            <a:solidFill>
              <a:srgbClr val="042333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197485" marR="188595" lvl="0" indent="-1905" algn="ctr" defTabSz="914400" eaLnBrk="1" fontAlgn="auto" latinLnBrk="0" hangingPunct="1">
              <a:lnSpc>
                <a:spcPct val="100000"/>
              </a:lnSpc>
              <a:spcBef>
                <a:spcPts val="33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Offset</a:t>
            </a:r>
            <a:r>
              <a:rPr kumimoji="0" sz="1200" b="0" i="0" u="none" strike="noStrike" kern="0" cap="none" spc="1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200" b="0" i="0" u="none" strike="noStrike" kern="0" cap="none" spc="1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dengan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fokus</a:t>
            </a:r>
            <a:r>
              <a:rPr kumimoji="0" sz="1200" b="0" i="0" u="none" strike="noStrike" kern="0" cap="none" spc="1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peningkatan 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cadangan</a:t>
            </a:r>
            <a:r>
              <a:rPr kumimoji="0" sz="1200" b="0" i="0" u="none" strike="noStrike" kern="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karbon</a:t>
            </a:r>
            <a:r>
              <a:rPr kumimoji="0" sz="1200" b="0" i="0" u="none" strike="noStrike" kern="0" cap="none" spc="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dan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rehabilitasi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969007" y="2667000"/>
            <a:ext cx="2322830" cy="937260"/>
          </a:xfrm>
          <a:prstGeom prst="rect">
            <a:avLst/>
          </a:prstGeom>
          <a:solidFill>
            <a:srgbClr val="0D514D"/>
          </a:solidFill>
          <a:ln w="12700">
            <a:solidFill>
              <a:srgbClr val="042333"/>
            </a:solidFill>
          </a:ln>
        </p:spPr>
        <p:txBody>
          <a:bodyPr vert="horz" wrap="square" lIns="0" tIns="90805" rIns="0" bIns="0" rtlCol="0">
            <a:spAutoFit/>
          </a:bodyPr>
          <a:lstStyle/>
          <a:p>
            <a:pPr marL="111125" marR="102870" lvl="0" indent="-635" algn="ctr" defTabSz="914400" eaLnBrk="1" fontAlgn="auto" latinLnBrk="0" hangingPunct="1">
              <a:lnSpc>
                <a:spcPct val="100000"/>
              </a:lnSpc>
              <a:spcBef>
                <a:spcPts val="71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RBP,</a:t>
            </a:r>
            <a:r>
              <a:rPr kumimoji="0" sz="1200" b="0" i="0" u="none" strike="noStrike" kern="0" cap="none" spc="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walau</a:t>
            </a:r>
            <a:r>
              <a:rPr kumimoji="0" sz="1200" b="0" i="0" u="none" strike="noStrike" kern="0" cap="none" spc="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penurunan</a:t>
            </a:r>
            <a:r>
              <a:rPr kumimoji="0" sz="1200" b="0" i="0" u="none" strike="noStrike" kern="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emisi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kecil,</a:t>
            </a:r>
            <a:r>
              <a:rPr kumimoji="0" sz="1200" b="0" i="0" u="none" strike="noStrike" kern="0" cap="none" spc="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namun</a:t>
            </a:r>
            <a:r>
              <a:rPr kumimoji="0" sz="1200" b="0" i="0" u="none" strike="noStrike" kern="0" cap="none" spc="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bisa</a:t>
            </a:r>
            <a:r>
              <a:rPr kumimoji="0" sz="1200" b="0" i="0" u="none" strike="noStrike" kern="0" cap="none" spc="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mendapatkan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dana</a:t>
            </a:r>
            <a:r>
              <a:rPr kumimoji="0" sz="1200" b="0" i="0" u="none" strike="noStrike" kern="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dari</a:t>
            </a:r>
            <a:r>
              <a:rPr kumimoji="0" sz="1200" b="0" i="0" u="none" strike="noStrike" kern="0" cap="none" spc="1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pendistribusian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manfaat</a:t>
            </a:r>
            <a:r>
              <a:rPr kumimoji="0" sz="1200" b="0" i="0" u="none" strike="noStrike" kern="0" cap="none" spc="1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RBP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107438" y="4109973"/>
            <a:ext cx="2019935" cy="1038860"/>
            <a:chOff x="2107438" y="4109973"/>
            <a:chExt cx="2019935" cy="1038860"/>
          </a:xfrm>
        </p:grpSpPr>
        <p:sp>
          <p:nvSpPr>
            <p:cNvPr id="32" name="object 32"/>
            <p:cNvSpPr/>
            <p:nvPr/>
          </p:nvSpPr>
          <p:spPr>
            <a:xfrm>
              <a:off x="2113788" y="4116323"/>
              <a:ext cx="2007235" cy="1026160"/>
            </a:xfrm>
            <a:custGeom>
              <a:avLst/>
              <a:gdLst/>
              <a:ahLst/>
              <a:cxnLst/>
              <a:rect l="l" t="t" r="r" b="b"/>
              <a:pathLst>
                <a:path w="2007235" h="1026160">
                  <a:moveTo>
                    <a:pt x="1003554" y="0"/>
                  </a:moveTo>
                  <a:lnTo>
                    <a:pt x="0" y="512825"/>
                  </a:lnTo>
                  <a:lnTo>
                    <a:pt x="1003554" y="1025651"/>
                  </a:lnTo>
                  <a:lnTo>
                    <a:pt x="2007108" y="512825"/>
                  </a:lnTo>
                  <a:lnTo>
                    <a:pt x="1003554" y="0"/>
                  </a:lnTo>
                  <a:close/>
                </a:path>
              </a:pathLst>
            </a:custGeom>
            <a:solidFill>
              <a:srgbClr val="F8F58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object 33"/>
            <p:cNvSpPr/>
            <p:nvPr/>
          </p:nvSpPr>
          <p:spPr>
            <a:xfrm>
              <a:off x="2113788" y="4116323"/>
              <a:ext cx="2007235" cy="1026160"/>
            </a:xfrm>
            <a:custGeom>
              <a:avLst/>
              <a:gdLst/>
              <a:ahLst/>
              <a:cxnLst/>
              <a:rect l="l" t="t" r="r" b="b"/>
              <a:pathLst>
                <a:path w="2007235" h="1026160">
                  <a:moveTo>
                    <a:pt x="0" y="512825"/>
                  </a:moveTo>
                  <a:lnTo>
                    <a:pt x="1003554" y="0"/>
                  </a:lnTo>
                  <a:lnTo>
                    <a:pt x="2007108" y="512825"/>
                  </a:lnTo>
                  <a:lnTo>
                    <a:pt x="1003554" y="1025651"/>
                  </a:lnTo>
                  <a:lnTo>
                    <a:pt x="0" y="512825"/>
                  </a:lnTo>
                  <a:close/>
                </a:path>
              </a:pathLst>
            </a:custGeom>
            <a:ln w="1270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4" name="object 34"/>
          <p:cNvSpPr txBox="1"/>
          <p:nvPr/>
        </p:nvSpPr>
        <p:spPr>
          <a:xfrm>
            <a:off x="2756407" y="4331334"/>
            <a:ext cx="721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7112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Memiliki tutupan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</a:t>
            </a:r>
            <a:r>
              <a:rPr kumimoji="0" sz="12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luas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3091688" y="3605021"/>
            <a:ext cx="76200" cy="513080"/>
          </a:xfrm>
          <a:custGeom>
            <a:avLst/>
            <a:gdLst/>
            <a:ahLst/>
            <a:cxnLst/>
            <a:rect l="l" t="t" r="r" b="b"/>
            <a:pathLst>
              <a:path w="76200" h="513079">
                <a:moveTo>
                  <a:pt x="28514" y="75896"/>
                </a:moveTo>
                <a:lnTo>
                  <a:pt x="17653" y="512698"/>
                </a:lnTo>
                <a:lnTo>
                  <a:pt x="36703" y="513079"/>
                </a:lnTo>
                <a:lnTo>
                  <a:pt x="47547" y="77088"/>
                </a:lnTo>
                <a:lnTo>
                  <a:pt x="47565" y="76373"/>
                </a:lnTo>
                <a:lnTo>
                  <a:pt x="28514" y="75896"/>
                </a:lnTo>
                <a:close/>
              </a:path>
              <a:path w="76200" h="513079">
                <a:moveTo>
                  <a:pt x="69700" y="63245"/>
                </a:moveTo>
                <a:lnTo>
                  <a:pt x="28829" y="63245"/>
                </a:lnTo>
                <a:lnTo>
                  <a:pt x="47879" y="63753"/>
                </a:lnTo>
                <a:lnTo>
                  <a:pt x="47594" y="75183"/>
                </a:lnTo>
                <a:lnTo>
                  <a:pt x="47565" y="76373"/>
                </a:lnTo>
                <a:lnTo>
                  <a:pt x="76200" y="77088"/>
                </a:lnTo>
                <a:lnTo>
                  <a:pt x="69700" y="63245"/>
                </a:lnTo>
                <a:close/>
              </a:path>
              <a:path w="76200" h="513079">
                <a:moveTo>
                  <a:pt x="28829" y="63245"/>
                </a:moveTo>
                <a:lnTo>
                  <a:pt x="28532" y="75183"/>
                </a:lnTo>
                <a:lnTo>
                  <a:pt x="28514" y="75896"/>
                </a:lnTo>
                <a:lnTo>
                  <a:pt x="47565" y="76373"/>
                </a:lnTo>
                <a:lnTo>
                  <a:pt x="47879" y="63753"/>
                </a:lnTo>
                <a:lnTo>
                  <a:pt x="28829" y="63245"/>
                </a:lnTo>
                <a:close/>
              </a:path>
              <a:path w="76200" h="513079">
                <a:moveTo>
                  <a:pt x="40005" y="0"/>
                </a:moveTo>
                <a:lnTo>
                  <a:pt x="0" y="75183"/>
                </a:lnTo>
                <a:lnTo>
                  <a:pt x="28514" y="75896"/>
                </a:lnTo>
                <a:lnTo>
                  <a:pt x="28816" y="63753"/>
                </a:lnTo>
                <a:lnTo>
                  <a:pt x="28829" y="63245"/>
                </a:lnTo>
                <a:lnTo>
                  <a:pt x="69700" y="63245"/>
                </a:lnTo>
                <a:lnTo>
                  <a:pt x="40005" y="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85541" y="3751579"/>
            <a:ext cx="107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185541" y="5338064"/>
            <a:ext cx="98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7133590" y="4102353"/>
            <a:ext cx="2019935" cy="1038860"/>
            <a:chOff x="7133590" y="4102353"/>
            <a:chExt cx="2019935" cy="1038860"/>
          </a:xfrm>
        </p:grpSpPr>
        <p:sp>
          <p:nvSpPr>
            <p:cNvPr id="39" name="object 39"/>
            <p:cNvSpPr/>
            <p:nvPr/>
          </p:nvSpPr>
          <p:spPr>
            <a:xfrm>
              <a:off x="7139940" y="4108703"/>
              <a:ext cx="2007235" cy="1026160"/>
            </a:xfrm>
            <a:custGeom>
              <a:avLst/>
              <a:gdLst/>
              <a:ahLst/>
              <a:cxnLst/>
              <a:rect l="l" t="t" r="r" b="b"/>
              <a:pathLst>
                <a:path w="2007234" h="1026160">
                  <a:moveTo>
                    <a:pt x="1003553" y="0"/>
                  </a:moveTo>
                  <a:lnTo>
                    <a:pt x="0" y="512826"/>
                  </a:lnTo>
                  <a:lnTo>
                    <a:pt x="1003553" y="1025652"/>
                  </a:lnTo>
                  <a:lnTo>
                    <a:pt x="2007107" y="512826"/>
                  </a:lnTo>
                  <a:lnTo>
                    <a:pt x="1003553" y="0"/>
                  </a:lnTo>
                  <a:close/>
                </a:path>
              </a:pathLst>
            </a:custGeom>
            <a:solidFill>
              <a:srgbClr val="F8F58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object 40"/>
            <p:cNvSpPr/>
            <p:nvPr/>
          </p:nvSpPr>
          <p:spPr>
            <a:xfrm>
              <a:off x="7139940" y="4108703"/>
              <a:ext cx="2007235" cy="1026160"/>
            </a:xfrm>
            <a:custGeom>
              <a:avLst/>
              <a:gdLst/>
              <a:ahLst/>
              <a:cxnLst/>
              <a:rect l="l" t="t" r="r" b="b"/>
              <a:pathLst>
                <a:path w="2007234" h="1026160">
                  <a:moveTo>
                    <a:pt x="0" y="512826"/>
                  </a:moveTo>
                  <a:lnTo>
                    <a:pt x="1003553" y="0"/>
                  </a:lnTo>
                  <a:lnTo>
                    <a:pt x="2007107" y="512826"/>
                  </a:lnTo>
                  <a:lnTo>
                    <a:pt x="1003553" y="1025652"/>
                  </a:lnTo>
                  <a:lnTo>
                    <a:pt x="0" y="512826"/>
                  </a:lnTo>
                  <a:close/>
                </a:path>
              </a:pathLst>
            </a:custGeom>
            <a:ln w="12699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1" name="object 41"/>
          <p:cNvSpPr txBox="1"/>
          <p:nvPr/>
        </p:nvSpPr>
        <p:spPr>
          <a:xfrm>
            <a:off x="7783194" y="4323079"/>
            <a:ext cx="721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lvl="0" indent="71120" algn="just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Memiliki tutupan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</a:t>
            </a:r>
            <a:r>
              <a:rPr kumimoji="0" sz="12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luas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8229600" y="3035807"/>
            <a:ext cx="1316990" cy="607060"/>
          </a:xfrm>
          <a:prstGeom prst="rect">
            <a:avLst/>
          </a:prstGeom>
          <a:solidFill>
            <a:srgbClr val="0D514D"/>
          </a:solidFill>
          <a:ln w="12700">
            <a:solidFill>
              <a:srgbClr val="042333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477520" marR="224790" lvl="0" indent="-243840" defTabSz="91440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Perdagangan </a:t>
            </a:r>
            <a:r>
              <a:rPr kumimoji="0" sz="1200" b="0" i="0" u="none" strike="noStrike" kern="0" cap="none" spc="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9796271" y="4108703"/>
            <a:ext cx="2178050" cy="1026160"/>
          </a:xfrm>
          <a:prstGeom prst="rect">
            <a:avLst/>
          </a:prstGeom>
          <a:solidFill>
            <a:srgbClr val="0D514D"/>
          </a:solidFill>
          <a:ln w="12700">
            <a:solidFill>
              <a:srgbClr val="042333"/>
            </a:solidFill>
          </a:ln>
        </p:spPr>
        <p:txBody>
          <a:bodyPr vert="horz" wrap="square" lIns="0" tIns="43815" rIns="0" bIns="0" rtlCol="0">
            <a:spAutoFit/>
          </a:bodyPr>
          <a:lstStyle/>
          <a:p>
            <a:pPr marL="137160" marR="128270" lvl="0" indent="-1270" algn="ctr" defTabSz="914400" eaLnBrk="1" fontAlgn="auto" latinLnBrk="0" hangingPunct="1">
              <a:lnSpc>
                <a:spcPct val="100000"/>
              </a:lnSpc>
              <a:spcBef>
                <a:spcPts val="34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Offset</a:t>
            </a:r>
            <a:r>
              <a:rPr kumimoji="0" sz="12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2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dengan</a:t>
            </a:r>
            <a:r>
              <a:rPr kumimoji="0" sz="1200" b="0" i="0" u="none" strike="noStrike" kern="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fokus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utama</a:t>
            </a:r>
            <a:r>
              <a:rPr kumimoji="0" sz="1200" b="0" i="0" u="none" strike="noStrike" kern="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penghindaran 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deforestasi</a:t>
            </a:r>
            <a:r>
              <a:rPr kumimoji="0" sz="1200" b="0" i="0" u="none" strike="noStrike" kern="0" cap="none" spc="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200" b="0" i="0" u="none" strike="noStrike" kern="0" cap="none" spc="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degradasi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hutan</a:t>
            </a:r>
            <a:r>
              <a:rPr kumimoji="0" sz="1200" b="0" i="0" u="none" strike="noStrike" kern="0" cap="none" spc="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atau</a:t>
            </a:r>
            <a:r>
              <a:rPr kumimoji="0" sz="1200" b="0" i="0" u="none" strike="noStrike" kern="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dapat</a:t>
            </a:r>
            <a:r>
              <a:rPr kumimoji="0" sz="1200" b="0" i="0" u="none" strike="noStrike" kern="0" cap="none" spc="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mengakses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dana</a:t>
            </a:r>
            <a:r>
              <a:rPr kumimoji="0" sz="1200" b="0" i="0" u="none" strike="noStrike" kern="0" cap="none" spc="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RBP</a:t>
            </a:r>
            <a:r>
              <a:rPr kumimoji="0" sz="1200" b="0" i="0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di</a:t>
            </a:r>
            <a:r>
              <a:rPr kumimoji="0" sz="1200" b="0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provinsi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9147809" y="4583429"/>
            <a:ext cx="649605" cy="76200"/>
          </a:xfrm>
          <a:custGeom>
            <a:avLst/>
            <a:gdLst/>
            <a:ahLst/>
            <a:cxnLst/>
            <a:rect l="l" t="t" r="r" b="b"/>
            <a:pathLst>
              <a:path w="649604" h="76200">
                <a:moveTo>
                  <a:pt x="573278" y="0"/>
                </a:moveTo>
                <a:lnTo>
                  <a:pt x="573278" y="76200"/>
                </a:lnTo>
                <a:lnTo>
                  <a:pt x="630428" y="47625"/>
                </a:lnTo>
                <a:lnTo>
                  <a:pt x="585978" y="47625"/>
                </a:lnTo>
                <a:lnTo>
                  <a:pt x="585978" y="28575"/>
                </a:lnTo>
                <a:lnTo>
                  <a:pt x="630428" y="28575"/>
                </a:lnTo>
                <a:lnTo>
                  <a:pt x="573278" y="0"/>
                </a:lnTo>
                <a:close/>
              </a:path>
              <a:path w="649604" h="76200">
                <a:moveTo>
                  <a:pt x="573278" y="28575"/>
                </a:moveTo>
                <a:lnTo>
                  <a:pt x="0" y="28575"/>
                </a:lnTo>
                <a:lnTo>
                  <a:pt x="0" y="47625"/>
                </a:lnTo>
                <a:lnTo>
                  <a:pt x="573278" y="47625"/>
                </a:lnTo>
                <a:lnTo>
                  <a:pt x="573278" y="28575"/>
                </a:lnTo>
                <a:close/>
              </a:path>
              <a:path w="649604" h="76200">
                <a:moveTo>
                  <a:pt x="630428" y="28575"/>
                </a:moveTo>
                <a:lnTo>
                  <a:pt x="585978" y="28575"/>
                </a:lnTo>
                <a:lnTo>
                  <a:pt x="585978" y="47625"/>
                </a:lnTo>
                <a:lnTo>
                  <a:pt x="630428" y="47625"/>
                </a:lnTo>
                <a:lnTo>
                  <a:pt x="649478" y="38100"/>
                </a:lnTo>
                <a:lnTo>
                  <a:pt x="630428" y="28575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041897" y="2471420"/>
            <a:ext cx="31997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*overlap</a:t>
            </a:r>
            <a:r>
              <a:rPr kumimoji="0" sz="1200" b="0" i="1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baik</a:t>
            </a:r>
            <a:r>
              <a:rPr kumimoji="0" sz="1200" b="0" i="1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dari</a:t>
            </a:r>
            <a:r>
              <a:rPr kumimoji="0" sz="1200" b="0" i="1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segi</a:t>
            </a:r>
            <a:r>
              <a:rPr kumimoji="0" sz="1200" b="0" i="1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wilayah</a:t>
            </a:r>
            <a:r>
              <a:rPr kumimoji="0" sz="1200" b="0" i="1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200" b="0" i="1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periode</a:t>
            </a:r>
            <a:r>
              <a:rPr kumimoji="0" sz="1200" b="0" i="1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klaim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9234678" y="4347717"/>
            <a:ext cx="107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997190" y="5279516"/>
            <a:ext cx="98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8767571" y="5315711"/>
            <a:ext cx="2720340" cy="840105"/>
          </a:xfrm>
          <a:prstGeom prst="rect">
            <a:avLst/>
          </a:prstGeom>
          <a:solidFill>
            <a:srgbClr val="0D514D"/>
          </a:solidFill>
          <a:ln w="12700">
            <a:solidFill>
              <a:srgbClr val="042333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163195" marR="151130" lvl="0" indent="-635" algn="ctr" defTabSz="914400" eaLnBrk="1" fontAlgn="auto" latinLnBrk="0" hangingPunct="1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Offset</a:t>
            </a:r>
            <a:r>
              <a:rPr kumimoji="0" sz="12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200" b="0" i="0" u="none" strike="noStrike" kern="0" cap="none" spc="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dengan</a:t>
            </a:r>
            <a:r>
              <a:rPr kumimoji="0" sz="1200" b="0" i="0" u="none" strike="noStrike" kern="0" cap="none" spc="1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fokus 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peningkatan</a:t>
            </a:r>
            <a:r>
              <a:rPr kumimoji="0" sz="1200" b="0" i="0" u="none" strike="noStrike" kern="0" cap="none" spc="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cadangan</a:t>
            </a:r>
            <a:r>
              <a:rPr kumimoji="0" sz="1200" b="0" i="0" u="none" strike="noStrike" kern="0" cap="none" spc="1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karbon</a:t>
            </a:r>
            <a:r>
              <a:rPr kumimoji="0" sz="1200" b="0" i="0" u="none" strike="noStrike" kern="0" cap="none" spc="1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hutan </a:t>
            </a:r>
            <a:r>
              <a:rPr kumimoji="0" sz="12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200" b="0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rehabilitasi,</a:t>
            </a:r>
            <a:r>
              <a:rPr kumimoji="0" sz="1200" b="0" i="0" u="none" strike="noStrike" kern="0" cap="none" spc="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atau</a:t>
            </a:r>
            <a:r>
              <a:rPr kumimoji="0" sz="1200" b="0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dapat 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mengakses</a:t>
            </a:r>
            <a:r>
              <a:rPr kumimoji="0" sz="1200" b="0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dana</a:t>
            </a:r>
            <a:r>
              <a:rPr kumimoji="0" sz="1200" b="0" i="0" u="none" strike="noStrike" kern="0" cap="none" spc="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RBP</a:t>
            </a:r>
            <a:r>
              <a:rPr kumimoji="0" sz="1200" b="0" i="0" u="none" strike="noStrike" kern="0" cap="none" spc="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di</a:t>
            </a:r>
            <a:r>
              <a:rPr kumimoji="0" sz="1200" b="0" i="0" u="none" strike="noStrike" kern="0" cap="none" spc="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provinsi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49" name="object 49"/>
          <p:cNvGrpSpPr/>
          <p:nvPr/>
        </p:nvGrpSpPr>
        <p:grpSpPr>
          <a:xfrm>
            <a:off x="3080766" y="574294"/>
            <a:ext cx="5688965" cy="5278120"/>
            <a:chOff x="3080766" y="574294"/>
            <a:chExt cx="5688965" cy="5278120"/>
          </a:xfrm>
        </p:grpSpPr>
        <p:sp>
          <p:nvSpPr>
            <p:cNvPr id="50" name="object 50"/>
            <p:cNvSpPr/>
            <p:nvPr/>
          </p:nvSpPr>
          <p:spPr>
            <a:xfrm>
              <a:off x="3080766" y="5135117"/>
              <a:ext cx="5688965" cy="717550"/>
            </a:xfrm>
            <a:custGeom>
              <a:avLst/>
              <a:gdLst/>
              <a:ahLst/>
              <a:cxnLst/>
              <a:rect l="l" t="t" r="r" b="b"/>
              <a:pathLst>
                <a:path w="5688965" h="717550">
                  <a:moveTo>
                    <a:pt x="76200" y="641096"/>
                  </a:moveTo>
                  <a:lnTo>
                    <a:pt x="47625" y="641096"/>
                  </a:lnTo>
                  <a:lnTo>
                    <a:pt x="47625" y="371983"/>
                  </a:lnTo>
                  <a:lnTo>
                    <a:pt x="47625" y="362458"/>
                  </a:lnTo>
                  <a:lnTo>
                    <a:pt x="47625" y="352933"/>
                  </a:lnTo>
                  <a:lnTo>
                    <a:pt x="47625" y="7620"/>
                  </a:lnTo>
                  <a:lnTo>
                    <a:pt x="28575" y="7620"/>
                  </a:lnTo>
                  <a:lnTo>
                    <a:pt x="28575" y="362458"/>
                  </a:lnTo>
                  <a:lnTo>
                    <a:pt x="28575" y="641096"/>
                  </a:lnTo>
                  <a:lnTo>
                    <a:pt x="0" y="641096"/>
                  </a:lnTo>
                  <a:lnTo>
                    <a:pt x="38100" y="717296"/>
                  </a:lnTo>
                  <a:lnTo>
                    <a:pt x="69850" y="653796"/>
                  </a:lnTo>
                  <a:lnTo>
                    <a:pt x="76200" y="641096"/>
                  </a:lnTo>
                  <a:close/>
                </a:path>
                <a:path w="5688965" h="717550">
                  <a:moveTo>
                    <a:pt x="5688965" y="601573"/>
                  </a:moveTo>
                  <a:lnTo>
                    <a:pt x="5669915" y="592048"/>
                  </a:lnTo>
                  <a:lnTo>
                    <a:pt x="5612765" y="563473"/>
                  </a:lnTo>
                  <a:lnTo>
                    <a:pt x="5612765" y="592048"/>
                  </a:lnTo>
                  <a:lnTo>
                    <a:pt x="5073777" y="592048"/>
                  </a:lnTo>
                  <a:lnTo>
                    <a:pt x="5073777" y="0"/>
                  </a:lnTo>
                  <a:lnTo>
                    <a:pt x="5054727" y="0"/>
                  </a:lnTo>
                  <a:lnTo>
                    <a:pt x="5054727" y="611098"/>
                  </a:lnTo>
                  <a:lnTo>
                    <a:pt x="5612765" y="611098"/>
                  </a:lnTo>
                  <a:lnTo>
                    <a:pt x="5612765" y="639673"/>
                  </a:lnTo>
                  <a:lnTo>
                    <a:pt x="5669915" y="611098"/>
                  </a:lnTo>
                  <a:lnTo>
                    <a:pt x="5688965" y="601573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object 51"/>
            <p:cNvSpPr/>
            <p:nvPr/>
          </p:nvSpPr>
          <p:spPr>
            <a:xfrm>
              <a:off x="4500372" y="580644"/>
              <a:ext cx="2165985" cy="626745"/>
            </a:xfrm>
            <a:custGeom>
              <a:avLst/>
              <a:gdLst/>
              <a:ahLst/>
              <a:cxnLst/>
              <a:rect l="l" t="t" r="r" b="b"/>
              <a:pathLst>
                <a:path w="2165984" h="626744">
                  <a:moveTo>
                    <a:pt x="1082802" y="0"/>
                  </a:moveTo>
                  <a:lnTo>
                    <a:pt x="0" y="313181"/>
                  </a:lnTo>
                  <a:lnTo>
                    <a:pt x="1082802" y="626363"/>
                  </a:lnTo>
                  <a:lnTo>
                    <a:pt x="2165604" y="313181"/>
                  </a:lnTo>
                  <a:lnTo>
                    <a:pt x="1082802" y="0"/>
                  </a:lnTo>
                  <a:close/>
                </a:path>
              </a:pathLst>
            </a:custGeom>
            <a:solidFill>
              <a:srgbClr val="F8F58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object 52"/>
            <p:cNvSpPr/>
            <p:nvPr/>
          </p:nvSpPr>
          <p:spPr>
            <a:xfrm>
              <a:off x="4500372" y="580644"/>
              <a:ext cx="2165985" cy="626745"/>
            </a:xfrm>
            <a:custGeom>
              <a:avLst/>
              <a:gdLst/>
              <a:ahLst/>
              <a:cxnLst/>
              <a:rect l="l" t="t" r="r" b="b"/>
              <a:pathLst>
                <a:path w="2165984" h="626744">
                  <a:moveTo>
                    <a:pt x="0" y="313181"/>
                  </a:moveTo>
                  <a:lnTo>
                    <a:pt x="1082802" y="0"/>
                  </a:lnTo>
                  <a:lnTo>
                    <a:pt x="2165604" y="313181"/>
                  </a:lnTo>
                  <a:lnTo>
                    <a:pt x="1082802" y="626363"/>
                  </a:lnTo>
                  <a:lnTo>
                    <a:pt x="0" y="313181"/>
                  </a:lnTo>
                  <a:close/>
                </a:path>
              </a:pathLst>
            </a:custGeom>
            <a:ln w="12700">
              <a:solidFill>
                <a:srgbClr val="042333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3" name="object 53"/>
          <p:cNvSpPr txBox="1"/>
          <p:nvPr/>
        </p:nvSpPr>
        <p:spPr>
          <a:xfrm>
            <a:off x="5127752" y="685622"/>
            <a:ext cx="9112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Tingkat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subnasional?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5543931" y="852931"/>
            <a:ext cx="2393315" cy="728345"/>
          </a:xfrm>
          <a:custGeom>
            <a:avLst/>
            <a:gdLst/>
            <a:ahLst/>
            <a:cxnLst/>
            <a:rect l="l" t="t" r="r" b="b"/>
            <a:pathLst>
              <a:path w="2393315" h="728344">
                <a:moveTo>
                  <a:pt x="76200" y="652272"/>
                </a:moveTo>
                <a:lnTo>
                  <a:pt x="47675" y="652106"/>
                </a:lnTo>
                <a:lnTo>
                  <a:pt x="49149" y="354838"/>
                </a:lnTo>
                <a:lnTo>
                  <a:pt x="30099" y="354838"/>
                </a:lnTo>
                <a:lnTo>
                  <a:pt x="28638" y="651764"/>
                </a:lnTo>
                <a:lnTo>
                  <a:pt x="28625" y="651967"/>
                </a:lnTo>
                <a:lnTo>
                  <a:pt x="0" y="651764"/>
                </a:lnTo>
                <a:lnTo>
                  <a:pt x="37719" y="728218"/>
                </a:lnTo>
                <a:lnTo>
                  <a:pt x="69888" y="664718"/>
                </a:lnTo>
                <a:lnTo>
                  <a:pt x="76200" y="652272"/>
                </a:lnTo>
                <a:close/>
              </a:path>
              <a:path w="2393315" h="728344">
                <a:moveTo>
                  <a:pt x="2392807" y="37846"/>
                </a:moveTo>
                <a:lnTo>
                  <a:pt x="2374176" y="28625"/>
                </a:lnTo>
                <a:lnTo>
                  <a:pt x="2316480" y="0"/>
                </a:lnTo>
                <a:lnTo>
                  <a:pt x="2316569" y="28625"/>
                </a:lnTo>
                <a:lnTo>
                  <a:pt x="1122807" y="32258"/>
                </a:lnTo>
                <a:lnTo>
                  <a:pt x="1122807" y="51308"/>
                </a:lnTo>
                <a:lnTo>
                  <a:pt x="2316632" y="47675"/>
                </a:lnTo>
                <a:lnTo>
                  <a:pt x="2316734" y="76200"/>
                </a:lnTo>
                <a:lnTo>
                  <a:pt x="2373325" y="47675"/>
                </a:lnTo>
                <a:lnTo>
                  <a:pt x="2392807" y="37846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242429" y="403352"/>
            <a:ext cx="1079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97728" y="1230884"/>
            <a:ext cx="984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7935468" y="586740"/>
            <a:ext cx="2228215" cy="607060"/>
          </a:xfrm>
          <a:prstGeom prst="rect">
            <a:avLst/>
          </a:prstGeom>
          <a:solidFill>
            <a:srgbClr val="0D514D"/>
          </a:solidFill>
          <a:ln w="12700">
            <a:solidFill>
              <a:srgbClr val="042333"/>
            </a:solidFill>
          </a:ln>
        </p:spPr>
        <p:txBody>
          <a:bodyPr vert="horz" wrap="square" lIns="0" tIns="107950" rIns="0" bIns="0" rtlCol="0">
            <a:spAutoFit/>
          </a:bodyPr>
          <a:lstStyle/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RBP</a:t>
            </a:r>
            <a:r>
              <a:rPr kumimoji="0" sz="1200" b="0" i="0" u="none" strike="noStrike" kern="0" cap="none" spc="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menggunakan</a:t>
            </a:r>
            <a:r>
              <a:rPr kumimoji="0" sz="1200" b="0" i="0" u="none" strike="noStrike" kern="0" cap="none" spc="1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metodologi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127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sesuai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FREL/FRL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nasional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229600" y="1772411"/>
            <a:ext cx="2472055" cy="607060"/>
          </a:xfrm>
          <a:prstGeom prst="rect">
            <a:avLst/>
          </a:prstGeom>
          <a:solidFill>
            <a:srgbClr val="0D514D"/>
          </a:solidFill>
          <a:ln w="12700">
            <a:solidFill>
              <a:srgbClr val="042333"/>
            </a:solidFill>
          </a:ln>
        </p:spPr>
        <p:txBody>
          <a:bodyPr vert="horz" wrap="square" lIns="0" tIns="16510" rIns="0" bIns="0" rtlCol="0">
            <a:spAutoFit/>
          </a:bodyPr>
          <a:lstStyle/>
          <a:p>
            <a:pPr marL="160020" marR="149860" lvl="0" indent="0" algn="ctr" defTabSz="914400" eaLnBrk="1" fontAlgn="auto" latinLnBrk="0" hangingPunct="1">
              <a:lnSpc>
                <a:spcPct val="100000"/>
              </a:lnSpc>
              <a:spcBef>
                <a:spcPts val="13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Tidak</a:t>
            </a:r>
            <a:r>
              <a:rPr kumimoji="0" sz="1200" b="0" i="0" u="none" strike="noStrike" kern="0" cap="none" spc="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eligible</a:t>
            </a:r>
            <a:r>
              <a:rPr kumimoji="0" sz="1200" b="0" i="0" u="none" strike="noStrike" kern="0" cap="none" spc="1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untuk</a:t>
            </a:r>
            <a:r>
              <a:rPr kumimoji="0" sz="1200" b="0" i="0" u="none" strike="noStrike" kern="0" cap="none" spc="1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perdagangan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karbon,</a:t>
            </a:r>
            <a:r>
              <a:rPr kumimoji="0" sz="1200" b="0" i="0" u="none" strike="noStrike" kern="0" cap="none" spc="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dapat</a:t>
            </a:r>
            <a:r>
              <a:rPr kumimoji="0" sz="1200" b="0" i="0" u="none" strike="noStrike" kern="0" cap="none" spc="10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mengakses</a:t>
            </a:r>
            <a:r>
              <a:rPr kumimoji="0" sz="1200" b="0" i="0" u="none" strike="noStrike" kern="0" cap="none" spc="1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dana </a:t>
            </a:r>
            <a:r>
              <a:rPr kumimoji="0" sz="1200" b="0" i="0" u="none" strike="noStrike" kern="0" cap="none" spc="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RBP</a:t>
            </a:r>
            <a:r>
              <a:rPr kumimoji="0" sz="12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di</a:t>
            </a:r>
            <a:r>
              <a:rPr kumimoji="0" sz="12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2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Calibri"/>
              </a:rPr>
              <a:t>provinsi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Penetapan</a:t>
            </a:r>
            <a:r>
              <a:rPr spc="-125" dirty="0"/>
              <a:t> </a:t>
            </a:r>
            <a:r>
              <a:rPr spc="-10" dirty="0"/>
              <a:t>Metodologi</a:t>
            </a:r>
          </a:p>
        </p:txBody>
      </p:sp>
      <p:sp>
        <p:nvSpPr>
          <p:cNvPr id="3" name="object 3"/>
          <p:cNvSpPr/>
          <p:nvPr/>
        </p:nvSpPr>
        <p:spPr>
          <a:xfrm>
            <a:off x="566927" y="1048511"/>
            <a:ext cx="2824480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3972" y="0"/>
                </a:lnTo>
              </a:path>
            </a:pathLst>
          </a:custGeom>
          <a:ln w="76200">
            <a:solidFill>
              <a:srgbClr val="F8F58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20268" y="1146141"/>
            <a:ext cx="10379710" cy="510222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66065" marR="0" lvl="0" indent="-227965" defTabSz="914400" eaLnBrk="1" fontAlgn="auto" latinLnBrk="0" hangingPunct="1">
              <a:lnSpc>
                <a:spcPct val="100000"/>
              </a:lnSpc>
              <a:spcBef>
                <a:spcPts val="1065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266065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Metode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penetapan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target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NDC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FOLU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menggunakan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model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FOLU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Dashboard,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66700" marR="0" lvl="0" indent="0" defTabSz="91440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mempertimbangkan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factor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sosial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ekonomi.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66700" marR="30480" lvl="0" indent="-228600" defTabSz="914400" eaLnBrk="1" fontAlgn="auto" latinLnBrk="0" hangingPunct="1">
              <a:lnSpc>
                <a:spcPct val="140100"/>
              </a:lnSpc>
              <a:spcBef>
                <a:spcPts val="995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266700" algn="l"/>
              </a:tabLst>
              <a:defRPr/>
            </a:pP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PTBAE-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PU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untuk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perdagangan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menggunakan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metodologi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ditetapkan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oleh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Direktur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Jenderal;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ditetapkan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Badan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Standarisasi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Nasional;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dan/atau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disepakati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oleh</a:t>
            </a:r>
            <a:r>
              <a:rPr kumimoji="0" sz="20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negara</a:t>
            </a:r>
            <a:r>
              <a:rPr kumimoji="0" sz="20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pihak </a:t>
            </a:r>
            <a:r>
              <a:rPr kumimoji="0" sz="200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United</a:t>
            </a:r>
            <a:r>
              <a:rPr kumimoji="0" sz="2000" b="0" i="1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Nations</a:t>
            </a:r>
            <a:r>
              <a:rPr kumimoji="0" sz="2000" b="0" i="1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Framework</a:t>
            </a:r>
            <a:r>
              <a:rPr kumimoji="0" sz="2000" b="0" i="1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Convention</a:t>
            </a:r>
            <a:r>
              <a:rPr kumimoji="0" sz="2000" b="0" i="1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on</a:t>
            </a:r>
            <a:r>
              <a:rPr kumimoji="0" sz="2000" b="0" i="1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Climate</a:t>
            </a:r>
            <a:r>
              <a:rPr kumimoji="0" sz="2000" b="0" i="1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Change</a:t>
            </a:r>
            <a:r>
              <a:rPr kumimoji="0" sz="20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.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Didetailkan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dalam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peta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jalan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66700" marR="360680" lvl="0" indent="-228600" defTabSz="914400" eaLnBrk="1" fontAlgn="auto" latinLnBrk="0" hangingPunct="1">
              <a:lnSpc>
                <a:spcPct val="140000"/>
              </a:lnSpc>
              <a:spcBef>
                <a:spcPts val="1005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266700" algn="l"/>
              </a:tabLst>
              <a:defRPr/>
            </a:pP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Baseline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untuk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offset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menggunakan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metodologi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ditetapkan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oleh</a:t>
            </a:r>
            <a:r>
              <a:rPr kumimoji="0" sz="20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Direktur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Jenderal;</a:t>
            </a:r>
            <a:r>
              <a:rPr kumimoji="0" sz="20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ditetapkan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Badan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Standarisasi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Nasional;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dan/atau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disetujui</a:t>
            </a:r>
            <a:r>
              <a:rPr kumimoji="0" sz="20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oleh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United</a:t>
            </a:r>
            <a:r>
              <a:rPr kumimoji="0" sz="2000" b="0" i="1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Nations </a:t>
            </a:r>
            <a:r>
              <a:rPr kumimoji="0" sz="2000" b="0" i="1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Framework</a:t>
            </a:r>
            <a:r>
              <a:rPr kumimoji="0" sz="2000" b="0" i="1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Convention</a:t>
            </a:r>
            <a:r>
              <a:rPr kumimoji="0" sz="2000" b="0" i="1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on</a:t>
            </a:r>
            <a:r>
              <a:rPr kumimoji="0" sz="2000" b="0" i="1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Climate</a:t>
            </a:r>
            <a:r>
              <a:rPr kumimoji="0" sz="2000" b="0" i="1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Change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;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66700" marR="0" lvl="0" indent="0" defTabSz="914400" eaLnBrk="1" fontAlgn="auto" latinLnBrk="0" hangingPunct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-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Kerangka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metodologi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FOLU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(Kep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Dirjen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PPI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30/2023)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66700" marR="281305" lvl="0" indent="-228600" defTabSz="914400" eaLnBrk="1" fontAlgn="auto" latinLnBrk="0" hangingPunct="1">
              <a:lnSpc>
                <a:spcPct val="140100"/>
              </a:lnSpc>
              <a:spcBef>
                <a:spcPts val="994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266700" algn="l"/>
              </a:tabLst>
              <a:defRPr/>
            </a:pP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FREL/FRL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untuk </a:t>
            </a:r>
            <a:r>
              <a:rPr kumimoji="0" sz="20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REDD+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mengacu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pada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dokumen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1950" b="0" i="0" u="none" strike="noStrike" kern="0" cap="none" spc="0" normalizeH="0" baseline="2564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nd</a:t>
            </a:r>
            <a:r>
              <a:rPr kumimoji="0" sz="1950" b="0" i="0" u="none" strike="noStrike" kern="0" cap="none" spc="270" normalizeH="0" baseline="25641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FRL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disubmit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ke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UNFCCC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tahun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2022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D514D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0D514D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Penghitungan</a:t>
            </a:r>
            <a:r>
              <a:rPr spc="-110" dirty="0"/>
              <a:t> </a:t>
            </a:r>
            <a:r>
              <a:rPr spc="65" dirty="0"/>
              <a:t>Emisi</a:t>
            </a:r>
            <a:r>
              <a:rPr spc="-95" dirty="0"/>
              <a:t> </a:t>
            </a:r>
            <a:r>
              <a:rPr dirty="0"/>
              <a:t>dan</a:t>
            </a:r>
            <a:r>
              <a:rPr spc="-70" dirty="0"/>
              <a:t> </a:t>
            </a:r>
            <a:r>
              <a:rPr spc="-10" dirty="0"/>
              <a:t>Serapan</a:t>
            </a:r>
          </a:p>
        </p:txBody>
      </p:sp>
      <p:sp>
        <p:nvSpPr>
          <p:cNvPr id="3" name="object 3"/>
          <p:cNvSpPr/>
          <p:nvPr/>
        </p:nvSpPr>
        <p:spPr>
          <a:xfrm>
            <a:off x="566927" y="1048511"/>
            <a:ext cx="2824480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3972" y="0"/>
                </a:lnTo>
              </a:path>
            </a:pathLst>
          </a:custGeom>
          <a:ln w="76200">
            <a:solidFill>
              <a:srgbClr val="F8F58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1254074"/>
            <a:ext cx="96926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marR="0" lvl="0" indent="-227965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0D514D"/>
              </a:buClr>
              <a:buSzPct val="68750"/>
              <a:buFont typeface="Wingdings"/>
              <a:buChar char=""/>
              <a:tabLst>
                <a:tab pos="240665" algn="l"/>
              </a:tabLst>
              <a:defRPr/>
            </a:pP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Menggunakan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persamaan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generik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untuk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menghitung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24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Serapan: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10208" y="1903856"/>
            <a:ext cx="261620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𝑖=1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8867" y="1727072"/>
            <a:ext cx="3022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0" i="0" u="none" strike="noStrike" kern="0" cap="none" spc="172" normalizeH="0" baseline="-2037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σ</a:t>
            </a:r>
            <a:r>
              <a:rPr kumimoji="0" sz="11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𝑛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4017" y="1917573"/>
            <a:ext cx="276860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𝑗=1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52982" y="1705736"/>
            <a:ext cx="2774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250" b="0" i="0" u="none" strike="noStrike" kern="0" cap="none" spc="195" normalizeH="0" baseline="-2592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σ</a:t>
            </a:r>
            <a:r>
              <a:rPr kumimoji="0" sz="11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𝑗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726311" y="1795906"/>
            <a:ext cx="1176655" cy="314325"/>
          </a:xfrm>
          <a:custGeom>
            <a:avLst/>
            <a:gdLst/>
            <a:ahLst/>
            <a:cxnLst/>
            <a:rect l="l" t="t" r="r" b="b"/>
            <a:pathLst>
              <a:path w="1176655" h="314325">
                <a:moveTo>
                  <a:pt x="70866" y="7366"/>
                </a:moveTo>
                <a:lnTo>
                  <a:pt x="28359" y="38569"/>
                </a:lnTo>
                <a:lnTo>
                  <a:pt x="10337" y="80022"/>
                </a:lnTo>
                <a:lnTo>
                  <a:pt x="1143" y="129501"/>
                </a:lnTo>
                <a:lnTo>
                  <a:pt x="0" y="156972"/>
                </a:lnTo>
                <a:lnTo>
                  <a:pt x="1104" y="183527"/>
                </a:lnTo>
                <a:lnTo>
                  <a:pt x="10337" y="233794"/>
                </a:lnTo>
                <a:lnTo>
                  <a:pt x="28359" y="275551"/>
                </a:lnTo>
                <a:lnTo>
                  <a:pt x="53073" y="304698"/>
                </a:lnTo>
                <a:lnTo>
                  <a:pt x="67818" y="314198"/>
                </a:lnTo>
                <a:lnTo>
                  <a:pt x="70866" y="306705"/>
                </a:lnTo>
                <a:lnTo>
                  <a:pt x="59055" y="297167"/>
                </a:lnTo>
                <a:lnTo>
                  <a:pt x="48602" y="284708"/>
                </a:lnTo>
                <a:lnTo>
                  <a:pt x="25704" y="230441"/>
                </a:lnTo>
                <a:lnTo>
                  <a:pt x="18745" y="184315"/>
                </a:lnTo>
                <a:lnTo>
                  <a:pt x="18656" y="183527"/>
                </a:lnTo>
                <a:lnTo>
                  <a:pt x="17780" y="157226"/>
                </a:lnTo>
                <a:lnTo>
                  <a:pt x="18656" y="130467"/>
                </a:lnTo>
                <a:lnTo>
                  <a:pt x="21310" y="105778"/>
                </a:lnTo>
                <a:lnTo>
                  <a:pt x="32004" y="62611"/>
                </a:lnTo>
                <a:lnTo>
                  <a:pt x="59143" y="16891"/>
                </a:lnTo>
                <a:lnTo>
                  <a:pt x="70866" y="7366"/>
                </a:lnTo>
                <a:close/>
              </a:path>
              <a:path w="1176655" h="314325">
                <a:moveTo>
                  <a:pt x="844677" y="150634"/>
                </a:moveTo>
                <a:lnTo>
                  <a:pt x="748665" y="150634"/>
                </a:lnTo>
                <a:lnTo>
                  <a:pt x="748665" y="162814"/>
                </a:lnTo>
                <a:lnTo>
                  <a:pt x="844677" y="162814"/>
                </a:lnTo>
                <a:lnTo>
                  <a:pt x="844677" y="150634"/>
                </a:lnTo>
                <a:close/>
              </a:path>
              <a:path w="1176655" h="314325">
                <a:moveTo>
                  <a:pt x="1176274" y="156972"/>
                </a:moveTo>
                <a:lnTo>
                  <a:pt x="1175143" y="130467"/>
                </a:lnTo>
                <a:lnTo>
                  <a:pt x="1175105" y="129501"/>
                </a:lnTo>
                <a:lnTo>
                  <a:pt x="1171638" y="103847"/>
                </a:lnTo>
                <a:lnTo>
                  <a:pt x="1157859" y="58039"/>
                </a:lnTo>
                <a:lnTo>
                  <a:pt x="1136332" y="22402"/>
                </a:lnTo>
                <a:lnTo>
                  <a:pt x="1108329" y="0"/>
                </a:lnTo>
                <a:lnTo>
                  <a:pt x="1105408" y="7366"/>
                </a:lnTo>
                <a:lnTo>
                  <a:pt x="1117066" y="16891"/>
                </a:lnTo>
                <a:lnTo>
                  <a:pt x="1127455" y="29286"/>
                </a:lnTo>
                <a:lnTo>
                  <a:pt x="1150505" y="83172"/>
                </a:lnTo>
                <a:lnTo>
                  <a:pt x="1157503" y="129501"/>
                </a:lnTo>
                <a:lnTo>
                  <a:pt x="1158481" y="156972"/>
                </a:lnTo>
                <a:lnTo>
                  <a:pt x="1158494" y="157226"/>
                </a:lnTo>
                <a:lnTo>
                  <a:pt x="1154963" y="207924"/>
                </a:lnTo>
                <a:lnTo>
                  <a:pt x="1144397" y="251079"/>
                </a:lnTo>
                <a:lnTo>
                  <a:pt x="1117142" y="297167"/>
                </a:lnTo>
                <a:lnTo>
                  <a:pt x="1105408" y="306705"/>
                </a:lnTo>
                <a:lnTo>
                  <a:pt x="1108329" y="314198"/>
                </a:lnTo>
                <a:lnTo>
                  <a:pt x="1147902" y="275551"/>
                </a:lnTo>
                <a:lnTo>
                  <a:pt x="1165872" y="233794"/>
                </a:lnTo>
                <a:lnTo>
                  <a:pt x="1175105" y="184315"/>
                </a:lnTo>
                <a:lnTo>
                  <a:pt x="1176261" y="157226"/>
                </a:lnTo>
                <a:lnTo>
                  <a:pt x="1176274" y="15697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62529" y="1952625"/>
            <a:ext cx="116839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1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𝑅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D514D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0D514D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2761" y="1896237"/>
            <a:ext cx="791845" cy="1924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0"/>
              </a:spcBef>
              <a:spcAft>
                <a:spcPts val="0"/>
              </a:spcAft>
              <a:buClrTx/>
              <a:buSzTx/>
              <a:buFontTx/>
              <a:buNone/>
              <a:tabLst>
                <a:tab pos="664845" algn="l"/>
              </a:tabLst>
              <a:defRPr/>
            </a:pPr>
            <a:r>
              <a:rPr kumimoji="0" sz="11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𝑖𝑗</a:t>
            </a:r>
            <a:r>
              <a:rPr kumimoji="0" sz="11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</a:t>
            </a:r>
            <a:r>
              <a:rPr kumimoji="0" sz="11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𝑖𝑗</a:t>
            </a:r>
            <a:endParaRPr kumimoji="0" sz="11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65045" y="1804796"/>
            <a:ext cx="164401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488950" algn="l"/>
                <a:tab pos="1195705" algn="l"/>
              </a:tabLst>
              <a:defRPr/>
            </a:pP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𝐴𝐷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×</a:t>
            </a:r>
            <a:r>
              <a:rPr kumimoji="0" sz="1500" b="0" i="0" u="none" strike="noStrike" kern="0" cap="none" spc="3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1650" b="0" i="0" u="none" strike="noStrike" kern="0" cap="none" spc="0" normalizeH="0" baseline="45454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𝐸</a:t>
            </a:r>
            <a:r>
              <a:rPr kumimoji="0" sz="1650" b="0" i="0" u="none" strike="noStrike" kern="0" cap="none" spc="97" normalizeH="0" baseline="45454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15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𝐹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	×</a:t>
            </a:r>
            <a:r>
              <a:rPr kumimoji="0" sz="15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 Math"/>
                <a:cs typeface="Cambria Math"/>
              </a:rPr>
              <a:t>𝐶𝐹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0268" y="2192307"/>
            <a:ext cx="10223500" cy="408495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0" marR="30480" lvl="0" indent="-228600" defTabSz="914400" eaLnBrk="1" fontAlgn="auto" latinLnBrk="0" hangingPunct="1">
              <a:lnSpc>
                <a:spcPct val="130000"/>
              </a:lnSpc>
              <a:spcBef>
                <a:spcPts val="95"/>
              </a:spcBef>
              <a:spcAft>
                <a:spcPts val="0"/>
              </a:spcAft>
              <a:buClr>
                <a:srgbClr val="0D514D"/>
              </a:buClr>
              <a:buSzPct val="68750"/>
              <a:buFont typeface="Wingdings"/>
              <a:buChar char=""/>
              <a:tabLst>
                <a:tab pos="2667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Activity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data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(AD)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merupakan</a:t>
            </a: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data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perubahan</a:t>
            </a:r>
            <a:r>
              <a:rPr kumimoji="0" sz="24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tutupan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hutan</a:t>
            </a:r>
            <a:r>
              <a:rPr kumimoji="0" sz="24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lahan</a:t>
            </a:r>
            <a:r>
              <a:rPr kumimoji="0" sz="24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berkaitan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dengan</a:t>
            </a:r>
            <a:r>
              <a:rPr kumimoji="0" sz="24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aktivitas</a:t>
            </a:r>
            <a:r>
              <a:rPr kumimoji="0" sz="24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antropogenik</a:t>
            </a:r>
            <a:r>
              <a:rPr kumimoji="0" sz="24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dalam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satuan</a:t>
            </a:r>
            <a:r>
              <a:rPr kumimoji="0" sz="24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hektar</a:t>
            </a:r>
            <a:r>
              <a:rPr kumimoji="0" sz="24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(ha)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66700" marR="494665" lvl="0" indent="-228600" defTabSz="91440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0D514D"/>
              </a:buClr>
              <a:buSzPct val="68750"/>
              <a:buFont typeface="Wingdings"/>
              <a:buChar char=""/>
              <a:tabLst>
                <a:tab pos="2667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Faktor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24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serapan</a:t>
            </a:r>
            <a:r>
              <a:rPr kumimoji="0" sz="24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(E/R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F)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merupakan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nilai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perbedaan</a:t>
            </a:r>
            <a:r>
              <a:rPr kumimoji="0" sz="24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cadangan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karbon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dari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kelas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tutupan</a:t>
            </a:r>
            <a:r>
              <a:rPr kumimoji="0" sz="24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T0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–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cadangan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karbon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kelas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tutupan</a:t>
            </a:r>
            <a:r>
              <a:rPr kumimoji="0" sz="24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T1,</a:t>
            </a:r>
            <a:r>
              <a:rPr kumimoji="0" sz="24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dalam satuan</a:t>
            </a:r>
            <a:r>
              <a:rPr kumimoji="0" sz="24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tC/ha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66700" marR="301625" lvl="0" indent="-228600" defTabSz="914400" eaLnBrk="1" fontAlgn="auto" latinLnBrk="0" hangingPunct="1">
              <a:lnSpc>
                <a:spcPct val="130000"/>
              </a:lnSpc>
              <a:spcBef>
                <a:spcPts val="1005"/>
              </a:spcBef>
              <a:spcAft>
                <a:spcPts val="0"/>
              </a:spcAft>
              <a:buClr>
                <a:srgbClr val="0D514D"/>
              </a:buClr>
              <a:buSzPct val="68750"/>
              <a:buFont typeface="Wingdings"/>
              <a:buChar char=""/>
              <a:tabLst>
                <a:tab pos="266700" algn="l"/>
              </a:tabLst>
              <a:defRPr/>
            </a:pP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Faktor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Tier</a:t>
            </a:r>
            <a:r>
              <a:rPr kumimoji="0" sz="24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24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dapat</a:t>
            </a:r>
            <a:r>
              <a:rPr kumimoji="0" sz="24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menggunakan</a:t>
            </a: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data-data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yang</a:t>
            </a:r>
            <a:r>
              <a:rPr kumimoji="0" sz="24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telah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dikumpulkan 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berdasarkan</a:t>
            </a:r>
            <a:r>
              <a:rPr kumimoji="0" sz="24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penelitian-</a:t>
            </a:r>
            <a:r>
              <a:rPr kumimoji="0" sz="24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penelitian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di</a:t>
            </a:r>
            <a:r>
              <a:rPr kumimoji="0" sz="24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Indonesia.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Bisa</a:t>
            </a:r>
            <a:r>
              <a:rPr kumimoji="0" sz="24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mengacu</a:t>
            </a:r>
            <a:r>
              <a:rPr kumimoji="0" sz="2400" b="0" i="0" u="none" strike="noStrike" kern="0" cap="none" spc="-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pada </a:t>
            </a:r>
            <a:r>
              <a:rPr kumimoji="0" sz="24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dokumen</a:t>
            </a:r>
            <a:r>
              <a:rPr kumimoji="0" sz="24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2400" b="0" i="0" u="none" strike="noStrike" kern="0" cap="none" spc="0" normalizeH="0" baseline="2430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nd</a:t>
            </a:r>
            <a:r>
              <a:rPr kumimoji="0" sz="2400" b="0" i="0" u="none" strike="noStrike" kern="0" cap="none" spc="284" normalizeH="0" baseline="24305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FREL</a:t>
            </a:r>
            <a:r>
              <a:rPr kumimoji="0" sz="24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4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Indonesia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/>
              <a:t>Metode</a:t>
            </a:r>
            <a:r>
              <a:rPr spc="160" dirty="0"/>
              <a:t> </a:t>
            </a:r>
            <a:r>
              <a:rPr i="1" spc="100" dirty="0">
                <a:latin typeface="Calibri"/>
                <a:cs typeface="Calibri"/>
              </a:rPr>
              <a:t>Stock-</a:t>
            </a:r>
            <a:r>
              <a:rPr i="1" dirty="0">
                <a:latin typeface="Calibri"/>
                <a:cs typeface="Calibri"/>
              </a:rPr>
              <a:t>Difference</a:t>
            </a:r>
            <a:r>
              <a:rPr i="1" spc="105" dirty="0">
                <a:latin typeface="Calibri"/>
                <a:cs typeface="Calibri"/>
              </a:rPr>
              <a:t> </a:t>
            </a:r>
            <a:r>
              <a:rPr dirty="0"/>
              <a:t>dan</a:t>
            </a:r>
            <a:r>
              <a:rPr spc="160" dirty="0"/>
              <a:t> </a:t>
            </a:r>
            <a:r>
              <a:rPr i="1" dirty="0">
                <a:latin typeface="Calibri"/>
                <a:cs typeface="Calibri"/>
              </a:rPr>
              <a:t>Gain-</a:t>
            </a:r>
            <a:r>
              <a:rPr i="1" spc="120" dirty="0">
                <a:latin typeface="Calibri"/>
                <a:cs typeface="Calibri"/>
              </a:rPr>
              <a:t>Loss</a:t>
            </a:r>
          </a:p>
        </p:txBody>
      </p:sp>
      <p:sp>
        <p:nvSpPr>
          <p:cNvPr id="3" name="object 3"/>
          <p:cNvSpPr/>
          <p:nvPr/>
        </p:nvSpPr>
        <p:spPr>
          <a:xfrm>
            <a:off x="566927" y="1048511"/>
            <a:ext cx="2824480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3972" y="0"/>
                </a:lnTo>
              </a:path>
            </a:pathLst>
          </a:custGeom>
          <a:ln w="76200">
            <a:solidFill>
              <a:srgbClr val="F8F58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1112879"/>
            <a:ext cx="3930650" cy="3867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lnSpc>
                <a:spcPct val="15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Indonesia</a:t>
            </a:r>
            <a:r>
              <a:rPr kumimoji="0" sz="2800" b="0" i="0" u="none" strike="noStrike" kern="0" cap="none" spc="-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menerapkan </a:t>
            </a:r>
            <a:r>
              <a:rPr kumimoji="0" sz="2800" b="0" i="0" u="none" strike="noStrike" kern="0" cap="none" spc="-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metode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1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Stock</a:t>
            </a:r>
            <a:r>
              <a:rPr kumimoji="0" sz="2800" b="0" i="1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1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Difference, 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2800" b="0" i="0" u="none" strike="noStrike" kern="0" cap="none" spc="-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mempertimbangkan </a:t>
            </a:r>
            <a:r>
              <a:rPr kumimoji="0" sz="2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perbedaan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antara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nilai</a:t>
            </a:r>
            <a:r>
              <a:rPr kumimoji="0" sz="2800" b="0" i="0" u="none" strike="noStrike" kern="0" cap="none" spc="-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total </a:t>
            </a:r>
            <a:r>
              <a:rPr kumimoji="0" sz="2800" b="0" i="0" u="none" strike="noStrike" kern="0" cap="none" spc="-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karbon</a:t>
            </a:r>
            <a:r>
              <a:rPr kumimoji="0" sz="2800" b="0" i="0" u="none" strike="noStrike" kern="0" cap="none" spc="-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pada</a:t>
            </a:r>
            <a:r>
              <a:rPr kumimoji="0" sz="2800" b="0" i="0" u="none" strike="noStrike" kern="0" cap="none" spc="-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</a:t>
            </a:r>
            <a:r>
              <a:rPr kumimoji="0" sz="2800" b="0" i="0" u="none" strike="noStrike" kern="0" cap="none" spc="-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periode </a:t>
            </a:r>
            <a:r>
              <a:rPr kumimoji="0" sz="2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waktu</a:t>
            </a:r>
            <a:r>
              <a:rPr kumimoji="0" sz="2800" b="0" i="0" u="none" strike="noStrike" kern="0" cap="none" spc="-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2800" b="0" i="0" u="none" strike="noStrike" kern="0" cap="none" spc="-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berbeda.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39883" y="1683384"/>
            <a:ext cx="7223112" cy="4393756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D514D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0D514D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406" y="6424066"/>
            <a:ext cx="187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D514D"/>
                </a:solidFill>
                <a:effectLst/>
                <a:uLnTx/>
                <a:uFillTx/>
                <a:latin typeface="Calibri"/>
                <a:cs typeface="Calibri"/>
              </a:rPr>
              <a:t>20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Kerangka</a:t>
            </a:r>
            <a:r>
              <a:rPr spc="-80" dirty="0"/>
              <a:t> </a:t>
            </a:r>
            <a:r>
              <a:rPr spc="-30" dirty="0"/>
              <a:t>Metodologi</a:t>
            </a:r>
            <a:r>
              <a:rPr spc="-60" dirty="0"/>
              <a:t> </a:t>
            </a:r>
            <a:r>
              <a:rPr spc="75" dirty="0"/>
              <a:t>FOLU</a:t>
            </a:r>
            <a:r>
              <a:rPr spc="-75" dirty="0"/>
              <a:t> </a:t>
            </a:r>
            <a:r>
              <a:rPr spc="50" dirty="0"/>
              <a:t>KMSAH</a:t>
            </a:r>
            <a:r>
              <a:rPr spc="-80" dirty="0"/>
              <a:t> </a:t>
            </a:r>
            <a:r>
              <a:rPr spc="50" dirty="0"/>
              <a:t>01</a:t>
            </a:r>
          </a:p>
        </p:txBody>
      </p:sp>
      <p:sp>
        <p:nvSpPr>
          <p:cNvPr id="4" name="object 4"/>
          <p:cNvSpPr/>
          <p:nvPr/>
        </p:nvSpPr>
        <p:spPr>
          <a:xfrm>
            <a:off x="566927" y="1048511"/>
            <a:ext cx="2824480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3972" y="0"/>
                </a:lnTo>
              </a:path>
            </a:pathLst>
          </a:custGeom>
          <a:ln w="76200">
            <a:solidFill>
              <a:srgbClr val="F8F58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668" y="1184147"/>
            <a:ext cx="6426835" cy="3709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lvl="0" indent="-228600" defTabSz="914400" eaLnBrk="1" fontAlgn="auto" latinLnBrk="0" hangingPunct="1">
              <a:lnSpc>
                <a:spcPct val="150100"/>
              </a:lnSpc>
              <a:spcBef>
                <a:spcPts val="100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241300" algn="l"/>
              </a:tabLst>
              <a:defRPr/>
            </a:pP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Kerangka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teknis</a:t>
            </a:r>
            <a:r>
              <a:rPr kumimoji="0" sz="15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untuk</a:t>
            </a:r>
            <a:r>
              <a:rPr kumimoji="0" sz="15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melakukan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penghitungan</a:t>
            </a:r>
            <a:r>
              <a:rPr kumimoji="0" sz="15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pengurangan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5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GRK 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atas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capaian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aksi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mitigasi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berdasarkan</a:t>
            </a:r>
            <a:r>
              <a:rPr kumimoji="0" sz="15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perbedaan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nilai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acuan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dengan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aktual</a:t>
            </a:r>
            <a:r>
              <a:rPr kumimoji="0" sz="15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dari</a:t>
            </a:r>
            <a:r>
              <a:rPr kumimoji="0" sz="15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sektor</a:t>
            </a:r>
            <a:r>
              <a:rPr kumimoji="0" sz="15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FOLU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1300" marR="342265" lvl="0" indent="-228600" defTabSz="914400" eaLnBrk="1" fontAlgn="auto" latinLnBrk="0" hangingPunct="1">
              <a:lnSpc>
                <a:spcPct val="150000"/>
              </a:lnSpc>
              <a:spcBef>
                <a:spcPts val="994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241300" algn="l"/>
              </a:tabLst>
              <a:defRPr/>
            </a:pP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Penghitungan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pengurangan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GRK</a:t>
            </a:r>
            <a:r>
              <a:rPr kumimoji="0" sz="15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berdasarkan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baseline</a:t>
            </a: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5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dibangun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dari inventarisasi</a:t>
            </a: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GRK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analisa</a:t>
            </a: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kunci.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Konsistensi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dengan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inventarisasi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GRK</a:t>
            </a:r>
            <a:r>
              <a:rPr kumimoji="0" sz="15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Nasional</a:t>
            </a:r>
            <a:r>
              <a:rPr kumimoji="0" sz="15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sesuai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amanat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Perpres</a:t>
            </a: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98/2021 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serta</a:t>
            </a:r>
            <a:r>
              <a:rPr kumimoji="0" sz="15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memudahkan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sinkronisasi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5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tracking</a:t>
            </a:r>
            <a:r>
              <a:rPr kumimoji="0" sz="15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progress</a:t>
            </a:r>
            <a:r>
              <a:rPr kumimoji="0" sz="1500" b="0" i="0" u="none" strike="noStrike" kern="0" cap="none" spc="-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dengan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target 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capaian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NDC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1300" marR="1050290" lvl="0" indent="-228600" defTabSz="914400" eaLnBrk="1" fontAlgn="auto" latinLnBrk="0" hangingPunct="1">
              <a:lnSpc>
                <a:spcPct val="150100"/>
              </a:lnSpc>
              <a:spcBef>
                <a:spcPts val="994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241300" algn="l"/>
              </a:tabLst>
              <a:defRPr/>
            </a:pP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Menerapkan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historis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sebagai</a:t>
            </a:r>
            <a:r>
              <a:rPr kumimoji="0" sz="15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baseline,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tidak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berdasarkan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penghindaran</a:t>
            </a:r>
            <a:r>
              <a:rPr kumimoji="0" sz="15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deforestasi</a:t>
            </a:r>
            <a:r>
              <a:rPr kumimoji="0" sz="15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500" b="0" i="0" u="none" strike="noStrike" kern="0" cap="none" spc="1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direncanakan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5668" y="4995367"/>
            <a:ext cx="6526530" cy="17405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marR="5080" lvl="0" indent="-228600" defTabSz="914400" eaLnBrk="1" fontAlgn="auto" latinLnBrk="0" hangingPunct="1">
              <a:lnSpc>
                <a:spcPct val="150000"/>
              </a:lnSpc>
              <a:spcBef>
                <a:spcPts val="100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241300" algn="l"/>
              </a:tabLst>
              <a:defRPr/>
            </a:pP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Metodologi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ini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dapat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digunakan</a:t>
            </a:r>
            <a:r>
              <a:rPr kumimoji="0" sz="15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untuk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semua</a:t>
            </a: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proyek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aksi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mitigasi</a:t>
            </a:r>
            <a:r>
              <a:rPr kumimoji="0" sz="15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sektor 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FOLU,</a:t>
            </a:r>
            <a:r>
              <a:rPr kumimoji="0" sz="15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dapat</a:t>
            </a:r>
            <a:r>
              <a:rPr kumimoji="0" sz="15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digunakan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baik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</a:t>
            </a:r>
            <a:r>
              <a:rPr kumimoji="0" sz="15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tingkat</a:t>
            </a:r>
            <a:r>
              <a:rPr kumimoji="0" sz="15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nasional</a:t>
            </a:r>
            <a:r>
              <a:rPr kumimoji="0" sz="15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(provinsi</a:t>
            </a: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atau</a:t>
            </a:r>
            <a:r>
              <a:rPr kumimoji="0" sz="1500" b="0" i="0" u="none" strike="noStrike" kern="0" cap="none" spc="5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kabupaten)</a:t>
            </a:r>
            <a:r>
              <a:rPr kumimoji="0" sz="15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maupun</a:t>
            </a:r>
            <a:r>
              <a:rPr kumimoji="0" sz="15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tingkat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tapak</a:t>
            </a:r>
            <a:r>
              <a:rPr kumimoji="0" sz="15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(unit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pengelolaan</a:t>
            </a:r>
            <a:r>
              <a:rPr kumimoji="0" sz="15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5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perizinan</a:t>
            </a:r>
            <a:r>
              <a:rPr kumimoji="0" sz="15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sektor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kehutanan),</a:t>
            </a:r>
            <a:r>
              <a:rPr kumimoji="0" sz="15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baik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dalam</a:t>
            </a:r>
            <a:r>
              <a:rPr kumimoji="0" sz="15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kawasan</a:t>
            </a:r>
            <a:r>
              <a:rPr kumimoji="0" sz="1500" b="0" i="0" u="none" strike="noStrike" kern="0" cap="none" spc="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</a:t>
            </a:r>
            <a:r>
              <a:rPr kumimoji="0" sz="15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maupun</a:t>
            </a:r>
            <a:r>
              <a:rPr kumimoji="0" sz="15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</a:t>
            </a:r>
            <a:r>
              <a:rPr kumimoji="0" sz="15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areal</a:t>
            </a:r>
            <a:r>
              <a:rPr kumimoji="0" sz="1500" b="0" i="0" u="none" strike="noStrike" kern="0" cap="none" spc="5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penggunaan</a:t>
            </a:r>
            <a:r>
              <a:rPr kumimoji="0" sz="15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5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lain</a:t>
            </a:r>
            <a:endParaRPr kumimoji="0" sz="15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214582" y="0"/>
            <a:ext cx="4949825" cy="6858000"/>
            <a:chOff x="7214582" y="0"/>
            <a:chExt cx="4949825" cy="685800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214582" y="36478"/>
              <a:ext cx="4916490" cy="6821521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39000" y="0"/>
              <a:ext cx="4924806" cy="685571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Tahapan</a:t>
            </a:r>
            <a:r>
              <a:rPr spc="-65" dirty="0"/>
              <a:t> </a:t>
            </a:r>
            <a:r>
              <a:rPr spc="-10" dirty="0"/>
              <a:t>Penghitungan</a:t>
            </a:r>
            <a:r>
              <a:rPr spc="-80" dirty="0"/>
              <a:t> </a:t>
            </a:r>
            <a:r>
              <a:rPr spc="-10" dirty="0"/>
              <a:t>Pengurangan</a:t>
            </a:r>
            <a:r>
              <a:rPr spc="-70" dirty="0"/>
              <a:t> </a:t>
            </a:r>
            <a:r>
              <a:rPr spc="65" dirty="0"/>
              <a:t>Emisi</a:t>
            </a:r>
            <a:r>
              <a:rPr spc="-70" dirty="0"/>
              <a:t> </a:t>
            </a:r>
            <a:r>
              <a:rPr spc="-10" dirty="0"/>
              <a:t>untuk</a:t>
            </a:r>
            <a:r>
              <a:rPr spc="-75" dirty="0"/>
              <a:t> </a:t>
            </a:r>
            <a:r>
              <a:rPr dirty="0"/>
              <a:t>Offset</a:t>
            </a:r>
            <a:r>
              <a:rPr spc="-65" dirty="0"/>
              <a:t> </a:t>
            </a:r>
            <a:r>
              <a:rPr spc="65" dirty="0"/>
              <a:t>Emisi</a:t>
            </a:r>
            <a:r>
              <a:rPr spc="-50" dirty="0"/>
              <a:t> </a:t>
            </a:r>
            <a:r>
              <a:rPr dirty="0"/>
              <a:t>dan</a:t>
            </a:r>
            <a:r>
              <a:rPr spc="-40" dirty="0"/>
              <a:t> </a:t>
            </a:r>
            <a:r>
              <a:rPr spc="75" dirty="0"/>
              <a:t>RBP</a:t>
            </a:r>
          </a:p>
        </p:txBody>
      </p:sp>
      <p:sp>
        <p:nvSpPr>
          <p:cNvPr id="3" name="object 3"/>
          <p:cNvSpPr/>
          <p:nvPr/>
        </p:nvSpPr>
        <p:spPr>
          <a:xfrm>
            <a:off x="566927" y="1048511"/>
            <a:ext cx="2824480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3972" y="0"/>
                </a:lnTo>
              </a:path>
            </a:pathLst>
          </a:custGeom>
          <a:ln w="76200">
            <a:solidFill>
              <a:srgbClr val="F8F58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145921" y="1781429"/>
            <a:ext cx="2633980" cy="834390"/>
            <a:chOff x="1145921" y="1781429"/>
            <a:chExt cx="2633980" cy="8343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9096" y="1784604"/>
              <a:ext cx="2627376" cy="82753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149096" y="1784604"/>
              <a:ext cx="2627630" cy="828040"/>
            </a:xfrm>
            <a:custGeom>
              <a:avLst/>
              <a:gdLst/>
              <a:ahLst/>
              <a:cxnLst/>
              <a:rect l="l" t="t" r="r" b="b"/>
              <a:pathLst>
                <a:path w="2627629" h="828039">
                  <a:moveTo>
                    <a:pt x="0" y="137922"/>
                  </a:moveTo>
                  <a:lnTo>
                    <a:pt x="7031" y="94317"/>
                  </a:lnTo>
                  <a:lnTo>
                    <a:pt x="26610" y="56455"/>
                  </a:lnTo>
                  <a:lnTo>
                    <a:pt x="56466" y="26602"/>
                  </a:lnTo>
                  <a:lnTo>
                    <a:pt x="94327" y="7028"/>
                  </a:lnTo>
                  <a:lnTo>
                    <a:pt x="137922" y="0"/>
                  </a:lnTo>
                  <a:lnTo>
                    <a:pt x="2489454" y="0"/>
                  </a:lnTo>
                  <a:lnTo>
                    <a:pt x="2533058" y="7028"/>
                  </a:lnTo>
                  <a:lnTo>
                    <a:pt x="2570920" y="26602"/>
                  </a:lnTo>
                  <a:lnTo>
                    <a:pt x="2600773" y="56455"/>
                  </a:lnTo>
                  <a:lnTo>
                    <a:pt x="2620347" y="94317"/>
                  </a:lnTo>
                  <a:lnTo>
                    <a:pt x="2627376" y="137922"/>
                  </a:lnTo>
                  <a:lnTo>
                    <a:pt x="2627376" y="689610"/>
                  </a:lnTo>
                  <a:lnTo>
                    <a:pt x="2620347" y="733214"/>
                  </a:lnTo>
                  <a:lnTo>
                    <a:pt x="2600773" y="771076"/>
                  </a:lnTo>
                  <a:lnTo>
                    <a:pt x="2570920" y="800929"/>
                  </a:lnTo>
                  <a:lnTo>
                    <a:pt x="2533058" y="820503"/>
                  </a:lnTo>
                  <a:lnTo>
                    <a:pt x="2489454" y="827532"/>
                  </a:lnTo>
                  <a:lnTo>
                    <a:pt x="137922" y="827532"/>
                  </a:lnTo>
                  <a:lnTo>
                    <a:pt x="94327" y="820503"/>
                  </a:lnTo>
                  <a:lnTo>
                    <a:pt x="56466" y="800929"/>
                  </a:lnTo>
                  <a:lnTo>
                    <a:pt x="26610" y="771076"/>
                  </a:lnTo>
                  <a:lnTo>
                    <a:pt x="7031" y="73321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</a:pathLst>
            </a:custGeom>
            <a:ln w="6349">
              <a:solidFill>
                <a:srgbClr val="4EA72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426210" y="2026157"/>
            <a:ext cx="20732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Inventarisasi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GRK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462401" y="3081401"/>
            <a:ext cx="2633980" cy="835660"/>
            <a:chOff x="3462401" y="3081401"/>
            <a:chExt cx="2633980" cy="835660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65576" y="3084576"/>
              <a:ext cx="2627376" cy="82905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65576" y="3084576"/>
              <a:ext cx="2627630" cy="829310"/>
            </a:xfrm>
            <a:custGeom>
              <a:avLst/>
              <a:gdLst/>
              <a:ahLst/>
              <a:cxnLst/>
              <a:rect l="l" t="t" r="r" b="b"/>
              <a:pathLst>
                <a:path w="2627629" h="829310">
                  <a:moveTo>
                    <a:pt x="0" y="138175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2489200" y="0"/>
                  </a:lnTo>
                  <a:lnTo>
                    <a:pt x="2532879" y="7042"/>
                  </a:lnTo>
                  <a:lnTo>
                    <a:pt x="2570811" y="26655"/>
                  </a:lnTo>
                  <a:lnTo>
                    <a:pt x="2600720" y="56564"/>
                  </a:lnTo>
                  <a:lnTo>
                    <a:pt x="2620333" y="94496"/>
                  </a:lnTo>
                  <a:lnTo>
                    <a:pt x="2627376" y="138175"/>
                  </a:lnTo>
                  <a:lnTo>
                    <a:pt x="2627376" y="690880"/>
                  </a:lnTo>
                  <a:lnTo>
                    <a:pt x="2620333" y="734559"/>
                  </a:lnTo>
                  <a:lnTo>
                    <a:pt x="2600720" y="772491"/>
                  </a:lnTo>
                  <a:lnTo>
                    <a:pt x="2570811" y="802400"/>
                  </a:lnTo>
                  <a:lnTo>
                    <a:pt x="2532879" y="822013"/>
                  </a:lnTo>
                  <a:lnTo>
                    <a:pt x="2489200" y="829056"/>
                  </a:lnTo>
                  <a:lnTo>
                    <a:pt x="138175" y="829056"/>
                  </a:lnTo>
                  <a:lnTo>
                    <a:pt x="94496" y="822013"/>
                  </a:lnTo>
                  <a:lnTo>
                    <a:pt x="56564" y="802400"/>
                  </a:lnTo>
                  <a:lnTo>
                    <a:pt x="26655" y="772491"/>
                  </a:lnTo>
                  <a:lnTo>
                    <a:pt x="7042" y="734559"/>
                  </a:lnTo>
                  <a:lnTo>
                    <a:pt x="0" y="690880"/>
                  </a:lnTo>
                  <a:lnTo>
                    <a:pt x="0" y="138175"/>
                  </a:lnTo>
                  <a:close/>
                </a:path>
              </a:pathLst>
            </a:custGeom>
            <a:ln w="6350">
              <a:solidFill>
                <a:srgbClr val="4EA72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840860" y="3174873"/>
            <a:ext cx="1878964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20395" marR="5080" lvl="0" indent="-60833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Analisa</a:t>
            </a:r>
            <a:r>
              <a:rPr kumimoji="0" sz="2000" b="0" i="0" u="none" strike="noStrike" kern="0" cap="none" spc="-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Kategori Kunci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777234" y="2179320"/>
            <a:ext cx="4670425" cy="3039110"/>
            <a:chOff x="3777234" y="2179320"/>
            <a:chExt cx="4670425" cy="3039110"/>
          </a:xfrm>
        </p:grpSpPr>
        <p:sp>
          <p:nvSpPr>
            <p:cNvPr id="13" name="object 13"/>
            <p:cNvSpPr/>
            <p:nvPr/>
          </p:nvSpPr>
          <p:spPr>
            <a:xfrm>
              <a:off x="3777234" y="2179320"/>
              <a:ext cx="1060450" cy="906144"/>
            </a:xfrm>
            <a:custGeom>
              <a:avLst/>
              <a:gdLst/>
              <a:ahLst/>
              <a:cxnLst/>
              <a:rect l="l" t="t" r="r" b="b"/>
              <a:pathLst>
                <a:path w="1060450" h="906144">
                  <a:moveTo>
                    <a:pt x="984123" y="791337"/>
                  </a:moveTo>
                  <a:lnTo>
                    <a:pt x="946023" y="791337"/>
                  </a:lnTo>
                  <a:lnTo>
                    <a:pt x="1003173" y="905637"/>
                  </a:lnTo>
                  <a:lnTo>
                    <a:pt x="1050798" y="810387"/>
                  </a:lnTo>
                  <a:lnTo>
                    <a:pt x="984123" y="810387"/>
                  </a:lnTo>
                  <a:lnTo>
                    <a:pt x="984123" y="791337"/>
                  </a:lnTo>
                  <a:close/>
                </a:path>
                <a:path w="1060450" h="906144">
                  <a:moveTo>
                    <a:pt x="984123" y="19050"/>
                  </a:moveTo>
                  <a:lnTo>
                    <a:pt x="984123" y="810387"/>
                  </a:lnTo>
                  <a:lnTo>
                    <a:pt x="1022223" y="810387"/>
                  </a:lnTo>
                  <a:lnTo>
                    <a:pt x="1022223" y="38100"/>
                  </a:lnTo>
                  <a:lnTo>
                    <a:pt x="1003173" y="38100"/>
                  </a:lnTo>
                  <a:lnTo>
                    <a:pt x="984123" y="19050"/>
                  </a:lnTo>
                  <a:close/>
                </a:path>
                <a:path w="1060450" h="906144">
                  <a:moveTo>
                    <a:pt x="1060323" y="791337"/>
                  </a:moveTo>
                  <a:lnTo>
                    <a:pt x="1022223" y="791337"/>
                  </a:lnTo>
                  <a:lnTo>
                    <a:pt x="1022223" y="810387"/>
                  </a:lnTo>
                  <a:lnTo>
                    <a:pt x="1050798" y="810387"/>
                  </a:lnTo>
                  <a:lnTo>
                    <a:pt x="1060323" y="791337"/>
                  </a:lnTo>
                  <a:close/>
                </a:path>
                <a:path w="1060450" h="906144">
                  <a:moveTo>
                    <a:pt x="1022223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984123" y="38100"/>
                  </a:lnTo>
                  <a:lnTo>
                    <a:pt x="984123" y="19050"/>
                  </a:lnTo>
                  <a:lnTo>
                    <a:pt x="1022223" y="19050"/>
                  </a:lnTo>
                  <a:lnTo>
                    <a:pt x="1022223" y="0"/>
                  </a:lnTo>
                  <a:close/>
                </a:path>
                <a:path w="1060450" h="906144">
                  <a:moveTo>
                    <a:pt x="1022223" y="19050"/>
                  </a:moveTo>
                  <a:lnTo>
                    <a:pt x="984123" y="19050"/>
                  </a:lnTo>
                  <a:lnTo>
                    <a:pt x="1003173" y="38100"/>
                  </a:lnTo>
                  <a:lnTo>
                    <a:pt x="1022223" y="38100"/>
                  </a:lnTo>
                  <a:lnTo>
                    <a:pt x="1022223" y="1905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17108" y="4386072"/>
              <a:ext cx="2627375" cy="829055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5817108" y="4386072"/>
              <a:ext cx="2627630" cy="829310"/>
            </a:xfrm>
            <a:custGeom>
              <a:avLst/>
              <a:gdLst/>
              <a:ahLst/>
              <a:cxnLst/>
              <a:rect l="l" t="t" r="r" b="b"/>
              <a:pathLst>
                <a:path w="2627629" h="829310">
                  <a:moveTo>
                    <a:pt x="0" y="138175"/>
                  </a:moveTo>
                  <a:lnTo>
                    <a:pt x="7042" y="94496"/>
                  </a:lnTo>
                  <a:lnTo>
                    <a:pt x="26655" y="56564"/>
                  </a:lnTo>
                  <a:lnTo>
                    <a:pt x="56564" y="26655"/>
                  </a:lnTo>
                  <a:lnTo>
                    <a:pt x="94496" y="7042"/>
                  </a:lnTo>
                  <a:lnTo>
                    <a:pt x="138175" y="0"/>
                  </a:lnTo>
                  <a:lnTo>
                    <a:pt x="2489199" y="0"/>
                  </a:lnTo>
                  <a:lnTo>
                    <a:pt x="2532879" y="7042"/>
                  </a:lnTo>
                  <a:lnTo>
                    <a:pt x="2570811" y="26655"/>
                  </a:lnTo>
                  <a:lnTo>
                    <a:pt x="2600720" y="56564"/>
                  </a:lnTo>
                  <a:lnTo>
                    <a:pt x="2620333" y="94496"/>
                  </a:lnTo>
                  <a:lnTo>
                    <a:pt x="2627375" y="138175"/>
                  </a:lnTo>
                  <a:lnTo>
                    <a:pt x="2627375" y="690879"/>
                  </a:lnTo>
                  <a:lnTo>
                    <a:pt x="2620333" y="734559"/>
                  </a:lnTo>
                  <a:lnTo>
                    <a:pt x="2600720" y="772491"/>
                  </a:lnTo>
                  <a:lnTo>
                    <a:pt x="2570811" y="802400"/>
                  </a:lnTo>
                  <a:lnTo>
                    <a:pt x="2532879" y="822013"/>
                  </a:lnTo>
                  <a:lnTo>
                    <a:pt x="2489199" y="829055"/>
                  </a:lnTo>
                  <a:lnTo>
                    <a:pt x="138175" y="829055"/>
                  </a:lnTo>
                  <a:lnTo>
                    <a:pt x="94496" y="822013"/>
                  </a:lnTo>
                  <a:lnTo>
                    <a:pt x="56564" y="802400"/>
                  </a:lnTo>
                  <a:lnTo>
                    <a:pt x="26655" y="772491"/>
                  </a:lnTo>
                  <a:lnTo>
                    <a:pt x="7042" y="734559"/>
                  </a:lnTo>
                  <a:lnTo>
                    <a:pt x="0" y="690879"/>
                  </a:lnTo>
                  <a:lnTo>
                    <a:pt x="0" y="138175"/>
                  </a:lnTo>
                  <a:close/>
                </a:path>
              </a:pathLst>
            </a:custGeom>
            <a:ln w="6350">
              <a:solidFill>
                <a:srgbClr val="4EA72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80938" y="4628769"/>
            <a:ext cx="230060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Penetapan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Baseline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93714" y="3480815"/>
            <a:ext cx="4672330" cy="3037840"/>
            <a:chOff x="6093714" y="3480815"/>
            <a:chExt cx="4672330" cy="3037840"/>
          </a:xfrm>
        </p:grpSpPr>
        <p:sp>
          <p:nvSpPr>
            <p:cNvPr id="18" name="object 18"/>
            <p:cNvSpPr/>
            <p:nvPr/>
          </p:nvSpPr>
          <p:spPr>
            <a:xfrm>
              <a:off x="6093714" y="3480815"/>
              <a:ext cx="1095375" cy="906144"/>
            </a:xfrm>
            <a:custGeom>
              <a:avLst/>
              <a:gdLst/>
              <a:ahLst/>
              <a:cxnLst/>
              <a:rect l="l" t="t" r="r" b="b"/>
              <a:pathLst>
                <a:path w="1095375" h="906145">
                  <a:moveTo>
                    <a:pt x="1018920" y="791591"/>
                  </a:moveTo>
                  <a:lnTo>
                    <a:pt x="980820" y="791591"/>
                  </a:lnTo>
                  <a:lnTo>
                    <a:pt x="1037970" y="905891"/>
                  </a:lnTo>
                  <a:lnTo>
                    <a:pt x="1085595" y="810641"/>
                  </a:lnTo>
                  <a:lnTo>
                    <a:pt x="1018920" y="810641"/>
                  </a:lnTo>
                  <a:lnTo>
                    <a:pt x="1018920" y="791591"/>
                  </a:lnTo>
                  <a:close/>
                </a:path>
                <a:path w="1095375" h="906145">
                  <a:moveTo>
                    <a:pt x="1018920" y="19050"/>
                  </a:moveTo>
                  <a:lnTo>
                    <a:pt x="1018920" y="810641"/>
                  </a:lnTo>
                  <a:lnTo>
                    <a:pt x="1057020" y="810641"/>
                  </a:lnTo>
                  <a:lnTo>
                    <a:pt x="1057020" y="38100"/>
                  </a:lnTo>
                  <a:lnTo>
                    <a:pt x="1037970" y="38100"/>
                  </a:lnTo>
                  <a:lnTo>
                    <a:pt x="1018920" y="19050"/>
                  </a:lnTo>
                  <a:close/>
                </a:path>
                <a:path w="1095375" h="906145">
                  <a:moveTo>
                    <a:pt x="1095120" y="791591"/>
                  </a:moveTo>
                  <a:lnTo>
                    <a:pt x="1057020" y="791591"/>
                  </a:lnTo>
                  <a:lnTo>
                    <a:pt x="1057020" y="810641"/>
                  </a:lnTo>
                  <a:lnTo>
                    <a:pt x="1085595" y="810641"/>
                  </a:lnTo>
                  <a:lnTo>
                    <a:pt x="1095120" y="791591"/>
                  </a:lnTo>
                  <a:close/>
                </a:path>
                <a:path w="1095375" h="906145">
                  <a:moveTo>
                    <a:pt x="1057020" y="0"/>
                  </a:moveTo>
                  <a:lnTo>
                    <a:pt x="0" y="0"/>
                  </a:lnTo>
                  <a:lnTo>
                    <a:pt x="0" y="38100"/>
                  </a:lnTo>
                  <a:lnTo>
                    <a:pt x="1018920" y="38100"/>
                  </a:lnTo>
                  <a:lnTo>
                    <a:pt x="1018920" y="19050"/>
                  </a:lnTo>
                  <a:lnTo>
                    <a:pt x="1057020" y="19050"/>
                  </a:lnTo>
                  <a:lnTo>
                    <a:pt x="1057020" y="0"/>
                  </a:lnTo>
                  <a:close/>
                </a:path>
                <a:path w="1095375" h="906145">
                  <a:moveTo>
                    <a:pt x="1057020" y="19050"/>
                  </a:moveTo>
                  <a:lnTo>
                    <a:pt x="1018920" y="19050"/>
                  </a:lnTo>
                  <a:lnTo>
                    <a:pt x="1037970" y="38100"/>
                  </a:lnTo>
                  <a:lnTo>
                    <a:pt x="1057020" y="38100"/>
                  </a:lnTo>
                  <a:lnTo>
                    <a:pt x="1057020" y="19050"/>
                  </a:lnTo>
                  <a:close/>
                </a:path>
              </a:pathLst>
            </a:custGeom>
            <a:solidFill>
              <a:srgbClr val="155F82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5112" y="5687567"/>
              <a:ext cx="2627376" cy="827532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8135112" y="5687567"/>
              <a:ext cx="2627630" cy="828040"/>
            </a:xfrm>
            <a:custGeom>
              <a:avLst/>
              <a:gdLst/>
              <a:ahLst/>
              <a:cxnLst/>
              <a:rect l="l" t="t" r="r" b="b"/>
              <a:pathLst>
                <a:path w="2627629" h="828040">
                  <a:moveTo>
                    <a:pt x="0" y="137921"/>
                  </a:moveTo>
                  <a:lnTo>
                    <a:pt x="7028" y="94327"/>
                  </a:lnTo>
                  <a:lnTo>
                    <a:pt x="26602" y="56466"/>
                  </a:lnTo>
                  <a:lnTo>
                    <a:pt x="56455" y="26610"/>
                  </a:lnTo>
                  <a:lnTo>
                    <a:pt x="94317" y="7031"/>
                  </a:lnTo>
                  <a:lnTo>
                    <a:pt x="137922" y="0"/>
                  </a:lnTo>
                  <a:lnTo>
                    <a:pt x="2489454" y="0"/>
                  </a:lnTo>
                  <a:lnTo>
                    <a:pt x="2533058" y="7031"/>
                  </a:lnTo>
                  <a:lnTo>
                    <a:pt x="2570920" y="26610"/>
                  </a:lnTo>
                  <a:lnTo>
                    <a:pt x="2600773" y="56466"/>
                  </a:lnTo>
                  <a:lnTo>
                    <a:pt x="2620347" y="94327"/>
                  </a:lnTo>
                  <a:lnTo>
                    <a:pt x="2627376" y="137921"/>
                  </a:lnTo>
                  <a:lnTo>
                    <a:pt x="2627376" y="689609"/>
                  </a:lnTo>
                  <a:lnTo>
                    <a:pt x="2620347" y="733204"/>
                  </a:lnTo>
                  <a:lnTo>
                    <a:pt x="2600773" y="771065"/>
                  </a:lnTo>
                  <a:lnTo>
                    <a:pt x="2570920" y="800921"/>
                  </a:lnTo>
                  <a:lnTo>
                    <a:pt x="2533058" y="820500"/>
                  </a:lnTo>
                  <a:lnTo>
                    <a:pt x="2489454" y="827531"/>
                  </a:lnTo>
                  <a:lnTo>
                    <a:pt x="137922" y="827531"/>
                  </a:lnTo>
                  <a:lnTo>
                    <a:pt x="94317" y="820500"/>
                  </a:lnTo>
                  <a:lnTo>
                    <a:pt x="56455" y="800921"/>
                  </a:lnTo>
                  <a:lnTo>
                    <a:pt x="26602" y="771065"/>
                  </a:lnTo>
                  <a:lnTo>
                    <a:pt x="7028" y="733204"/>
                  </a:lnTo>
                  <a:lnTo>
                    <a:pt x="0" y="689609"/>
                  </a:lnTo>
                  <a:lnTo>
                    <a:pt x="0" y="137921"/>
                  </a:lnTo>
                  <a:close/>
                </a:path>
              </a:pathLst>
            </a:custGeom>
            <a:ln w="6350">
              <a:solidFill>
                <a:srgbClr val="4EA72D"/>
              </a:solidFill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8326881" y="5777585"/>
            <a:ext cx="224345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Penghitungan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Pengurangan</a:t>
            </a:r>
            <a:r>
              <a:rPr kumimoji="0" sz="2000" b="0" i="0" u="none" strike="noStrike" kern="0" cap="none" spc="-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Emisi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8445245" y="4782311"/>
            <a:ext cx="1060450" cy="906144"/>
          </a:xfrm>
          <a:custGeom>
            <a:avLst/>
            <a:gdLst/>
            <a:ahLst/>
            <a:cxnLst/>
            <a:rect l="l" t="t" r="r" b="b"/>
            <a:pathLst>
              <a:path w="1060450" h="906145">
                <a:moveTo>
                  <a:pt x="984123" y="791591"/>
                </a:moveTo>
                <a:lnTo>
                  <a:pt x="946023" y="791591"/>
                </a:lnTo>
                <a:lnTo>
                  <a:pt x="1003173" y="905903"/>
                </a:lnTo>
                <a:lnTo>
                  <a:pt x="1050786" y="810666"/>
                </a:lnTo>
                <a:lnTo>
                  <a:pt x="984123" y="810666"/>
                </a:lnTo>
                <a:lnTo>
                  <a:pt x="984123" y="791591"/>
                </a:lnTo>
                <a:close/>
              </a:path>
              <a:path w="1060450" h="906145">
                <a:moveTo>
                  <a:pt x="984123" y="19050"/>
                </a:moveTo>
                <a:lnTo>
                  <a:pt x="984123" y="810666"/>
                </a:lnTo>
                <a:lnTo>
                  <a:pt x="1022223" y="810666"/>
                </a:lnTo>
                <a:lnTo>
                  <a:pt x="1022223" y="38100"/>
                </a:lnTo>
                <a:lnTo>
                  <a:pt x="1003173" y="38100"/>
                </a:lnTo>
                <a:lnTo>
                  <a:pt x="984123" y="19050"/>
                </a:lnTo>
                <a:close/>
              </a:path>
              <a:path w="1060450" h="906145">
                <a:moveTo>
                  <a:pt x="1060323" y="791591"/>
                </a:moveTo>
                <a:lnTo>
                  <a:pt x="1022223" y="791591"/>
                </a:lnTo>
                <a:lnTo>
                  <a:pt x="1022223" y="810666"/>
                </a:lnTo>
                <a:lnTo>
                  <a:pt x="1050786" y="810666"/>
                </a:lnTo>
                <a:lnTo>
                  <a:pt x="1060323" y="791591"/>
                </a:lnTo>
                <a:close/>
              </a:path>
              <a:path w="1060450" h="906145">
                <a:moveTo>
                  <a:pt x="1022223" y="0"/>
                </a:moveTo>
                <a:lnTo>
                  <a:pt x="0" y="0"/>
                </a:lnTo>
                <a:lnTo>
                  <a:pt x="0" y="38100"/>
                </a:lnTo>
                <a:lnTo>
                  <a:pt x="984123" y="38100"/>
                </a:lnTo>
                <a:lnTo>
                  <a:pt x="984123" y="19050"/>
                </a:lnTo>
                <a:lnTo>
                  <a:pt x="1022223" y="19050"/>
                </a:lnTo>
                <a:lnTo>
                  <a:pt x="1022223" y="0"/>
                </a:lnTo>
                <a:close/>
              </a:path>
              <a:path w="1060450" h="906145">
                <a:moveTo>
                  <a:pt x="1022223" y="19050"/>
                </a:moveTo>
                <a:lnTo>
                  <a:pt x="984123" y="19050"/>
                </a:lnTo>
                <a:lnTo>
                  <a:pt x="1003173" y="38100"/>
                </a:lnTo>
                <a:lnTo>
                  <a:pt x="1022223" y="38100"/>
                </a:lnTo>
                <a:lnTo>
                  <a:pt x="1022223" y="19050"/>
                </a:lnTo>
                <a:close/>
              </a:path>
            </a:pathLst>
          </a:custGeom>
          <a:solidFill>
            <a:srgbClr val="155F82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D514D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0D514D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Inventarisasi</a:t>
            </a:r>
            <a:r>
              <a:rPr spc="90" dirty="0"/>
              <a:t> </a:t>
            </a:r>
            <a:r>
              <a:rPr dirty="0"/>
              <a:t>Emisi/Serapan</a:t>
            </a:r>
            <a:r>
              <a:rPr spc="90" dirty="0"/>
              <a:t> </a:t>
            </a:r>
            <a:r>
              <a:rPr spc="105" dirty="0"/>
              <a:t>GRK</a:t>
            </a:r>
            <a:r>
              <a:rPr spc="145" dirty="0"/>
              <a:t> </a:t>
            </a:r>
            <a:r>
              <a:rPr dirty="0"/>
              <a:t>Sektor</a:t>
            </a:r>
            <a:r>
              <a:rPr spc="145" dirty="0"/>
              <a:t> </a:t>
            </a:r>
            <a:r>
              <a:rPr spc="55" dirty="0"/>
              <a:t>FOLU</a:t>
            </a:r>
          </a:p>
        </p:txBody>
      </p:sp>
      <p:sp>
        <p:nvSpPr>
          <p:cNvPr id="3" name="object 3"/>
          <p:cNvSpPr/>
          <p:nvPr/>
        </p:nvSpPr>
        <p:spPr>
          <a:xfrm>
            <a:off x="566927" y="1048511"/>
            <a:ext cx="2824480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3972" y="0"/>
                </a:lnTo>
              </a:path>
            </a:pathLst>
          </a:custGeom>
          <a:ln w="76200">
            <a:solidFill>
              <a:srgbClr val="F8F58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6219" y="1254378"/>
            <a:ext cx="4975860" cy="4294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lvl="0" indent="-34290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Sektor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FOLU</a:t>
            </a:r>
            <a:r>
              <a:rPr kumimoji="0" sz="20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atau</a:t>
            </a:r>
            <a:r>
              <a:rPr kumimoji="0" sz="20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Forestry</a:t>
            </a:r>
            <a:r>
              <a:rPr kumimoji="0" sz="20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20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Other</a:t>
            </a:r>
            <a:r>
              <a:rPr kumimoji="0" sz="20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Land 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use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mencakup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dari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perubahan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tutupan</a:t>
            </a:r>
            <a:r>
              <a:rPr kumimoji="0" sz="20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</a:t>
            </a:r>
            <a:r>
              <a:rPr kumimoji="0" sz="20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20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non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5600" marR="274955" lvl="0" indent="-342900" defTabSz="91440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355600" algn="l"/>
              </a:tabLst>
              <a:defRPr/>
            </a:pP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Sektor</a:t>
            </a:r>
            <a:r>
              <a:rPr kumimoji="0" sz="20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FOLU</a:t>
            </a:r>
            <a:r>
              <a:rPr kumimoji="0" sz="20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atau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sektor</a:t>
            </a:r>
            <a:r>
              <a:rPr kumimoji="0" sz="20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kehutanan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penggunaan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lahan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lainnya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5600" marR="255270" lvl="1" indent="13779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93395" algn="l"/>
              </a:tabLst>
              <a:defRPr/>
            </a:pP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termasuk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perubahan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tutupan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 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(deforestasi,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degradasi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penambahan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luas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hutan),</a:t>
            </a:r>
            <a:r>
              <a:rPr kumimoji="0" sz="2000" b="0" i="0" u="none" strike="noStrike" kern="0" cap="none" spc="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masuk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dalam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mekanisme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REDD+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4965" marR="0" lvl="0" indent="-342265" defTabSz="914400" eaLnBrk="1" fontAlgn="auto" latinLnBrk="0" hangingPunct="1">
              <a:lnSpc>
                <a:spcPct val="100000"/>
              </a:lnSpc>
              <a:spcBef>
                <a:spcPts val="2405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354965" algn="l"/>
              </a:tabLst>
              <a:defRPr/>
            </a:pPr>
            <a:r>
              <a:rPr kumimoji="0" sz="20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dari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lahan</a:t>
            </a:r>
            <a:r>
              <a:rPr kumimoji="0" sz="20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gambut: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355600" marR="617855" lvl="1" indent="13779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>
                <a:tab pos="493395" algn="l"/>
              </a:tabLst>
              <a:defRPr/>
            </a:pP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termasuk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dekomposisi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gambut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kebakaran</a:t>
            </a:r>
            <a:r>
              <a:rPr kumimoji="0" sz="2000" b="0" i="0" u="none" strike="noStrike" kern="0" cap="none" spc="3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gambut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1077467"/>
            <a:ext cx="5396484" cy="536600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D514D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0D514D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37616" y="397447"/>
            <a:ext cx="2624329" cy="2900869"/>
            <a:chOff x="737616" y="797051"/>
            <a:chExt cx="2860675" cy="250126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3524" y="822959"/>
              <a:ext cx="2808731" cy="244906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50570" y="810005"/>
              <a:ext cx="2834640" cy="2475230"/>
            </a:xfrm>
            <a:custGeom>
              <a:avLst/>
              <a:gdLst/>
              <a:ahLst/>
              <a:cxnLst/>
              <a:rect l="l" t="t" r="r" b="b"/>
              <a:pathLst>
                <a:path w="2834640" h="2475229">
                  <a:moveTo>
                    <a:pt x="0" y="2474976"/>
                  </a:moveTo>
                  <a:lnTo>
                    <a:pt x="2834640" y="2474976"/>
                  </a:lnTo>
                  <a:lnTo>
                    <a:pt x="2834640" y="0"/>
                  </a:lnTo>
                  <a:lnTo>
                    <a:pt x="0" y="0"/>
                  </a:lnTo>
                  <a:lnTo>
                    <a:pt x="0" y="2474976"/>
                  </a:lnTo>
                  <a:close/>
                </a:path>
              </a:pathLst>
            </a:custGeom>
            <a:ln w="25908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69994" y="1622967"/>
            <a:ext cx="3204971" cy="31476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69994" y="2025385"/>
            <a:ext cx="4136136" cy="320167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55091" y="2528255"/>
            <a:ext cx="1093109" cy="291145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8149208" y="4345381"/>
            <a:ext cx="3361054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Arial"/>
                <a:cs typeface="Arial"/>
              </a:rPr>
              <a:t>Setiap negara harus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memperbaharui </a:t>
            </a:r>
            <a:r>
              <a:rPr sz="2400" b="1" dirty="0">
                <a:latin typeface="Arial"/>
                <a:cs typeface="Arial"/>
              </a:rPr>
              <a:t>dan </a:t>
            </a:r>
            <a:r>
              <a:rPr sz="2400" b="1" spc="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mempublikasikan</a:t>
            </a:r>
            <a:r>
              <a:rPr sz="2400" b="1" spc="-10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hasil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Inventarisasi </a:t>
            </a:r>
            <a:r>
              <a:rPr sz="2400" b="1" spc="-5" dirty="0">
                <a:latin typeface="Arial"/>
                <a:cs typeface="Arial"/>
              </a:rPr>
              <a:t>GRK 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Nasional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9" name="object 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643551" y="2116835"/>
            <a:ext cx="1694710" cy="1743456"/>
          </a:xfrm>
          <a:prstGeom prst="rect">
            <a:avLst/>
          </a:prstGeom>
        </p:spPr>
      </p:pic>
      <p:grpSp>
        <p:nvGrpSpPr>
          <p:cNvPr id="10" name="object 10"/>
          <p:cNvGrpSpPr/>
          <p:nvPr/>
        </p:nvGrpSpPr>
        <p:grpSpPr>
          <a:xfrm>
            <a:off x="6993635" y="2237232"/>
            <a:ext cx="670560" cy="4163695"/>
            <a:chOff x="6993635" y="2237232"/>
            <a:chExt cx="670560" cy="4163695"/>
          </a:xfrm>
        </p:grpSpPr>
        <p:sp>
          <p:nvSpPr>
            <p:cNvPr id="11" name="object 11"/>
            <p:cNvSpPr/>
            <p:nvPr/>
          </p:nvSpPr>
          <p:spPr>
            <a:xfrm>
              <a:off x="7237475" y="2237232"/>
              <a:ext cx="0" cy="4163695"/>
            </a:xfrm>
            <a:custGeom>
              <a:avLst/>
              <a:gdLst/>
              <a:ahLst/>
              <a:cxnLst/>
              <a:rect l="l" t="t" r="r" b="b"/>
              <a:pathLst>
                <a:path h="4163695">
                  <a:moveTo>
                    <a:pt x="0" y="0"/>
                  </a:moveTo>
                  <a:lnTo>
                    <a:pt x="0" y="4163491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93635" y="4015739"/>
              <a:ext cx="670560" cy="1842770"/>
            </a:xfrm>
            <a:custGeom>
              <a:avLst/>
              <a:gdLst/>
              <a:ahLst/>
              <a:cxnLst/>
              <a:rect l="l" t="t" r="r" b="b"/>
              <a:pathLst>
                <a:path w="670559" h="1842770">
                  <a:moveTo>
                    <a:pt x="335280" y="0"/>
                  </a:moveTo>
                  <a:lnTo>
                    <a:pt x="0" y="0"/>
                  </a:lnTo>
                  <a:lnTo>
                    <a:pt x="0" y="1842516"/>
                  </a:lnTo>
                  <a:lnTo>
                    <a:pt x="335280" y="1842516"/>
                  </a:lnTo>
                  <a:lnTo>
                    <a:pt x="670560" y="921258"/>
                  </a:lnTo>
                  <a:lnTo>
                    <a:pt x="335280" y="0"/>
                  </a:lnTo>
                  <a:close/>
                </a:path>
              </a:pathLst>
            </a:custGeom>
            <a:solidFill>
              <a:srgbClr val="495D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89204" y="3505200"/>
            <a:ext cx="6344920" cy="2862580"/>
            <a:chOff x="489204" y="3505200"/>
            <a:chExt cx="6344920" cy="2862580"/>
          </a:xfrm>
        </p:grpSpPr>
        <p:sp>
          <p:nvSpPr>
            <p:cNvPr id="14" name="object 14"/>
            <p:cNvSpPr/>
            <p:nvPr/>
          </p:nvSpPr>
          <p:spPr>
            <a:xfrm>
              <a:off x="489204" y="3505200"/>
              <a:ext cx="6344920" cy="2862580"/>
            </a:xfrm>
            <a:custGeom>
              <a:avLst/>
              <a:gdLst/>
              <a:ahLst/>
              <a:cxnLst/>
              <a:rect l="l" t="t" r="r" b="b"/>
              <a:pathLst>
                <a:path w="6344920" h="2862579">
                  <a:moveTo>
                    <a:pt x="6344412" y="0"/>
                  </a:moveTo>
                  <a:lnTo>
                    <a:pt x="0" y="0"/>
                  </a:lnTo>
                  <a:lnTo>
                    <a:pt x="0" y="2862072"/>
                  </a:lnTo>
                  <a:lnTo>
                    <a:pt x="6344412" y="2862072"/>
                  </a:lnTo>
                  <a:lnTo>
                    <a:pt x="6344412" y="0"/>
                  </a:lnTo>
                  <a:close/>
                </a:path>
              </a:pathLst>
            </a:custGeom>
            <a:solidFill>
              <a:srgbClr val="D5DCE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80961" y="4181855"/>
              <a:ext cx="5883275" cy="588645"/>
            </a:xfrm>
            <a:custGeom>
              <a:avLst/>
              <a:gdLst/>
              <a:ahLst/>
              <a:cxnLst/>
              <a:rect l="l" t="t" r="r" b="b"/>
              <a:pathLst>
                <a:path w="5883275" h="588645">
                  <a:moveTo>
                    <a:pt x="850379" y="304800"/>
                  </a:moveTo>
                  <a:lnTo>
                    <a:pt x="0" y="304800"/>
                  </a:lnTo>
                  <a:lnTo>
                    <a:pt x="0" y="588264"/>
                  </a:lnTo>
                  <a:lnTo>
                    <a:pt x="850379" y="588264"/>
                  </a:lnTo>
                  <a:lnTo>
                    <a:pt x="850379" y="304800"/>
                  </a:lnTo>
                  <a:close/>
                </a:path>
                <a:path w="5883275" h="588645">
                  <a:moveTo>
                    <a:pt x="4826559" y="0"/>
                  </a:moveTo>
                  <a:lnTo>
                    <a:pt x="4034091" y="0"/>
                  </a:lnTo>
                  <a:lnTo>
                    <a:pt x="4034091" y="283464"/>
                  </a:lnTo>
                  <a:lnTo>
                    <a:pt x="4826559" y="283464"/>
                  </a:lnTo>
                  <a:lnTo>
                    <a:pt x="4826559" y="0"/>
                  </a:lnTo>
                  <a:close/>
                </a:path>
                <a:path w="5883275" h="588645">
                  <a:moveTo>
                    <a:pt x="5198415" y="304800"/>
                  </a:moveTo>
                  <a:lnTo>
                    <a:pt x="5198415" y="304800"/>
                  </a:lnTo>
                  <a:lnTo>
                    <a:pt x="850455" y="304800"/>
                  </a:lnTo>
                  <a:lnTo>
                    <a:pt x="850455" y="588264"/>
                  </a:lnTo>
                  <a:lnTo>
                    <a:pt x="5198415" y="588264"/>
                  </a:lnTo>
                  <a:lnTo>
                    <a:pt x="5198415" y="304800"/>
                  </a:lnTo>
                  <a:close/>
                </a:path>
                <a:path w="5883275" h="588645">
                  <a:moveTo>
                    <a:pt x="5320335" y="0"/>
                  </a:moveTo>
                  <a:lnTo>
                    <a:pt x="5251767" y="0"/>
                  </a:lnTo>
                  <a:lnTo>
                    <a:pt x="4826571" y="0"/>
                  </a:lnTo>
                  <a:lnTo>
                    <a:pt x="4826571" y="283464"/>
                  </a:lnTo>
                  <a:lnTo>
                    <a:pt x="5251767" y="283464"/>
                  </a:lnTo>
                  <a:lnTo>
                    <a:pt x="5320335" y="283464"/>
                  </a:lnTo>
                  <a:lnTo>
                    <a:pt x="5320335" y="0"/>
                  </a:lnTo>
                  <a:close/>
                </a:path>
                <a:path w="5883275" h="588645">
                  <a:moveTo>
                    <a:pt x="5882703" y="0"/>
                  </a:moveTo>
                  <a:lnTo>
                    <a:pt x="5815647" y="0"/>
                  </a:lnTo>
                  <a:lnTo>
                    <a:pt x="5320347" y="0"/>
                  </a:lnTo>
                  <a:lnTo>
                    <a:pt x="5320347" y="283464"/>
                  </a:lnTo>
                  <a:lnTo>
                    <a:pt x="5815647" y="283464"/>
                  </a:lnTo>
                  <a:lnTo>
                    <a:pt x="5882703" y="283464"/>
                  </a:lnTo>
                  <a:lnTo>
                    <a:pt x="5882703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489204" y="3505200"/>
            <a:ext cx="6344920" cy="2862580"/>
          </a:xfrm>
          <a:prstGeom prst="rect">
            <a:avLst/>
          </a:prstGeom>
        </p:spPr>
        <p:txBody>
          <a:bodyPr vert="horz" wrap="square" lIns="0" tIns="3937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310"/>
              </a:spcBef>
              <a:tabLst>
                <a:tab pos="1149350" algn="l"/>
              </a:tabLst>
            </a:pPr>
            <a:r>
              <a:rPr sz="2000" i="1" dirty="0">
                <a:latin typeface="Arial"/>
                <a:cs typeface="Arial"/>
              </a:rPr>
              <a:t>Article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4	(1a)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of</a:t>
            </a:r>
            <a:r>
              <a:rPr sz="2000" i="1" spc="-1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the</a:t>
            </a:r>
            <a:r>
              <a:rPr sz="2000" i="1" spc="-2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convention:</a:t>
            </a:r>
            <a:r>
              <a:rPr sz="2000" i="1" spc="-5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COMMITMENT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Arial"/>
              <a:cs typeface="Arial"/>
            </a:endParaRPr>
          </a:p>
          <a:p>
            <a:pPr marL="91440" marR="209550">
              <a:lnSpc>
                <a:spcPct val="100000"/>
              </a:lnSpc>
            </a:pPr>
            <a:r>
              <a:rPr sz="2000" i="1" dirty="0">
                <a:latin typeface="Arial"/>
                <a:cs typeface="Arial"/>
              </a:rPr>
              <a:t>All Parties, taking into account their CBDR and their 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specific national objectives and circumstances, </a:t>
            </a:r>
            <a:r>
              <a:rPr sz="2000" b="1" i="1" dirty="0">
                <a:latin typeface="Arial"/>
                <a:cs typeface="Arial"/>
              </a:rPr>
              <a:t>shall</a:t>
            </a:r>
            <a:r>
              <a:rPr sz="2000" i="1" dirty="0">
                <a:latin typeface="Arial"/>
                <a:cs typeface="Arial"/>
              </a:rPr>
              <a:t>: </a:t>
            </a:r>
            <a:r>
              <a:rPr sz="2000" i="1" spc="-5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Develop, periodically update, publish and </a:t>
            </a:r>
            <a:r>
              <a:rPr sz="2000" i="1" spc="-5" dirty="0">
                <a:latin typeface="Arial"/>
                <a:cs typeface="Arial"/>
              </a:rPr>
              <a:t>make </a:t>
            </a:r>
            <a:r>
              <a:rPr sz="2000" i="1" dirty="0">
                <a:latin typeface="Arial"/>
                <a:cs typeface="Arial"/>
              </a:rPr>
              <a:t> available </a:t>
            </a:r>
            <a:r>
              <a:rPr sz="2000" i="1" spc="-5" dirty="0">
                <a:latin typeface="Arial"/>
                <a:cs typeface="Arial"/>
              </a:rPr>
              <a:t>to </a:t>
            </a:r>
            <a:r>
              <a:rPr sz="2000" i="1" dirty="0">
                <a:latin typeface="Arial"/>
                <a:cs typeface="Arial"/>
              </a:rPr>
              <a:t>the COP </a:t>
            </a:r>
            <a:r>
              <a:rPr sz="2000" b="1" i="1" spc="-15" dirty="0">
                <a:latin typeface="Arial"/>
                <a:cs typeface="Arial"/>
              </a:rPr>
              <a:t>NATIONAL </a:t>
            </a:r>
            <a:r>
              <a:rPr sz="2000" b="1" i="1" spc="-10" dirty="0">
                <a:latin typeface="Arial"/>
                <a:cs typeface="Arial"/>
              </a:rPr>
              <a:t>INVENTORY </a:t>
            </a:r>
            <a:r>
              <a:rPr sz="2000" i="1" dirty="0">
                <a:latin typeface="Arial"/>
                <a:cs typeface="Arial"/>
              </a:rPr>
              <a:t>of 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anthropogenic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emissions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by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sources</a:t>
            </a:r>
            <a:r>
              <a:rPr sz="2000" i="1" spc="-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and</a:t>
            </a:r>
            <a:r>
              <a:rPr sz="2000" i="1" spc="-2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removals</a:t>
            </a:r>
            <a:r>
              <a:rPr sz="2000" i="1" spc="-4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by </a:t>
            </a:r>
            <a:r>
              <a:rPr sz="2000" i="1" spc="-54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sinks of all greenhouse gases not controlled by the </a:t>
            </a:r>
            <a:r>
              <a:rPr sz="2000" i="1" spc="5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Montreal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Protocol,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5887" y="6395415"/>
            <a:ext cx="15303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Arial MT"/>
                <a:cs typeface="Arial MT"/>
              </a:rPr>
              <a:t>3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title"/>
          </p:nvPr>
        </p:nvSpPr>
        <p:spPr>
          <a:xfrm>
            <a:off x="5856732" y="397447"/>
            <a:ext cx="5902960" cy="635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z="4000" b="1" spc="-60" dirty="0"/>
              <a:t>MANDAT</a:t>
            </a:r>
            <a:r>
              <a:rPr sz="4000" b="1" spc="15" dirty="0"/>
              <a:t> </a:t>
            </a:r>
            <a:r>
              <a:rPr sz="4000" b="1" spc="-10" dirty="0"/>
              <a:t>GLOBAL</a:t>
            </a:r>
            <a:r>
              <a:rPr sz="4000" b="1" spc="-60" dirty="0"/>
              <a:t> </a:t>
            </a:r>
            <a:r>
              <a:rPr sz="4000" b="1" spc="-10" dirty="0"/>
              <a:t>-1992</a:t>
            </a:r>
            <a:endParaRPr sz="4000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Kategori</a:t>
            </a:r>
            <a:r>
              <a:rPr spc="-45" dirty="0"/>
              <a:t> </a:t>
            </a:r>
            <a:r>
              <a:rPr dirty="0"/>
              <a:t>Perubahan</a:t>
            </a:r>
            <a:r>
              <a:rPr spc="-85" dirty="0"/>
              <a:t> </a:t>
            </a:r>
            <a:r>
              <a:rPr spc="-30" dirty="0"/>
              <a:t>Tutupan</a:t>
            </a:r>
            <a:r>
              <a:rPr spc="-70" dirty="0"/>
              <a:t> </a:t>
            </a:r>
            <a:r>
              <a:rPr dirty="0"/>
              <a:t>Hutan</a:t>
            </a:r>
            <a:r>
              <a:rPr spc="-80" dirty="0"/>
              <a:t> </a:t>
            </a:r>
            <a:r>
              <a:rPr dirty="0"/>
              <a:t>dan</a:t>
            </a:r>
            <a:r>
              <a:rPr spc="-45" dirty="0"/>
              <a:t> </a:t>
            </a:r>
            <a:r>
              <a:rPr dirty="0"/>
              <a:t>Lahan</a:t>
            </a:r>
            <a:r>
              <a:rPr spc="-65" dirty="0"/>
              <a:t> </a:t>
            </a:r>
            <a:r>
              <a:rPr spc="-10" dirty="0"/>
              <a:t>untuk</a:t>
            </a:r>
            <a:r>
              <a:rPr spc="-75" dirty="0"/>
              <a:t> </a:t>
            </a:r>
            <a:r>
              <a:rPr spc="60" dirty="0"/>
              <a:t>IGRK</a:t>
            </a:r>
          </a:p>
        </p:txBody>
      </p:sp>
      <p:sp>
        <p:nvSpPr>
          <p:cNvPr id="3" name="object 3"/>
          <p:cNvSpPr/>
          <p:nvPr/>
        </p:nvSpPr>
        <p:spPr>
          <a:xfrm>
            <a:off x="566927" y="1048511"/>
            <a:ext cx="2824480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3972" y="0"/>
                </a:lnTo>
              </a:path>
            </a:pathLst>
          </a:custGeom>
          <a:ln w="76200">
            <a:solidFill>
              <a:srgbClr val="F8F58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55319" y="2122932"/>
            <a:ext cx="4139565" cy="3438525"/>
            <a:chOff x="655319" y="2122932"/>
            <a:chExt cx="4139565" cy="343852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55319" y="2122932"/>
              <a:ext cx="4139183" cy="3438144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1700022" y="3703828"/>
              <a:ext cx="2163445" cy="85725"/>
            </a:xfrm>
            <a:custGeom>
              <a:avLst/>
              <a:gdLst/>
              <a:ahLst/>
              <a:cxnLst/>
              <a:rect l="l" t="t" r="r" b="b"/>
              <a:pathLst>
                <a:path w="2163445" h="85725">
                  <a:moveTo>
                    <a:pt x="85725" y="0"/>
                  </a:moveTo>
                  <a:lnTo>
                    <a:pt x="0" y="42926"/>
                  </a:lnTo>
                  <a:lnTo>
                    <a:pt x="85725" y="85725"/>
                  </a:lnTo>
                  <a:lnTo>
                    <a:pt x="85725" y="57150"/>
                  </a:lnTo>
                  <a:lnTo>
                    <a:pt x="71500" y="57150"/>
                  </a:lnTo>
                  <a:lnTo>
                    <a:pt x="71500" y="28575"/>
                  </a:lnTo>
                  <a:lnTo>
                    <a:pt x="85725" y="28575"/>
                  </a:lnTo>
                  <a:lnTo>
                    <a:pt x="85725" y="0"/>
                  </a:lnTo>
                  <a:close/>
                </a:path>
                <a:path w="2163445" h="85725">
                  <a:moveTo>
                    <a:pt x="2077465" y="0"/>
                  </a:moveTo>
                  <a:lnTo>
                    <a:pt x="2077465" y="85725"/>
                  </a:lnTo>
                  <a:lnTo>
                    <a:pt x="2134700" y="57150"/>
                  </a:lnTo>
                  <a:lnTo>
                    <a:pt x="2091689" y="57150"/>
                  </a:lnTo>
                  <a:lnTo>
                    <a:pt x="2091689" y="28575"/>
                  </a:lnTo>
                  <a:lnTo>
                    <a:pt x="2134531" y="28575"/>
                  </a:lnTo>
                  <a:lnTo>
                    <a:pt x="2077465" y="0"/>
                  </a:lnTo>
                  <a:close/>
                </a:path>
                <a:path w="2163445" h="85725">
                  <a:moveTo>
                    <a:pt x="85725" y="28575"/>
                  </a:moveTo>
                  <a:lnTo>
                    <a:pt x="71500" y="28575"/>
                  </a:lnTo>
                  <a:lnTo>
                    <a:pt x="71500" y="57150"/>
                  </a:lnTo>
                  <a:lnTo>
                    <a:pt x="85725" y="57150"/>
                  </a:lnTo>
                  <a:lnTo>
                    <a:pt x="85725" y="28575"/>
                  </a:lnTo>
                  <a:close/>
                </a:path>
                <a:path w="2163445" h="85725">
                  <a:moveTo>
                    <a:pt x="2077465" y="28575"/>
                  </a:moveTo>
                  <a:lnTo>
                    <a:pt x="85725" y="28575"/>
                  </a:lnTo>
                  <a:lnTo>
                    <a:pt x="85725" y="57150"/>
                  </a:lnTo>
                  <a:lnTo>
                    <a:pt x="2077465" y="57150"/>
                  </a:lnTo>
                  <a:lnTo>
                    <a:pt x="2077465" y="28575"/>
                  </a:lnTo>
                  <a:close/>
                </a:path>
                <a:path w="2163445" h="85725">
                  <a:moveTo>
                    <a:pt x="2134531" y="28575"/>
                  </a:moveTo>
                  <a:lnTo>
                    <a:pt x="2091689" y="28575"/>
                  </a:lnTo>
                  <a:lnTo>
                    <a:pt x="2091689" y="57150"/>
                  </a:lnTo>
                  <a:lnTo>
                    <a:pt x="2134700" y="57150"/>
                  </a:lnTo>
                  <a:lnTo>
                    <a:pt x="2163191" y="42926"/>
                  </a:lnTo>
                  <a:lnTo>
                    <a:pt x="2134531" y="28575"/>
                  </a:lnTo>
                  <a:close/>
                </a:path>
              </a:pathLst>
            </a:custGeom>
            <a:solidFill>
              <a:srgbClr val="092968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850635" y="1053083"/>
          <a:ext cx="5756273" cy="53759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7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8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09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794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9570">
                <a:tc>
                  <a:txBody>
                    <a:bodyPr/>
                    <a:lstStyle/>
                    <a:p>
                      <a:pPr marL="191135" marR="123189" indent="39370">
                        <a:lnSpc>
                          <a:spcPct val="102299"/>
                        </a:lnSpc>
                        <a:spcBef>
                          <a:spcPts val="210"/>
                        </a:spcBef>
                      </a:pP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Kode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Tuplah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2667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38798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Kelas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Tutupan</a:t>
                      </a:r>
                      <a:r>
                        <a:rPr sz="1000" b="1" spc="-2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Lahan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085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9220">
                        <a:lnSpc>
                          <a:spcPct val="100000"/>
                        </a:lnSpc>
                        <a:spcBef>
                          <a:spcPts val="855"/>
                        </a:spcBef>
                        <a:tabLst>
                          <a:tab pos="1024255" algn="l"/>
                        </a:tabLst>
                      </a:pP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Singkatan</a:t>
                      </a:r>
                      <a:r>
                        <a:rPr sz="1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	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Kategori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0858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539115" marR="151130" indent="-354965">
                        <a:lnSpc>
                          <a:spcPct val="102299"/>
                        </a:lnSpc>
                        <a:spcBef>
                          <a:spcPts val="210"/>
                        </a:spcBef>
                      </a:pPr>
                      <a:r>
                        <a:rPr sz="1000" b="1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IPCC</a:t>
                      </a:r>
                      <a:r>
                        <a:rPr sz="1000" b="1" spc="-5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b="1" spc="-1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Guidelines </a:t>
                      </a:r>
                      <a:r>
                        <a:rPr sz="1000" b="1" spc="-20" dirty="0">
                          <a:solidFill>
                            <a:srgbClr val="FFFFFF"/>
                          </a:solidFill>
                          <a:latin typeface="Century Gothic"/>
                          <a:cs typeface="Century Gothic"/>
                        </a:rPr>
                        <a:t>2006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2667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0" dirty="0">
                          <a:latin typeface="Century Gothic"/>
                          <a:cs typeface="Century Gothic"/>
                        </a:rPr>
                        <a:t>2001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Hutan</a:t>
                      </a:r>
                      <a:r>
                        <a:rPr sz="10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lahan</a:t>
                      </a:r>
                      <a:r>
                        <a:rPr sz="10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kering</a:t>
                      </a:r>
                      <a:r>
                        <a:rPr sz="10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primer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HP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Hutan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alam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Forest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0" dirty="0">
                          <a:latin typeface="Century Gothic"/>
                          <a:cs typeface="Century Gothic"/>
                        </a:rPr>
                        <a:t>2002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Hutan</a:t>
                      </a:r>
                      <a:r>
                        <a:rPr sz="10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lahan</a:t>
                      </a:r>
                      <a:r>
                        <a:rPr sz="10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kering</a:t>
                      </a:r>
                      <a:r>
                        <a:rPr sz="10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sekunder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HS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Hutan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alam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Forest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0" dirty="0">
                          <a:latin typeface="Century Gothic"/>
                          <a:cs typeface="Century Gothic"/>
                        </a:rPr>
                        <a:t>2004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Hutan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mangrove</a:t>
                      </a:r>
                      <a:r>
                        <a:rPr sz="10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primer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HMP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Hutan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alam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Forest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20041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Hutan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mangrove</a:t>
                      </a:r>
                      <a:r>
                        <a:rPr sz="10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sekunder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HMS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Hutan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alam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Forest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0" dirty="0">
                          <a:latin typeface="Century Gothic"/>
                          <a:cs typeface="Century Gothic"/>
                        </a:rPr>
                        <a:t>2005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Hutan</a:t>
                      </a:r>
                      <a:r>
                        <a:rPr sz="10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rawa</a:t>
                      </a:r>
                      <a:r>
                        <a:rPr sz="10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primer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HRP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Hutan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alam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Forest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20051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Hutan</a:t>
                      </a:r>
                      <a:r>
                        <a:rPr sz="10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rawa</a:t>
                      </a:r>
                      <a:r>
                        <a:rPr sz="1000" spc="-3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sekunder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HRS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Hutan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alam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Forest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000" spc="-20" dirty="0">
                          <a:latin typeface="Century Gothic"/>
                          <a:cs typeface="Century Gothic"/>
                        </a:rPr>
                        <a:t>2006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0858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Hutan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tanaman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0858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HT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0858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 marR="236220">
                        <a:lnSpc>
                          <a:spcPct val="102299"/>
                        </a:lnSpc>
                        <a:spcBef>
                          <a:spcPts val="210"/>
                        </a:spcBef>
                      </a:pPr>
                      <a:r>
                        <a:rPr sz="1000" spc="-20" dirty="0">
                          <a:latin typeface="Century Gothic"/>
                          <a:cs typeface="Century Gothic"/>
                        </a:rPr>
                        <a:t>Hutan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tanaman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2667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Forest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0858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0" dirty="0">
                          <a:latin typeface="Century Gothic"/>
                          <a:cs typeface="Century Gothic"/>
                        </a:rPr>
                        <a:t>2010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Perkebunan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Pk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hutan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Crop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20091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7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Pertanian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lahan</a:t>
                      </a:r>
                      <a:r>
                        <a:rPr sz="10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kering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7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PLK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7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hutan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7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Crop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175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20092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0858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 marR="440690">
                        <a:lnSpc>
                          <a:spcPct val="102299"/>
                        </a:lnSpc>
                        <a:spcBef>
                          <a:spcPts val="21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Pertanian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lahan</a:t>
                      </a:r>
                      <a:r>
                        <a:rPr sz="1000" spc="-1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kering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campur</a:t>
                      </a:r>
                      <a:r>
                        <a:rPr sz="1000" spc="-5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Semak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26670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000" spc="-20" dirty="0">
                          <a:latin typeface="Century Gothic"/>
                          <a:cs typeface="Century Gothic"/>
                        </a:rPr>
                        <a:t>PLKS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0858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hutan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0858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855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Crop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108585" marB="0"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0" dirty="0">
                          <a:latin typeface="Century Gothic"/>
                          <a:cs typeface="Century Gothic"/>
                        </a:rPr>
                        <a:t>2007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Belukar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Br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hutan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Grassland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20071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Belukar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Rawa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BrS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hutan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Grassland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0" dirty="0">
                          <a:latin typeface="Century Gothic"/>
                          <a:cs typeface="Century Gothic"/>
                        </a:rPr>
                        <a:t>3000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Savanna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Sv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hutan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Grassland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20093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Sawah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Sw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hutan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Crop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50011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Belukar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Br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hutan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Wetland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20094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Tambak/Akuakultur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Tm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hutan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Wetland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20122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Areal</a:t>
                      </a:r>
                      <a:r>
                        <a:rPr sz="1000" spc="-3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Transmigrasi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Tr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hutan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Settlement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0" dirty="0">
                          <a:latin typeface="Century Gothic"/>
                          <a:cs typeface="Century Gothic"/>
                        </a:rPr>
                        <a:t>2012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Permukiman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Pm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hutan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Settlement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20121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Bandara</a:t>
                      </a:r>
                      <a:r>
                        <a:rPr sz="10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dirty="0">
                          <a:latin typeface="Century Gothic"/>
                          <a:cs typeface="Century Gothic"/>
                        </a:rPr>
                        <a:t>dan</a:t>
                      </a:r>
                      <a:r>
                        <a:rPr sz="10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Pelabuhan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50" dirty="0">
                          <a:latin typeface="Century Gothic"/>
                          <a:cs typeface="Century Gothic"/>
                        </a:rPr>
                        <a:t>B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hutan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Other</a:t>
                      </a:r>
                      <a:r>
                        <a:rPr sz="10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20094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Pertambangan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Pt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hutan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Other</a:t>
                      </a:r>
                      <a:r>
                        <a:rPr sz="10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2090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0" dirty="0">
                          <a:latin typeface="Century Gothic"/>
                          <a:cs typeface="Century Gothic"/>
                        </a:rPr>
                        <a:t>2014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Lahan</a:t>
                      </a:r>
                      <a:r>
                        <a:rPr sz="10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terbuka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LT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hutan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Other</a:t>
                      </a:r>
                      <a:r>
                        <a:rPr sz="1000" spc="-25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399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0" dirty="0">
                          <a:latin typeface="Century Gothic"/>
                          <a:cs typeface="Century Gothic"/>
                        </a:rPr>
                        <a:t>5001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Badan</a:t>
                      </a:r>
                      <a:r>
                        <a:rPr sz="1000" spc="-4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25" dirty="0">
                          <a:latin typeface="Century Gothic"/>
                          <a:cs typeface="Century Gothic"/>
                        </a:rPr>
                        <a:t>Air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25" dirty="0">
                          <a:latin typeface="Century Gothic"/>
                          <a:cs typeface="Century Gothic"/>
                        </a:rPr>
                        <a:t>Air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dirty="0">
                          <a:latin typeface="Century Gothic"/>
                          <a:cs typeface="Century Gothic"/>
                        </a:rPr>
                        <a:t>Non</a:t>
                      </a:r>
                      <a:r>
                        <a:rPr sz="1000" spc="-20" dirty="0">
                          <a:latin typeface="Century Gothic"/>
                          <a:cs typeface="Century Gothic"/>
                        </a:rPr>
                        <a:t> </a:t>
                      </a:r>
                      <a:r>
                        <a:rPr sz="1000" spc="-10" dirty="0">
                          <a:latin typeface="Century Gothic"/>
                          <a:cs typeface="Century Gothic"/>
                        </a:rPr>
                        <a:t>hutan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000" spc="-10" dirty="0">
                          <a:latin typeface="Century Gothic"/>
                          <a:cs typeface="Century Gothic"/>
                        </a:rPr>
                        <a:t>Wetland</a:t>
                      </a:r>
                      <a:endParaRPr sz="1000">
                        <a:latin typeface="Century Gothic"/>
                        <a:cs typeface="Century Gothic"/>
                      </a:endParaRPr>
                    </a:p>
                  </a:txBody>
                  <a:tcPr marL="0" marR="0" marT="30480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D514D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0D514D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49696" y="802104"/>
            <a:ext cx="2217420" cy="4187825"/>
            <a:chOff x="7849696" y="802104"/>
            <a:chExt cx="2217420" cy="418782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41473" y="802104"/>
              <a:ext cx="562973" cy="10654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0270" y="802104"/>
              <a:ext cx="1466714" cy="10654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041473" y="925871"/>
              <a:ext cx="426385" cy="106548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617317" y="925871"/>
              <a:ext cx="1099950" cy="1065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41473" y="1049468"/>
              <a:ext cx="400815" cy="10654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17317" y="1049468"/>
              <a:ext cx="1036025" cy="1065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041473" y="1173107"/>
              <a:ext cx="277225" cy="10676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617317" y="1173107"/>
              <a:ext cx="720444" cy="10676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849696" y="1296917"/>
              <a:ext cx="187515" cy="106548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617317" y="1296917"/>
              <a:ext cx="498834" cy="10654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041473" y="1420513"/>
              <a:ext cx="166420" cy="10654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617317" y="1420513"/>
              <a:ext cx="430647" cy="10654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041473" y="1544067"/>
              <a:ext cx="55402" cy="10676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8041462" y="1544116"/>
              <a:ext cx="55880" cy="107314"/>
            </a:xfrm>
            <a:custGeom>
              <a:avLst/>
              <a:gdLst/>
              <a:ahLst/>
              <a:cxnLst/>
              <a:rect l="l" t="t" r="r" b="b"/>
              <a:pathLst>
                <a:path w="55879" h="107314">
                  <a:moveTo>
                    <a:pt x="55410" y="0"/>
                  </a:moveTo>
                  <a:lnTo>
                    <a:pt x="0" y="0"/>
                  </a:lnTo>
                  <a:lnTo>
                    <a:pt x="0" y="4267"/>
                  </a:lnTo>
                  <a:lnTo>
                    <a:pt x="51142" y="4267"/>
                  </a:lnTo>
                  <a:lnTo>
                    <a:pt x="51142" y="102463"/>
                  </a:lnTo>
                  <a:lnTo>
                    <a:pt x="0" y="102463"/>
                  </a:lnTo>
                  <a:lnTo>
                    <a:pt x="0" y="106718"/>
                  </a:lnTo>
                  <a:lnTo>
                    <a:pt x="55410" y="106718"/>
                  </a:lnTo>
                  <a:lnTo>
                    <a:pt x="55410" y="102463"/>
                  </a:lnTo>
                  <a:lnTo>
                    <a:pt x="55410" y="4267"/>
                  </a:lnTo>
                  <a:lnTo>
                    <a:pt x="55410" y="0"/>
                  </a:lnTo>
                  <a:close/>
                </a:path>
              </a:pathLst>
            </a:custGeom>
            <a:solidFill>
              <a:srgbClr val="62C384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object 17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617317" y="1544067"/>
              <a:ext cx="140636" cy="106761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8617305" y="1544116"/>
              <a:ext cx="140970" cy="107314"/>
            </a:xfrm>
            <a:custGeom>
              <a:avLst/>
              <a:gdLst/>
              <a:ahLst/>
              <a:cxnLst/>
              <a:rect l="l" t="t" r="r" b="b"/>
              <a:pathLst>
                <a:path w="140970" h="107314">
                  <a:moveTo>
                    <a:pt x="140639" y="0"/>
                  </a:moveTo>
                  <a:lnTo>
                    <a:pt x="136385" y="0"/>
                  </a:lnTo>
                  <a:lnTo>
                    <a:pt x="136385" y="4267"/>
                  </a:lnTo>
                  <a:lnTo>
                    <a:pt x="136385" y="102463"/>
                  </a:lnTo>
                  <a:lnTo>
                    <a:pt x="4267" y="102463"/>
                  </a:lnTo>
                  <a:lnTo>
                    <a:pt x="4267" y="4267"/>
                  </a:lnTo>
                  <a:lnTo>
                    <a:pt x="136385" y="4267"/>
                  </a:lnTo>
                  <a:lnTo>
                    <a:pt x="136385" y="0"/>
                  </a:lnTo>
                  <a:lnTo>
                    <a:pt x="0" y="0"/>
                  </a:lnTo>
                  <a:lnTo>
                    <a:pt x="0" y="4216"/>
                  </a:lnTo>
                  <a:lnTo>
                    <a:pt x="0" y="102463"/>
                  </a:lnTo>
                  <a:lnTo>
                    <a:pt x="0" y="106718"/>
                  </a:lnTo>
                  <a:lnTo>
                    <a:pt x="140639" y="106718"/>
                  </a:lnTo>
                  <a:lnTo>
                    <a:pt x="140639" y="102463"/>
                  </a:lnTo>
                  <a:lnTo>
                    <a:pt x="140639" y="4267"/>
                  </a:lnTo>
                  <a:lnTo>
                    <a:pt x="140639" y="0"/>
                  </a:lnTo>
                  <a:close/>
                </a:path>
              </a:pathLst>
            </a:custGeom>
            <a:solidFill>
              <a:srgbClr val="D5007A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9" name="object 19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8003118" y="1667877"/>
              <a:ext cx="34093" cy="10654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8617317" y="1667877"/>
              <a:ext cx="93757" cy="10654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8617317" y="1791474"/>
              <a:ext cx="72449" cy="1065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617317" y="1915113"/>
              <a:ext cx="68187" cy="106761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8617317" y="2038923"/>
              <a:ext cx="63925" cy="106548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617317" y="2162520"/>
              <a:ext cx="59664" cy="10654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617317" y="2286074"/>
              <a:ext cx="59664" cy="106761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617317" y="2409883"/>
              <a:ext cx="38355" cy="10654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617317" y="2533480"/>
              <a:ext cx="38355" cy="10654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8617317" y="2657332"/>
              <a:ext cx="38355" cy="10654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617317" y="2780929"/>
              <a:ext cx="34093" cy="106548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8617317" y="2904483"/>
              <a:ext cx="34093" cy="106761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617317" y="3028293"/>
              <a:ext cx="29832" cy="10654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8617317" y="3151889"/>
              <a:ext cx="29832" cy="10654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8617317" y="3275529"/>
              <a:ext cx="21308" cy="106761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617317" y="3399338"/>
              <a:ext cx="12785" cy="10654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617317" y="3522935"/>
              <a:ext cx="12785" cy="10654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17317" y="3646489"/>
              <a:ext cx="8523" cy="106761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617317" y="3770299"/>
              <a:ext cx="8523" cy="10654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17317" y="3893896"/>
              <a:ext cx="4261" cy="10654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17317" y="4017535"/>
              <a:ext cx="4261" cy="106761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17317" y="4141344"/>
              <a:ext cx="4261" cy="10654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17317" y="4264941"/>
              <a:ext cx="4261" cy="106548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17317" y="4388495"/>
              <a:ext cx="4261" cy="106761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8617317" y="4512305"/>
              <a:ext cx="4261" cy="10654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17317" y="4635901"/>
              <a:ext cx="4261" cy="10654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17317" y="4759754"/>
              <a:ext cx="4261" cy="10654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8617317" y="4883351"/>
              <a:ext cx="4261" cy="106548"/>
            </a:xfrm>
            <a:prstGeom prst="rect">
              <a:avLst/>
            </a:prstGeom>
          </p:spPr>
        </p:pic>
      </p:grpSp>
      <p:sp>
        <p:nvSpPr>
          <p:cNvPr id="47" name="object 47"/>
          <p:cNvSpPr txBox="1"/>
          <p:nvPr/>
        </p:nvSpPr>
        <p:spPr>
          <a:xfrm>
            <a:off x="9316496" y="1164882"/>
            <a:ext cx="49530" cy="128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65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endParaRPr kumimoji="0" sz="6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graphicFrame>
        <p:nvGraphicFramePr>
          <p:cNvPr id="48" name="object 48"/>
          <p:cNvGraphicFramePr>
            <a:graphicFrameLocks noGrp="1"/>
          </p:cNvGraphicFramePr>
          <p:nvPr/>
        </p:nvGraphicFramePr>
        <p:xfrm>
          <a:off x="5495988" y="47290"/>
          <a:ext cx="6678289" cy="67862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5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8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0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6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81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84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3718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857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2222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16229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477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358775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20427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7461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Subcategory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22860" marR="22225" algn="ctr">
                        <a:lnSpc>
                          <a:spcPct val="115999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</a:t>
                      </a:r>
                      <a:r>
                        <a:rPr sz="7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emissions</a:t>
                      </a:r>
                      <a:r>
                        <a:rPr sz="7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removals</a:t>
                      </a:r>
                      <a:r>
                        <a:rPr sz="7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(t</a:t>
                      </a:r>
                      <a:r>
                        <a:rPr sz="7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CO2eq)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7493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125095" marR="123825" indent="3810" algn="ctr">
                        <a:lnSpc>
                          <a:spcPct val="115900"/>
                        </a:lnSpc>
                      </a:pPr>
                      <a:r>
                        <a:rPr sz="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Relative</a:t>
                      </a:r>
                      <a:r>
                        <a:rPr sz="7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contribution</a:t>
                      </a:r>
                      <a:r>
                        <a:rPr sz="7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7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7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absolute</a:t>
                      </a:r>
                      <a:r>
                        <a:rPr sz="7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level</a:t>
                      </a:r>
                      <a:r>
                        <a:rPr sz="7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</a:t>
                      </a:r>
                      <a:r>
                        <a:rPr sz="7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7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7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GHG</a:t>
                      </a:r>
                      <a:r>
                        <a:rPr sz="7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emissions</a:t>
                      </a:r>
                      <a:r>
                        <a:rPr sz="700" b="1" spc="9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removals</a:t>
                      </a:r>
                      <a:r>
                        <a:rPr sz="700" b="1" spc="9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700" b="1" spc="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7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7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GHG</a:t>
                      </a:r>
                      <a:r>
                        <a:rPr sz="700" b="1" spc="114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Inventory</a:t>
                      </a:r>
                      <a:r>
                        <a:rPr sz="700" b="1" spc="8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(%)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  <a:p>
                      <a:pPr marL="342900">
                        <a:lnSpc>
                          <a:spcPct val="100000"/>
                        </a:lnSpc>
                      </a:pP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Associated</a:t>
                      </a:r>
                      <a:r>
                        <a:rPr sz="7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carbon</a:t>
                      </a:r>
                      <a:r>
                        <a:rPr sz="7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pools</a:t>
                      </a:r>
                      <a:r>
                        <a:rPr sz="700" b="1" spc="1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b="1" spc="10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700" b="1" spc="-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gases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6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Cropland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8064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108,281,881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23.66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6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Grassland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63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82,078,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62C384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5" dirty="0">
                          <a:latin typeface="Arial"/>
                          <a:cs typeface="Arial"/>
                        </a:rPr>
                        <a:t>982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62C384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L="62420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17.94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5007A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5007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6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6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2763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77,519,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62C384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080"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5" dirty="0">
                          <a:latin typeface="Arial"/>
                          <a:cs typeface="Arial"/>
                        </a:rPr>
                        <a:t>682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62C384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 marL="62420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16.94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5007A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D5007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Wetlands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Remaining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Wetlands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(Peat</a:t>
                      </a:r>
                      <a:r>
                        <a:rPr sz="6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Fires)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12763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53,7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62C384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1905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47,021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62C384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5" dirty="0">
                          <a:latin typeface="Arial"/>
                          <a:cs typeface="Arial"/>
                        </a:rPr>
                        <a:t>11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5007A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905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5" dirty="0">
                          <a:latin typeface="Arial"/>
                          <a:cs typeface="Arial"/>
                        </a:rPr>
                        <a:t>74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D5007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Soil;</a:t>
                      </a:r>
                      <a:r>
                        <a:rPr sz="7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Cropland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Remaining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Cropland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9779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37,136,793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5007A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14224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8.12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D5007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6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Remaining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6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50" dirty="0">
                          <a:latin typeface="Arial"/>
                          <a:cs typeface="Arial"/>
                        </a:rPr>
                        <a:t>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62C384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3">
                  <a:txBody>
                    <a:bodyPr/>
                    <a:lstStyle/>
                    <a:p>
                      <a:pPr marL="1016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2,026,196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62C384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5007A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5">
                  <a:txBody>
                    <a:bodyPr/>
                    <a:lstStyle/>
                    <a:p>
                      <a:pPr marL="21082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7.00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D5007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Cropland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Settlements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2763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10,378,297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2.27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Grassland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Cropland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571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478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6,883,322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571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D5007A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6">
                  <a:txBody>
                    <a:bodyPr/>
                    <a:lstStyle/>
                    <a:p>
                      <a:pPr marR="93980"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1.50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D5007A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Wetlands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Remaining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Wetlands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(Peat</a:t>
                      </a:r>
                      <a:r>
                        <a:rPr sz="6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Decomposition)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FBE3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7462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5,475,726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1.20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Soil;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CO2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Grassland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Remaining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Grassland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478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5,038,657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1.10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Cropland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7462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4,694,477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1.03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Cropland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Grassland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7462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4,414,788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0.96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6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6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478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4,410,866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0.96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Direct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N2O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Managed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Soils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7462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2,879,890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0.63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Soil;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N2O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Cropland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478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2,860,922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0.63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6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Remaining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6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478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2,783,422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0.61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Grassland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478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2,465,256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0.54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Enteric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Fermentation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7462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2,448,950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0.54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-25" dirty="0">
                          <a:latin typeface="Calibri"/>
                          <a:cs typeface="Calibri"/>
                        </a:rPr>
                        <a:t>CO2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Grassland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6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478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2,186,989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0.48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Settlements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Cropland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478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2,120,751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0.46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Cropland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6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4478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1,591,683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0.35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Direct</a:t>
                      </a:r>
                      <a:r>
                        <a:rPr sz="6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N2O</a:t>
                      </a:r>
                      <a:r>
                        <a:rPr sz="6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from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Manure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Management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4701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980,460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0.21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-25" dirty="0">
                          <a:latin typeface="Calibri"/>
                          <a:cs typeface="Calibri"/>
                        </a:rPr>
                        <a:t>N2O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Indirect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N2O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Managed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Soils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4701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853,730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0.19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Soil;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N2O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Grassland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6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4701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538,635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0.12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Biomass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Burning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Grassland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4701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486,400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0.11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AGB;</a:t>
                      </a:r>
                      <a:r>
                        <a:rPr sz="7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CO2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Wetlands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Cropland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1717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437,202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0.10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Indirect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N2O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Manure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Management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4701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418,680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0.09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5" dirty="0">
                          <a:latin typeface="Arial"/>
                          <a:cs typeface="Arial"/>
                        </a:rPr>
                        <a:t>N2O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Urea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Fertilization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4701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412,460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0.09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Soil;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CO2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Biomass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Burning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Cropland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4701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401,340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0.09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AGB;</a:t>
                      </a:r>
                      <a:r>
                        <a:rPr sz="7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CO2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Cropland</a:t>
                      </a:r>
                      <a:r>
                        <a:rPr sz="650" spc="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Wetlands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4701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349,821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CH4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from Manure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Management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4701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269,380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Liming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4701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264,060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dirty="0">
                          <a:latin typeface="Calibri"/>
                          <a:cs typeface="Calibri"/>
                        </a:rPr>
                        <a:t>Soil;</a:t>
                      </a:r>
                      <a:r>
                        <a:rPr sz="7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CO2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6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Wetlands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4701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231,414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3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6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Settlements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4701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183,110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0.04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4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Settlements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Remaining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Settlements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1717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123,361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5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Settlements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Grassland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6416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95,332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0.02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6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Wetlands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6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6416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51,348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7"/>
                  </a:ext>
                </a:extLst>
              </a:tr>
              <a:tr h="123825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Grassland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Settlements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94005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10" dirty="0">
                          <a:latin typeface="Arial"/>
                          <a:cs typeface="Arial"/>
                        </a:rPr>
                        <a:t>49,279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8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Settlements</a:t>
                      </a:r>
                      <a:r>
                        <a:rPr sz="650" spc="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650" spc="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6416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38,144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0.01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9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Wetlands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Grassland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26416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12,163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0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Settlements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1115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4,015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1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Wetlands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Settlements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1115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2,408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2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Grassland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Wetlands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311150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1,039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3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Settlements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650" spc="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20" dirty="0">
                          <a:latin typeface="Arial"/>
                          <a:cs typeface="Arial"/>
                        </a:rPr>
                        <a:t>Land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R="6985" algn="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-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176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4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650" spc="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Wetlands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R="6985" algn="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5" dirty="0">
                          <a:latin typeface="Arial"/>
                          <a:cs typeface="Arial"/>
                        </a:rPr>
                        <a:t>45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5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Settlements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650" spc="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Wetlands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R="6985" algn="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5" dirty="0">
                          <a:latin typeface="Arial"/>
                          <a:cs typeface="Arial"/>
                        </a:rPr>
                        <a:t>17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6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Wetlands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Remaining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650" spc="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Wetlands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R="6985" algn="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50" dirty="0">
                          <a:latin typeface="Arial"/>
                          <a:cs typeface="Arial"/>
                        </a:rPr>
                        <a:t>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10" dirty="0">
                          <a:latin typeface="Calibri"/>
                          <a:cs typeface="Calibri"/>
                        </a:rPr>
                        <a:t>AGB,BGB,SOC,DOM;</a:t>
                      </a:r>
                      <a:r>
                        <a:rPr sz="7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CO2,</a:t>
                      </a:r>
                      <a:r>
                        <a:rPr sz="7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N2O</a:t>
                      </a:r>
                      <a:r>
                        <a:rPr sz="7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1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7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700" spc="-25" dirty="0">
                          <a:latin typeface="Calibri"/>
                          <a:cs typeface="Calibri"/>
                        </a:rPr>
                        <a:t>CH4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7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Rice</a:t>
                      </a:r>
                      <a:r>
                        <a:rPr sz="6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650" spc="-10" dirty="0">
                          <a:latin typeface="Arial"/>
                          <a:cs typeface="Arial"/>
                        </a:rPr>
                        <a:t>Cultivation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spc="-20" dirty="0">
                          <a:latin typeface="Arial"/>
                          <a:cs typeface="Arial"/>
                        </a:rPr>
                        <a:t>0.00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04">
                        <a:lnSpc>
                          <a:spcPts val="770"/>
                        </a:lnSpc>
                        <a:spcBef>
                          <a:spcPts val="105"/>
                        </a:spcBef>
                      </a:pPr>
                      <a:r>
                        <a:rPr sz="650" dirty="0">
                          <a:latin typeface="Arial"/>
                          <a:cs typeface="Arial"/>
                        </a:rPr>
                        <a:t>Soil; </a:t>
                      </a:r>
                      <a:r>
                        <a:rPr sz="650" spc="-25" dirty="0">
                          <a:latin typeface="Arial"/>
                          <a:cs typeface="Arial"/>
                        </a:rPr>
                        <a:t>CH4</a:t>
                      </a:r>
                      <a:endParaRPr sz="650">
                        <a:latin typeface="Arial"/>
                        <a:cs typeface="Arial"/>
                      </a:endParaRPr>
                    </a:p>
                  </a:txBody>
                  <a:tcPr marL="0" marR="0" marT="1333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8"/>
                  </a:ext>
                </a:extLst>
              </a:tr>
              <a:tr h="123189">
                <a:tc>
                  <a:txBody>
                    <a:bodyPr/>
                    <a:lstStyle/>
                    <a:p>
                      <a:pPr marL="14604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287655">
                        <a:lnSpc>
                          <a:spcPts val="819"/>
                        </a:lnSpc>
                        <a:spcBef>
                          <a:spcPts val="55"/>
                        </a:spcBef>
                      </a:pPr>
                      <a:r>
                        <a:rPr sz="700" spc="-10" dirty="0">
                          <a:latin typeface="Calibri"/>
                          <a:cs typeface="Calibri"/>
                        </a:rPr>
                        <a:t>457,628,568</a:t>
                      </a:r>
                      <a:endParaRPr sz="7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7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49"/>
                  </a:ext>
                </a:extLst>
              </a:tr>
            </a:tbl>
          </a:graphicData>
        </a:graphic>
      </p:graphicFrame>
      <p:pic>
        <p:nvPicPr>
          <p:cNvPr id="49" name="object 49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486400" y="682769"/>
            <a:ext cx="9588" cy="106548"/>
          </a:xfrm>
          <a:prstGeom prst="rect">
            <a:avLst/>
          </a:prstGeom>
        </p:spPr>
      </p:pic>
      <p:pic>
        <p:nvPicPr>
          <p:cNvPr id="50" name="object 50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7734629" y="682769"/>
            <a:ext cx="106543" cy="106548"/>
          </a:xfrm>
          <a:prstGeom prst="rect">
            <a:avLst/>
          </a:prstGeom>
        </p:spPr>
      </p:pic>
      <p:pic>
        <p:nvPicPr>
          <p:cNvPr id="51" name="object 51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8501995" y="682769"/>
            <a:ext cx="106756" cy="106548"/>
          </a:xfrm>
          <a:prstGeom prst="rect">
            <a:avLst/>
          </a:prstGeom>
        </p:spPr>
      </p:pic>
      <p:pic>
        <p:nvPicPr>
          <p:cNvPr id="52" name="object 52"/>
          <p:cNvPicPr/>
          <p:nvPr/>
        </p:nvPicPr>
        <p:blipFill>
          <a:blip r:embed="rId34" cstate="print"/>
          <a:stretch>
            <a:fillRect/>
          </a:stretch>
        </p:blipFill>
        <p:spPr>
          <a:xfrm>
            <a:off x="9964618" y="682769"/>
            <a:ext cx="106543" cy="106548"/>
          </a:xfrm>
          <a:prstGeom prst="rect">
            <a:avLst/>
          </a:prstGeom>
        </p:spPr>
      </p:pic>
      <p:pic>
        <p:nvPicPr>
          <p:cNvPr id="53" name="object 53"/>
          <p:cNvPicPr/>
          <p:nvPr/>
        </p:nvPicPr>
        <p:blipFill>
          <a:blip r:embed="rId33" cstate="print"/>
          <a:stretch>
            <a:fillRect/>
          </a:stretch>
        </p:blipFill>
        <p:spPr>
          <a:xfrm>
            <a:off x="12006836" y="682769"/>
            <a:ext cx="106756" cy="106548"/>
          </a:xfrm>
          <a:prstGeom prst="rect">
            <a:avLst/>
          </a:prstGeom>
        </p:spPr>
      </p:pic>
      <p:sp>
        <p:nvSpPr>
          <p:cNvPr id="54" name="object 54"/>
          <p:cNvSpPr txBox="1">
            <a:spLocks noGrp="1"/>
          </p:cNvSpPr>
          <p:nvPr>
            <p:ph type="title"/>
          </p:nvPr>
        </p:nvSpPr>
        <p:spPr>
          <a:xfrm>
            <a:off x="666699" y="579501"/>
            <a:ext cx="42233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95" dirty="0">
                <a:solidFill>
                  <a:srgbClr val="000000"/>
                </a:solidFill>
              </a:rPr>
              <a:t>Inventarisasi</a:t>
            </a:r>
            <a:r>
              <a:rPr spc="-60" dirty="0">
                <a:solidFill>
                  <a:srgbClr val="000000"/>
                </a:solidFill>
              </a:rPr>
              <a:t> </a:t>
            </a:r>
            <a:r>
              <a:rPr spc="195" dirty="0">
                <a:solidFill>
                  <a:srgbClr val="000000"/>
                </a:solidFill>
              </a:rPr>
              <a:t>Gas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spc="130" dirty="0">
                <a:solidFill>
                  <a:srgbClr val="000000"/>
                </a:solidFill>
              </a:rPr>
              <a:t>Rumah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150" dirty="0">
                <a:solidFill>
                  <a:srgbClr val="000000"/>
                </a:solidFill>
              </a:rPr>
              <a:t>Kaca</a:t>
            </a:r>
          </a:p>
        </p:txBody>
      </p:sp>
      <p:sp>
        <p:nvSpPr>
          <p:cNvPr id="56" name="object 5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D514D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0D514D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98982" y="1592071"/>
            <a:ext cx="4368165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262255" lvl="0" indent="-2870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18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IGRK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dilakukan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</a:t>
            </a:r>
            <a:r>
              <a:rPr kumimoji="0" sz="1800" b="0" i="0" u="none" strike="noStrike" kern="0" cap="none" spc="-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tingkat</a:t>
            </a: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pelaku</a:t>
            </a:r>
            <a:r>
              <a:rPr kumimoji="0" sz="1800" b="0" i="0" u="none" strike="noStrike" kern="0" cap="none" spc="-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usaha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atau</a:t>
            </a:r>
            <a:r>
              <a:rPr kumimoji="0" sz="18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project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241935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Mengacu</a:t>
            </a:r>
            <a:r>
              <a:rPr kumimoji="0" sz="18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pada</a:t>
            </a:r>
            <a:r>
              <a:rPr kumimoji="0" sz="18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metodologi</a:t>
            </a:r>
            <a:r>
              <a:rPr kumimoji="0" sz="18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seusai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dengan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regulasi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(BSN,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Perdirjen</a:t>
            </a:r>
            <a:r>
              <a:rPr kumimoji="0" sz="18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atau </a:t>
            </a:r>
            <a:r>
              <a:rPr kumimoji="0" sz="1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UNFCCC)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5080" lvl="0" indent="-28702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Diurutkan</a:t>
            </a:r>
            <a:r>
              <a:rPr kumimoji="0" sz="1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berdasarkan</a:t>
            </a:r>
            <a:r>
              <a:rPr kumimoji="0" sz="18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kontribusi</a:t>
            </a:r>
            <a:r>
              <a:rPr kumimoji="0" sz="18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relative </a:t>
            </a:r>
            <a:r>
              <a:rPr kumimoji="0" sz="1800" b="0" i="0" u="none" strike="noStrike" kern="0" cap="none" spc="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emisi/serapan</a:t>
            </a:r>
            <a:r>
              <a:rPr kumimoji="0" sz="1800" b="0" i="0" u="none" strike="noStrike" kern="0" cap="none" spc="2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absolut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227" y="247269"/>
            <a:ext cx="29057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Analisa</a:t>
            </a:r>
            <a:r>
              <a:rPr spc="20" dirty="0"/>
              <a:t> </a:t>
            </a:r>
            <a:r>
              <a:rPr dirty="0"/>
              <a:t>Kategori</a:t>
            </a:r>
            <a:r>
              <a:rPr spc="35" dirty="0"/>
              <a:t> </a:t>
            </a:r>
            <a:r>
              <a:rPr spc="-20" dirty="0"/>
              <a:t>Kunci </a:t>
            </a:r>
            <a:r>
              <a:rPr spc="-30" dirty="0"/>
              <a:t>(Metode</a:t>
            </a:r>
            <a:r>
              <a:rPr spc="-90" dirty="0"/>
              <a:t> </a:t>
            </a:r>
            <a:r>
              <a:rPr spc="60" dirty="0"/>
              <a:t>KMSAH</a:t>
            </a:r>
            <a:r>
              <a:rPr spc="-110" dirty="0"/>
              <a:t> </a:t>
            </a:r>
            <a:r>
              <a:rPr spc="45" dirty="0"/>
              <a:t>01)</a:t>
            </a:r>
          </a:p>
        </p:txBody>
      </p:sp>
      <p:sp>
        <p:nvSpPr>
          <p:cNvPr id="3" name="object 3"/>
          <p:cNvSpPr/>
          <p:nvPr/>
        </p:nvSpPr>
        <p:spPr>
          <a:xfrm>
            <a:off x="566927" y="1048511"/>
            <a:ext cx="2824480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3972" y="0"/>
                </a:lnTo>
              </a:path>
            </a:pathLst>
          </a:custGeom>
          <a:ln w="76200">
            <a:solidFill>
              <a:srgbClr val="F8F58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5668" y="1167567"/>
            <a:ext cx="1107884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 marR="5080" lvl="0" indent="-228600" algn="just" defTabSz="914400" eaLnBrk="1" fontAlgn="auto" latinLnBrk="0" hangingPunct="1">
              <a:lnSpc>
                <a:spcPct val="150000"/>
              </a:lnSpc>
              <a:spcBef>
                <a:spcPts val="105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2413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2000" b="0" i="0" u="none" strike="noStrike" kern="0" cap="none" spc="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kunci</a:t>
            </a:r>
            <a:r>
              <a:rPr kumimoji="0" sz="20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adalah</a:t>
            </a:r>
            <a:r>
              <a:rPr kumimoji="0" sz="2000" b="0" i="0" u="none" strike="noStrike" kern="0" cap="none" spc="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20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20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diprioritaskan</a:t>
            </a:r>
            <a:r>
              <a:rPr kumimoji="0" sz="20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dalam</a:t>
            </a:r>
            <a:r>
              <a:rPr kumimoji="0" sz="2000" b="0" i="0" u="none" strike="noStrike" kern="0" cap="none" spc="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sistem</a:t>
            </a:r>
            <a:r>
              <a:rPr kumimoji="0" sz="20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inventarisasi</a:t>
            </a:r>
            <a:r>
              <a:rPr kumimoji="0" sz="20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GRK</a:t>
            </a:r>
            <a:r>
              <a:rPr kumimoji="0" sz="2000" b="0" i="0" u="none" strike="noStrike" kern="0" cap="none" spc="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karena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perkiraannya</a:t>
            </a:r>
            <a:r>
              <a:rPr kumimoji="0" sz="2000" b="0" i="0" u="none" strike="noStrike" kern="0" cap="none" spc="2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memiliki</a:t>
            </a:r>
            <a:r>
              <a:rPr kumimoji="0" sz="20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pengaruh</a:t>
            </a:r>
            <a:r>
              <a:rPr kumimoji="0" sz="2000" b="0" i="0" u="none" strike="noStrike" kern="0" cap="none" spc="2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signifikan</a:t>
            </a:r>
            <a:r>
              <a:rPr kumimoji="0" sz="2000" b="0" i="0" u="none" strike="noStrike" kern="0" cap="none" spc="2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terhadap</a:t>
            </a:r>
            <a:r>
              <a:rPr kumimoji="0" sz="2000" b="0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total</a:t>
            </a:r>
            <a:r>
              <a:rPr kumimoji="0" sz="2000" b="0" i="0" u="none" strike="noStrike" kern="0" cap="none" spc="2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inventarisasi</a:t>
            </a:r>
            <a:r>
              <a:rPr kumimoji="0" sz="2000" b="0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GRK</a:t>
            </a:r>
            <a:r>
              <a:rPr kumimoji="0" sz="2000" b="0" i="0" u="none" strike="noStrike" kern="0" cap="none" spc="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baik</a:t>
            </a:r>
            <a:r>
              <a:rPr kumimoji="0" sz="2000" b="0" i="0" u="none" strike="noStrike" kern="0" cap="none" spc="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dalam</a:t>
            </a:r>
            <a:r>
              <a:rPr kumimoji="0" sz="20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hal</a:t>
            </a:r>
            <a:r>
              <a:rPr kumimoji="0" sz="2000" b="0" i="0" u="none" strike="noStrike" kern="0" cap="none" spc="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tingkat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absolut,</a:t>
            </a:r>
            <a:r>
              <a:rPr kumimoji="0" sz="20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tren,</a:t>
            </a:r>
            <a:r>
              <a:rPr kumimoji="0" sz="20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maupun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uncertainty</a:t>
            </a:r>
            <a:r>
              <a:rPr kumimoji="0" sz="2000" b="0" i="1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dalam</a:t>
            </a:r>
            <a:r>
              <a:rPr kumimoji="0" sz="20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20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penyerapan.</a:t>
            </a:r>
            <a:r>
              <a:rPr kumimoji="0" sz="20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20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kunci</a:t>
            </a:r>
            <a:r>
              <a:rPr kumimoji="0" sz="20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mencakup</a:t>
            </a:r>
            <a:r>
              <a:rPr kumimoji="0" sz="20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sumber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emisi/serapan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GRK.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1300" marR="5080" lvl="0" indent="-228600" algn="just" defTabSz="91440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241300" algn="l"/>
              </a:tabLst>
              <a:defRPr/>
            </a:pP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Analisa</a:t>
            </a:r>
            <a:r>
              <a:rPr kumimoji="0" sz="2000" b="0" i="0" u="none" strike="noStrike" kern="0" cap="none" spc="2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20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kunci</a:t>
            </a:r>
            <a:r>
              <a:rPr kumimoji="0" sz="2000" b="0" i="0" u="none" strike="noStrike" kern="0" cap="none" spc="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dilakukan</a:t>
            </a:r>
            <a:r>
              <a:rPr kumimoji="0" sz="20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untuk</a:t>
            </a:r>
            <a:r>
              <a:rPr kumimoji="0" sz="20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mengidentifikasi</a:t>
            </a:r>
            <a:r>
              <a:rPr kumimoji="0" sz="2000" b="0" i="0" u="none" strike="noStrike" kern="0" cap="none" spc="2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sub-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20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penting</a:t>
            </a:r>
            <a:r>
              <a:rPr kumimoji="0" sz="20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</a:t>
            </a:r>
            <a:r>
              <a:rPr kumimoji="0" sz="20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wilayah</a:t>
            </a:r>
            <a:r>
              <a:rPr kumimoji="0" sz="20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20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akan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dilaporkan,</a:t>
            </a:r>
            <a:r>
              <a:rPr kumimoji="0" sz="2000" b="0" i="0" u="none" strike="noStrike" kern="0" cap="none" spc="3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berdasarkan</a:t>
            </a:r>
            <a:r>
              <a:rPr kumimoji="0" sz="20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20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2000" b="0" i="0" u="none" strike="noStrike" kern="0" cap="none" spc="3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</a:t>
            </a:r>
            <a:r>
              <a:rPr kumimoji="0" sz="20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2000" b="0" i="0" u="none" strike="noStrike" kern="0" cap="none" spc="3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IPCC</a:t>
            </a:r>
            <a:r>
              <a:rPr kumimoji="0" sz="2000" b="0" i="0" u="none" strike="noStrike" kern="0" cap="none" spc="3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Guidelines</a:t>
            </a:r>
            <a:r>
              <a:rPr kumimoji="0" sz="2000" b="0" i="0" u="none" strike="noStrike" kern="0" cap="none" spc="3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2006</a:t>
            </a:r>
            <a:r>
              <a:rPr kumimoji="0" sz="2000" b="0" i="0" u="none" strike="noStrike" kern="0" cap="none" spc="3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dari</a:t>
            </a:r>
            <a:r>
              <a:rPr kumimoji="0" sz="20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data</a:t>
            </a:r>
            <a:r>
              <a:rPr kumimoji="0" sz="2000" b="0" i="0" u="none" strike="noStrike" kern="0" cap="none" spc="3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inventarisasi </a:t>
            </a:r>
            <a:r>
              <a:rPr kumimoji="0" sz="20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GRK.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41300" marR="5080" lvl="0" indent="-228600" algn="just" defTabSz="914400" eaLnBrk="1" fontAlgn="auto" latinLnBrk="0" hangingPunct="1">
              <a:lnSpc>
                <a:spcPct val="150000"/>
              </a:lnSpc>
              <a:spcBef>
                <a:spcPts val="1205"/>
              </a:spcBef>
              <a:spcAft>
                <a:spcPts val="0"/>
              </a:spcAft>
              <a:buClr>
                <a:srgbClr val="0D514D"/>
              </a:buClr>
              <a:buSzPct val="70000"/>
              <a:buFont typeface="Wingdings"/>
              <a:buChar char=""/>
              <a:tabLst>
                <a:tab pos="241300" algn="l"/>
              </a:tabLst>
              <a:defRPr/>
            </a:pP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Dari</a:t>
            </a:r>
            <a:r>
              <a:rPr kumimoji="0" sz="20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daftar</a:t>
            </a:r>
            <a:r>
              <a:rPr kumimoji="0" sz="2000" b="0" i="0" u="none" strike="noStrike" kern="0" cap="none" spc="2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inventarisasi</a:t>
            </a:r>
            <a:r>
              <a:rPr kumimoji="0" sz="20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GRK</a:t>
            </a:r>
            <a:r>
              <a:rPr kumimoji="0" sz="20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tersebut,</a:t>
            </a:r>
            <a:r>
              <a:rPr kumimoji="0" sz="20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pilih</a:t>
            </a:r>
            <a:r>
              <a:rPr kumimoji="0" sz="20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semua</a:t>
            </a:r>
            <a:r>
              <a:rPr kumimoji="0" sz="20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sub-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20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perubahan</a:t>
            </a:r>
            <a:r>
              <a:rPr kumimoji="0" sz="2000" b="0" i="0" u="none" strike="noStrike" kern="0" cap="none" spc="20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20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diurutkan </a:t>
            </a:r>
            <a:r>
              <a:rPr kumimoji="0" sz="20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berdasarkan</a:t>
            </a:r>
            <a:r>
              <a:rPr kumimoji="0" sz="2000" b="0" i="0" u="none" strike="noStrike" kern="0" cap="none" spc="4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total</a:t>
            </a:r>
            <a:r>
              <a:rPr kumimoji="0" sz="2000" b="0" i="0" u="none" strike="noStrike" kern="0" cap="none" spc="4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absolut.</a:t>
            </a:r>
            <a:r>
              <a:rPr kumimoji="0" sz="2000" b="0" i="0" u="none" strike="noStrike" kern="0" cap="none" spc="4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Selanjutnya</a:t>
            </a:r>
            <a:r>
              <a:rPr kumimoji="0" sz="2000" b="0" i="0" u="none" strike="noStrike" kern="0" cap="none" spc="4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hitung</a:t>
            </a:r>
            <a:r>
              <a:rPr kumimoji="0" sz="2000" b="0" i="0" u="none" strike="noStrike" kern="0" cap="none" spc="4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kontribusi</a:t>
            </a:r>
            <a:r>
              <a:rPr kumimoji="0" sz="2000" b="0" i="0" u="none" strike="noStrike" kern="0" cap="none" spc="4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kumulatifnya</a:t>
            </a:r>
            <a:r>
              <a:rPr kumimoji="0" sz="2000" b="0" i="0" u="none" strike="noStrike" kern="0" cap="none" spc="4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terhadap</a:t>
            </a:r>
            <a:r>
              <a:rPr kumimoji="0" sz="2000" b="0" i="0" u="none" strike="noStrike" kern="0" cap="none" spc="4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total</a:t>
            </a:r>
            <a:r>
              <a:rPr kumimoji="0" sz="2000" b="0" i="0" u="none" strike="noStrike" kern="0" cap="none" spc="4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2000" b="0" i="0" u="none" strike="noStrike" kern="0" cap="none" spc="4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netto </a:t>
            </a:r>
            <a:r>
              <a:rPr kumimoji="0" sz="20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sub-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20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20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perubahan.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D514D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0D514D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54227" y="247269"/>
            <a:ext cx="290576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/>
              <a:t>Analisa</a:t>
            </a:r>
            <a:r>
              <a:rPr spc="20" dirty="0"/>
              <a:t> </a:t>
            </a:r>
            <a:r>
              <a:rPr dirty="0"/>
              <a:t>Kategori</a:t>
            </a:r>
            <a:r>
              <a:rPr spc="35" dirty="0"/>
              <a:t> </a:t>
            </a:r>
            <a:r>
              <a:rPr spc="-20" dirty="0"/>
              <a:t>Kunci </a:t>
            </a:r>
            <a:r>
              <a:rPr spc="-30" dirty="0"/>
              <a:t>(Metode</a:t>
            </a:r>
            <a:r>
              <a:rPr spc="-90" dirty="0"/>
              <a:t> </a:t>
            </a:r>
            <a:r>
              <a:rPr spc="60" dirty="0"/>
              <a:t>KMSAH</a:t>
            </a:r>
            <a:r>
              <a:rPr spc="-110" dirty="0"/>
              <a:t> </a:t>
            </a:r>
            <a:r>
              <a:rPr spc="45" dirty="0"/>
              <a:t>01)</a:t>
            </a:r>
          </a:p>
        </p:txBody>
      </p:sp>
      <p:sp>
        <p:nvSpPr>
          <p:cNvPr id="3" name="object 3"/>
          <p:cNvSpPr/>
          <p:nvPr/>
        </p:nvSpPr>
        <p:spPr>
          <a:xfrm>
            <a:off x="566927" y="1048511"/>
            <a:ext cx="2824480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3972" y="0"/>
                </a:lnTo>
              </a:path>
            </a:pathLst>
          </a:custGeom>
          <a:ln w="76200">
            <a:solidFill>
              <a:srgbClr val="F8F58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8982" y="1396365"/>
            <a:ext cx="10970895" cy="4841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0" lvl="0" indent="-514984" algn="just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</a:tabLst>
              <a:defRPr/>
            </a:pP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Buat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tabel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berisi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semua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sub-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16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perubahan</a:t>
            </a:r>
            <a:r>
              <a:rPr kumimoji="0" sz="16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</a:t>
            </a:r>
            <a:r>
              <a:rPr kumimoji="0" sz="16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non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hutan,</a:t>
            </a:r>
            <a:r>
              <a:rPr kumimoji="0" sz="16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hitung</a:t>
            </a:r>
            <a:r>
              <a:rPr kumimoji="0" sz="16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kontribusi</a:t>
            </a:r>
            <a:r>
              <a:rPr kumimoji="0" sz="16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absolut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dan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kumulatifnya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27685" marR="5080" lvl="0" indent="-515620" algn="just" defTabSz="91440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</a:tabLst>
              <a:defRPr/>
            </a:pP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Dari</a:t>
            </a:r>
            <a:r>
              <a:rPr kumimoji="0" sz="1600" b="0" i="0" u="none" strike="noStrike" kern="0" cap="none" spc="2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tabel</a:t>
            </a:r>
            <a:r>
              <a:rPr kumimoji="0" sz="1600" b="0" i="0" u="none" strike="noStrike" kern="0" cap="none" spc="2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tersebut,</a:t>
            </a:r>
            <a:r>
              <a:rPr kumimoji="0" sz="1600" b="0" i="0" u="none" strike="noStrike" kern="0" cap="none" spc="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pilih</a:t>
            </a:r>
            <a:r>
              <a:rPr kumimoji="0" sz="1600" b="0" i="0" u="none" strike="noStrike" kern="0" cap="none" spc="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semua</a:t>
            </a:r>
            <a:r>
              <a:rPr kumimoji="0" sz="1600" b="0" i="0" u="none" strike="noStrike" kern="0" cap="none" spc="2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1600" b="0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perubahan</a:t>
            </a:r>
            <a:r>
              <a:rPr kumimoji="0" sz="1600" b="0" i="0" u="none" strike="noStrike" kern="0" cap="none" spc="2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6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terkait</a:t>
            </a:r>
            <a:r>
              <a:rPr kumimoji="0" sz="1600" b="0" i="0" u="none" strike="noStrike" kern="0" cap="none" spc="2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dengan</a:t>
            </a:r>
            <a:r>
              <a:rPr kumimoji="0" sz="1600" b="0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hutan,</a:t>
            </a:r>
            <a:r>
              <a:rPr kumimoji="0" sz="1600" b="0" i="0" u="none" strike="noStrike" kern="0" cap="none" spc="3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baik</a:t>
            </a:r>
            <a:r>
              <a:rPr kumimoji="0" sz="1600" b="0" i="0" u="none" strike="noStrike" kern="0" cap="none" spc="2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6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berubah</a:t>
            </a:r>
            <a:r>
              <a:rPr kumimoji="0" sz="1600" b="0" i="0" u="none" strike="noStrike" kern="0" cap="none" spc="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menjadi</a:t>
            </a:r>
            <a:r>
              <a:rPr kumimoji="0" sz="1600" b="0" i="0" u="none" strike="noStrike" kern="0" cap="none" spc="2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atau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dari</a:t>
            </a: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hutan,</a:t>
            </a:r>
            <a:r>
              <a:rPr kumimoji="0" sz="16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sebagai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16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kunci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Tx/>
              <a:buSzTx/>
              <a:buFont typeface="Calibri"/>
              <a:buAutoNum type="arabicPeriod"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27685" marR="0" lvl="0" indent="-514984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</a:tabLst>
              <a:defRPr/>
            </a:pP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Tambahkan</a:t>
            </a:r>
            <a:r>
              <a:rPr kumimoji="0" sz="16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1600" b="0" i="0" u="none" strike="noStrike" kern="0" cap="none" spc="14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</a:t>
            </a:r>
            <a:r>
              <a:rPr kumimoji="0" sz="16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tetap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forest</a:t>
            </a:r>
            <a:r>
              <a:rPr kumimoji="0" sz="1600" b="0" i="1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remaining</a:t>
            </a:r>
            <a:r>
              <a:rPr kumimoji="0" sz="1600" b="0" i="1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forest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)</a:t>
            </a:r>
            <a:r>
              <a:rPr kumimoji="0" sz="16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sebagai</a:t>
            </a: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16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kunci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27685" marR="6985" lvl="0" indent="-515620" algn="just" defTabSz="914400" eaLnBrk="1" fontAlgn="auto" latinLnBrk="0" hangingPunct="1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</a:tabLst>
              <a:defRPr/>
            </a:pP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Tambahkan</a:t>
            </a:r>
            <a:r>
              <a:rPr kumimoji="0" sz="1600" b="0" i="0" u="none" strike="noStrike" kern="0" cap="none" spc="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1600" b="0" i="0" u="none" strike="noStrike" kern="0" cap="none" spc="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perubahan</a:t>
            </a:r>
            <a:r>
              <a:rPr kumimoji="0" sz="1600" b="0" i="0" u="none" strike="noStrike" kern="0" cap="none" spc="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non</a:t>
            </a:r>
            <a:r>
              <a:rPr kumimoji="0" sz="1600" b="0" i="0" u="none" strike="noStrike" kern="0" cap="none" spc="2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</a:t>
            </a:r>
            <a:r>
              <a:rPr kumimoji="0" sz="1600" b="0" i="0" u="none" strike="noStrike" kern="0" cap="none" spc="2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600" b="0" i="0" u="none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berkontribusi</a:t>
            </a:r>
            <a:r>
              <a:rPr kumimoji="0" sz="16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kumulatif</a:t>
            </a:r>
            <a:r>
              <a:rPr kumimoji="0" sz="1600" b="0" i="0" u="none" strike="noStrike" kern="0" cap="none" spc="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90%</a:t>
            </a:r>
            <a:r>
              <a:rPr kumimoji="0" sz="1600" b="0" i="0" u="none" strike="noStrike" kern="0" cap="none" spc="2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pada</a:t>
            </a:r>
            <a:r>
              <a:rPr kumimoji="0" sz="16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tabel</a:t>
            </a:r>
            <a:r>
              <a:rPr kumimoji="0" sz="1600" b="0" i="0" u="none" strike="noStrike" kern="0" cap="none" spc="25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1600" b="0" i="0" u="none" strike="noStrike" kern="0" cap="none" spc="2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perubahan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6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dibuat</a:t>
            </a:r>
            <a:r>
              <a:rPr kumimoji="0" sz="1600" b="0" i="0" u="none" strike="noStrike" kern="0" cap="none" spc="1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sebelumnya.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Calibri"/>
              <a:buAutoNum type="arabicPeriod"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27685" marR="0" lvl="0" indent="-514984" algn="just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</a:tabLst>
              <a:defRPr/>
            </a:pP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Tambahkan</a:t>
            </a:r>
            <a:r>
              <a:rPr kumimoji="0" sz="16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sub-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lainnya</a:t>
            </a:r>
            <a:r>
              <a:rPr kumimoji="0" sz="16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remaining</a:t>
            </a:r>
            <a:r>
              <a:rPr kumimoji="0" sz="1600" b="0" i="1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1" u="none" strike="noStrike" kern="0" cap="none" spc="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sub-</a:t>
            </a:r>
            <a:r>
              <a:rPr kumimoji="0" sz="1600" b="0" i="1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category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)</a:t>
            </a:r>
            <a:r>
              <a:rPr kumimoji="0" sz="1600" b="0" i="0" u="none" strike="noStrike" kern="0" cap="none" spc="17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pada</a:t>
            </a: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kelas</a:t>
            </a: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non</a:t>
            </a:r>
            <a:r>
              <a:rPr kumimoji="0" sz="16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</a:t>
            </a:r>
            <a:r>
              <a:rPr kumimoji="0" sz="16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yang</a:t>
            </a:r>
            <a:r>
              <a:rPr kumimoji="0" sz="1600" b="0" i="0" u="none" strike="noStrike" kern="0" cap="none" spc="1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terbesar,</a:t>
            </a:r>
            <a:r>
              <a:rPr kumimoji="0" sz="16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jika</a:t>
            </a:r>
            <a:r>
              <a:rPr kumimoji="0" sz="1600" b="0" i="0" u="none" strike="noStrike" kern="0" cap="none" spc="10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ada.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204"/>
              </a:spcBef>
              <a:spcAft>
                <a:spcPts val="0"/>
              </a:spcAft>
              <a:buClrTx/>
              <a:buSzTx/>
              <a:buFont typeface="Calibri"/>
              <a:buAutoNum type="arabicPeriod"/>
              <a:tabLst/>
              <a:defRPr/>
            </a:pP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27685" marR="0" lvl="0" indent="-514984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</a:tabLst>
              <a:defRPr/>
            </a:pP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Tambahkan</a:t>
            </a:r>
            <a:r>
              <a:rPr kumimoji="0" sz="16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subkategori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non</a:t>
            </a:r>
            <a:r>
              <a:rPr kumimoji="0" sz="16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hutan</a:t>
            </a:r>
            <a:r>
              <a:rPr kumimoji="0" sz="1600" b="0" i="0" u="none" strike="noStrike" kern="0" cap="none" spc="1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lainnya</a:t>
            </a:r>
            <a:r>
              <a:rPr kumimoji="0" sz="16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berdasarkan</a:t>
            </a:r>
            <a:r>
              <a:rPr kumimoji="0" sz="1600" b="0" i="0" u="none" strike="noStrike" kern="0" cap="none" spc="1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pertimbangan</a:t>
            </a:r>
            <a:r>
              <a:rPr kumimoji="0" sz="16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pemenuhan</a:t>
            </a:r>
            <a:r>
              <a:rPr kumimoji="0" sz="1600" b="0" i="0" u="none" strike="noStrike" kern="0" cap="none" spc="1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prinsip</a:t>
            </a:r>
            <a:r>
              <a:rPr kumimoji="0" sz="1600" b="0" i="0" u="none" strike="noStrike" kern="0" cap="none" spc="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TACCC.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527685" marR="7620" lvl="0" indent="-515620" algn="just" defTabSz="914400" eaLnBrk="1" fontAlgn="auto" latinLnBrk="0" hangingPunct="1">
              <a:lnSpc>
                <a:spcPct val="1501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AutoNum type="arabicPeriod"/>
              <a:tabLst>
                <a:tab pos="527685" algn="l"/>
              </a:tabLst>
              <a:defRPr/>
            </a:pP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Panduan</a:t>
            </a:r>
            <a:r>
              <a:rPr kumimoji="0" sz="1600" b="0" i="0" u="none" strike="noStrike" kern="0" cap="none" spc="40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tentang</a:t>
            </a:r>
            <a:r>
              <a:rPr kumimoji="0" sz="1600" b="0" i="0" u="none" strike="noStrike" kern="0" cap="none" spc="4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penerapan</a:t>
            </a:r>
            <a:r>
              <a:rPr kumimoji="0" sz="1600" b="0" i="0" u="none" strike="noStrike" kern="0" cap="none" spc="4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prinsip</a:t>
            </a:r>
            <a:r>
              <a:rPr kumimoji="0" sz="1600" b="0" i="0" u="none" strike="noStrike" kern="0" cap="none" spc="4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ini</a:t>
            </a:r>
            <a:r>
              <a:rPr kumimoji="0" sz="1600" b="0" i="0" u="none" strike="noStrike" kern="0" cap="none" spc="40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pada</a:t>
            </a:r>
            <a:r>
              <a:rPr kumimoji="0" sz="1600" b="0" i="0" u="none" strike="noStrike" kern="0" cap="none" spc="4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kategori-kategori</a:t>
            </a:r>
            <a:r>
              <a:rPr kumimoji="0" sz="1600" b="0" i="0" u="none" strike="noStrike" kern="0" cap="none" spc="4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kunci</a:t>
            </a:r>
            <a:r>
              <a:rPr kumimoji="0" sz="1600" b="0" i="0" u="none" strike="noStrike" kern="0" cap="none" spc="4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disarankan</a:t>
            </a:r>
            <a:r>
              <a:rPr kumimoji="0" sz="1600" b="0" i="0" u="none" strike="noStrike" kern="0" cap="none" spc="43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untuk</a:t>
            </a:r>
            <a:r>
              <a:rPr kumimoji="0" sz="1600" b="0" i="0" u="none" strike="noStrike" kern="0" cap="none" spc="40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mengacu</a:t>
            </a:r>
            <a:r>
              <a:rPr kumimoji="0" sz="1600" b="0" i="0" u="none" strike="noStrike" kern="0" cap="none" spc="40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pada</a:t>
            </a:r>
            <a:r>
              <a:rPr kumimoji="0" sz="1600" b="0" i="0" u="none" strike="noStrike" kern="0" cap="none" spc="4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diagram</a:t>
            </a:r>
            <a:r>
              <a:rPr kumimoji="0" sz="1600" b="0" i="0" u="none" strike="noStrike" kern="0" cap="none" spc="40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2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alir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pengambilan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keputusan</a:t>
            </a:r>
            <a:r>
              <a:rPr kumimoji="0" sz="16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dalam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Volume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1</a:t>
            </a: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Chapter</a:t>
            </a: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4</a:t>
            </a:r>
            <a:r>
              <a:rPr kumimoji="0" sz="1600" b="0" i="0" u="none" strike="noStrike" kern="0" cap="none" spc="9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(Methodological</a:t>
            </a:r>
            <a:r>
              <a:rPr kumimoji="0" sz="1600" b="0" i="0" u="none" strike="noStrike" kern="0" cap="none" spc="114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Choice</a:t>
            </a:r>
            <a:r>
              <a:rPr kumimoji="0" sz="1600" b="0" i="0" u="none" strike="noStrike" kern="0" cap="none" spc="8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and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Identification</a:t>
            </a:r>
            <a:r>
              <a:rPr kumimoji="0" sz="1600" b="0" i="0" u="none" strike="noStrike" kern="0" cap="none" spc="1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of</a:t>
            </a:r>
            <a:r>
              <a:rPr kumimoji="0" sz="1600" b="0" i="0" u="none" strike="noStrike" kern="0" cap="none" spc="8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Key</a:t>
            </a:r>
            <a:r>
              <a:rPr kumimoji="0" sz="1600" b="0" i="0" u="none" strike="noStrike" kern="0" cap="none" spc="10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Categories)</a:t>
            </a:r>
            <a:r>
              <a:rPr kumimoji="0" sz="1600" b="0" i="0" u="none" strike="noStrike" kern="0" cap="none" spc="9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13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IPCC </a:t>
            </a:r>
            <a:r>
              <a:rPr kumimoji="0" sz="16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Guidelines</a:t>
            </a:r>
            <a:r>
              <a:rPr kumimoji="0" sz="1600" b="0" i="0" u="none" strike="noStrike" kern="0" cap="none" spc="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6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2006.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381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D60167-4931-47E6-BA6A-407CBD079E47}" type="slidenum"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D514D"/>
                </a:solidFill>
                <a:effectLst/>
                <a:uLnTx/>
                <a:uFillTx/>
                <a:latin typeface="Calibri"/>
                <a:cs typeface="Calibri"/>
              </a:rPr>
              <a:pPr marL="38100" marR="0" lvl="0" indent="0" defTabSz="914400" eaLnBrk="1" fontAlgn="auto" latinLnBrk="0" hangingPunct="1">
                <a:lnSpc>
                  <a:spcPct val="100000"/>
                </a:lnSpc>
                <a:spcBef>
                  <a:spcPts val="25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sz="1200" b="0" i="0" u="none" strike="noStrike" kern="0" cap="none" spc="-25" normalizeH="0" baseline="0" noProof="0" dirty="0">
              <a:ln>
                <a:noFill/>
              </a:ln>
              <a:solidFill>
                <a:srgbClr val="0D514D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124" y="0"/>
            <a:ext cx="490855" cy="314325"/>
          </a:xfrm>
          <a:custGeom>
            <a:avLst/>
            <a:gdLst/>
            <a:ahLst/>
            <a:cxnLst/>
            <a:rect l="l" t="t" r="r" b="b"/>
            <a:pathLst>
              <a:path w="490855" h="314325">
                <a:moveTo>
                  <a:pt x="490728" y="0"/>
                </a:moveTo>
                <a:lnTo>
                  <a:pt x="0" y="0"/>
                </a:lnTo>
                <a:lnTo>
                  <a:pt x="0" y="313944"/>
                </a:lnTo>
                <a:lnTo>
                  <a:pt x="490728" y="313944"/>
                </a:lnTo>
                <a:lnTo>
                  <a:pt x="490728" y="0"/>
                </a:lnTo>
                <a:close/>
              </a:path>
            </a:pathLst>
          </a:custGeom>
          <a:solidFill>
            <a:srgbClr val="0D514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5468" y="449580"/>
            <a:ext cx="320040" cy="314325"/>
            <a:chOff x="315468" y="449580"/>
            <a:chExt cx="320040" cy="314325"/>
          </a:xfrm>
        </p:grpSpPr>
        <p:sp>
          <p:nvSpPr>
            <p:cNvPr id="4" name="object 4"/>
            <p:cNvSpPr/>
            <p:nvPr/>
          </p:nvSpPr>
          <p:spPr>
            <a:xfrm>
              <a:off x="315468" y="449580"/>
              <a:ext cx="167640" cy="314325"/>
            </a:xfrm>
            <a:custGeom>
              <a:avLst/>
              <a:gdLst/>
              <a:ahLst/>
              <a:cxnLst/>
              <a:rect l="l" t="t" r="r" b="b"/>
              <a:pathLst>
                <a:path w="167640" h="314325">
                  <a:moveTo>
                    <a:pt x="110121" y="0"/>
                  </a:moveTo>
                  <a:lnTo>
                    <a:pt x="0" y="0"/>
                  </a:lnTo>
                  <a:lnTo>
                    <a:pt x="57518" y="156972"/>
                  </a:lnTo>
                  <a:lnTo>
                    <a:pt x="0" y="313944"/>
                  </a:lnTo>
                  <a:lnTo>
                    <a:pt x="110121" y="313944"/>
                  </a:lnTo>
                  <a:lnTo>
                    <a:pt x="167640" y="156972"/>
                  </a:lnTo>
                  <a:lnTo>
                    <a:pt x="110121" y="0"/>
                  </a:lnTo>
                  <a:close/>
                </a:path>
              </a:pathLst>
            </a:custGeom>
            <a:solidFill>
              <a:srgbClr val="00743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67868" y="449580"/>
              <a:ext cx="167640" cy="314325"/>
            </a:xfrm>
            <a:custGeom>
              <a:avLst/>
              <a:gdLst/>
              <a:ahLst/>
              <a:cxnLst/>
              <a:rect l="l" t="t" r="r" b="b"/>
              <a:pathLst>
                <a:path w="167640" h="314325">
                  <a:moveTo>
                    <a:pt x="110121" y="0"/>
                  </a:moveTo>
                  <a:lnTo>
                    <a:pt x="0" y="0"/>
                  </a:lnTo>
                  <a:lnTo>
                    <a:pt x="57518" y="156972"/>
                  </a:lnTo>
                  <a:lnTo>
                    <a:pt x="0" y="313944"/>
                  </a:lnTo>
                  <a:lnTo>
                    <a:pt x="110121" y="313944"/>
                  </a:lnTo>
                  <a:lnTo>
                    <a:pt x="167639" y="156972"/>
                  </a:lnTo>
                  <a:lnTo>
                    <a:pt x="110121" y="0"/>
                  </a:lnTo>
                  <a:close/>
                </a:path>
              </a:pathLst>
            </a:custGeom>
            <a:solidFill>
              <a:srgbClr val="00504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230124" y="6359652"/>
            <a:ext cx="490855" cy="498475"/>
          </a:xfrm>
          <a:custGeom>
            <a:avLst/>
            <a:gdLst/>
            <a:ahLst/>
            <a:cxnLst/>
            <a:rect l="l" t="t" r="r" b="b"/>
            <a:pathLst>
              <a:path w="490855" h="498475">
                <a:moveTo>
                  <a:pt x="490728" y="0"/>
                </a:moveTo>
                <a:lnTo>
                  <a:pt x="0" y="0"/>
                </a:lnTo>
                <a:lnTo>
                  <a:pt x="0" y="498348"/>
                </a:lnTo>
                <a:lnTo>
                  <a:pt x="490728" y="498348"/>
                </a:lnTo>
                <a:lnTo>
                  <a:pt x="490728" y="0"/>
                </a:lnTo>
                <a:close/>
              </a:path>
            </a:pathLst>
          </a:custGeom>
          <a:solidFill>
            <a:srgbClr val="0D514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2969" y="6608826"/>
            <a:ext cx="3108960" cy="0"/>
          </a:xfrm>
          <a:custGeom>
            <a:avLst/>
            <a:gdLst/>
            <a:ahLst/>
            <a:cxnLst/>
            <a:rect l="l" t="t" r="r" b="b"/>
            <a:pathLst>
              <a:path w="3108960">
                <a:moveTo>
                  <a:pt x="0" y="0"/>
                </a:moveTo>
                <a:lnTo>
                  <a:pt x="3108583" y="0"/>
                </a:lnTo>
              </a:path>
            </a:pathLst>
          </a:custGeom>
          <a:ln w="28575">
            <a:solidFill>
              <a:srgbClr val="0D514D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91641" y="353948"/>
            <a:ext cx="1035240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</a:pPr>
            <a:r>
              <a:rPr sz="2800" dirty="0">
                <a:latin typeface="Malgun Gothic"/>
                <a:cs typeface="Malgun Gothic"/>
              </a:rPr>
              <a:t>Subcategory</a:t>
            </a:r>
            <a:r>
              <a:rPr sz="2800" spc="-65" dirty="0">
                <a:latin typeface="Malgun Gothic"/>
                <a:cs typeface="Malgun Gothic"/>
              </a:rPr>
              <a:t> </a:t>
            </a:r>
            <a:r>
              <a:rPr sz="2800" dirty="0">
                <a:latin typeface="Malgun Gothic"/>
                <a:cs typeface="Malgun Gothic"/>
              </a:rPr>
              <a:t>kelas</a:t>
            </a:r>
            <a:r>
              <a:rPr sz="2800" spc="-55" dirty="0">
                <a:latin typeface="Malgun Gothic"/>
                <a:cs typeface="Malgun Gothic"/>
              </a:rPr>
              <a:t> </a:t>
            </a:r>
            <a:r>
              <a:rPr sz="2800" dirty="0">
                <a:latin typeface="Malgun Gothic"/>
                <a:cs typeface="Malgun Gothic"/>
              </a:rPr>
              <a:t>terkait</a:t>
            </a:r>
            <a:r>
              <a:rPr sz="2800" spc="-60" dirty="0">
                <a:latin typeface="Malgun Gothic"/>
                <a:cs typeface="Malgun Gothic"/>
              </a:rPr>
              <a:t> </a:t>
            </a:r>
            <a:r>
              <a:rPr sz="2800" dirty="0">
                <a:latin typeface="Malgun Gothic"/>
                <a:cs typeface="Malgun Gothic"/>
              </a:rPr>
              <a:t>hutan</a:t>
            </a:r>
            <a:r>
              <a:rPr sz="2800" spc="-60" dirty="0">
                <a:latin typeface="Malgun Gothic"/>
                <a:cs typeface="Malgun Gothic"/>
              </a:rPr>
              <a:t> </a:t>
            </a:r>
            <a:r>
              <a:rPr sz="2800" dirty="0">
                <a:latin typeface="Malgun Gothic"/>
                <a:cs typeface="Malgun Gothic"/>
              </a:rPr>
              <a:t>dan</a:t>
            </a:r>
            <a:r>
              <a:rPr sz="2800" spc="-65" dirty="0">
                <a:latin typeface="Malgun Gothic"/>
                <a:cs typeface="Malgun Gothic"/>
              </a:rPr>
              <a:t> </a:t>
            </a:r>
            <a:r>
              <a:rPr sz="2800" dirty="0">
                <a:latin typeface="Malgun Gothic"/>
                <a:cs typeface="Malgun Gothic"/>
              </a:rPr>
              <a:t>non</a:t>
            </a:r>
            <a:r>
              <a:rPr sz="2800" spc="-45" dirty="0">
                <a:latin typeface="Malgun Gothic"/>
                <a:cs typeface="Malgun Gothic"/>
              </a:rPr>
              <a:t> </a:t>
            </a:r>
            <a:r>
              <a:rPr sz="2800" dirty="0">
                <a:latin typeface="Malgun Gothic"/>
                <a:cs typeface="Malgun Gothic"/>
              </a:rPr>
              <a:t>hutan</a:t>
            </a:r>
            <a:r>
              <a:rPr sz="2800" spc="-60" dirty="0">
                <a:latin typeface="Malgun Gothic"/>
                <a:cs typeface="Malgun Gothic"/>
              </a:rPr>
              <a:t> </a:t>
            </a:r>
            <a:r>
              <a:rPr sz="2800" dirty="0">
                <a:latin typeface="Malgun Gothic"/>
                <a:cs typeface="Malgun Gothic"/>
              </a:rPr>
              <a:t>yg</a:t>
            </a:r>
            <a:r>
              <a:rPr sz="2800" spc="-75" dirty="0">
                <a:latin typeface="Malgun Gothic"/>
                <a:cs typeface="Malgun Gothic"/>
              </a:rPr>
              <a:t> </a:t>
            </a:r>
            <a:r>
              <a:rPr sz="2800" spc="-10" dirty="0">
                <a:latin typeface="Malgun Gothic"/>
                <a:cs typeface="Malgun Gothic"/>
              </a:rPr>
              <a:t>mencapai </a:t>
            </a:r>
            <a:r>
              <a:rPr sz="2800" dirty="0">
                <a:latin typeface="Malgun Gothic"/>
                <a:cs typeface="Malgun Gothic"/>
              </a:rPr>
              <a:t>kontribusi</a:t>
            </a:r>
            <a:r>
              <a:rPr sz="2800" spc="-125" dirty="0">
                <a:latin typeface="Malgun Gothic"/>
                <a:cs typeface="Malgun Gothic"/>
              </a:rPr>
              <a:t> </a:t>
            </a:r>
            <a:r>
              <a:rPr sz="2800" dirty="0">
                <a:latin typeface="Malgun Gothic"/>
                <a:cs typeface="Malgun Gothic"/>
              </a:rPr>
              <a:t>kumulatif</a:t>
            </a:r>
            <a:r>
              <a:rPr sz="2800" spc="-125" dirty="0">
                <a:latin typeface="Malgun Gothic"/>
                <a:cs typeface="Malgun Gothic"/>
              </a:rPr>
              <a:t> </a:t>
            </a:r>
            <a:r>
              <a:rPr sz="2800" spc="-25" dirty="0">
                <a:latin typeface="Malgun Gothic"/>
                <a:cs typeface="Malgun Gothic"/>
              </a:rPr>
              <a:t>90%</a:t>
            </a:r>
            <a:endParaRPr sz="2800">
              <a:latin typeface="Malgun Gothic"/>
              <a:cs typeface="Malgun Gothic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11553" y="6372200"/>
            <a:ext cx="1655445" cy="486409"/>
          </a:xfrm>
          <a:custGeom>
            <a:avLst/>
            <a:gdLst/>
            <a:ahLst/>
            <a:cxnLst/>
            <a:rect l="l" t="t" r="r" b="b"/>
            <a:pathLst>
              <a:path w="1655445" h="486409">
                <a:moveTo>
                  <a:pt x="1654844" y="0"/>
                </a:moveTo>
                <a:lnTo>
                  <a:pt x="0" y="0"/>
                </a:lnTo>
                <a:lnTo>
                  <a:pt x="0" y="485797"/>
                </a:lnTo>
                <a:lnTo>
                  <a:pt x="1654844" y="485797"/>
                </a:lnTo>
                <a:lnTo>
                  <a:pt x="1654844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007819" y="6372200"/>
            <a:ext cx="7620" cy="486409"/>
          </a:xfrm>
          <a:custGeom>
            <a:avLst/>
            <a:gdLst/>
            <a:ahLst/>
            <a:cxnLst/>
            <a:rect l="l" t="t" r="r" b="b"/>
            <a:pathLst>
              <a:path w="7620" h="486409">
                <a:moveTo>
                  <a:pt x="7467" y="0"/>
                </a:moveTo>
                <a:lnTo>
                  <a:pt x="0" y="0"/>
                </a:lnTo>
                <a:lnTo>
                  <a:pt x="0" y="485797"/>
                </a:lnTo>
                <a:lnTo>
                  <a:pt x="7467" y="485797"/>
                </a:lnTo>
                <a:lnTo>
                  <a:pt x="7467" y="0"/>
                </a:lnTo>
                <a:close/>
              </a:path>
            </a:pathLst>
          </a:custGeom>
          <a:solidFill>
            <a:srgbClr val="6FAC46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/>
        </p:nvGraphicFramePr>
        <p:xfrm>
          <a:off x="3189731" y="1211548"/>
          <a:ext cx="8855709" cy="56292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16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36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865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5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9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6334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121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214629">
                        <a:lnSpc>
                          <a:spcPct val="100000"/>
                        </a:lnSpc>
                      </a:pP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Category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38235"/>
                      </a:solidFill>
                      <a:prstDash val="solid"/>
                    </a:lnL>
                    <a:lnR w="6350">
                      <a:solidFill>
                        <a:srgbClr val="538235"/>
                      </a:solidFill>
                      <a:prstDash val="solid"/>
                    </a:lnR>
                    <a:lnT w="6350">
                      <a:solidFill>
                        <a:srgbClr val="538235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510" marR="137160">
                        <a:lnSpc>
                          <a:spcPct val="1133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Subcategory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involving</a:t>
                      </a:r>
                      <a:r>
                        <a:rPr sz="800" b="1" spc="5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conversions</a:t>
                      </a:r>
                      <a:r>
                        <a:rPr sz="8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between</a:t>
                      </a:r>
                      <a:r>
                        <a:rPr sz="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land-use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categories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38235"/>
                      </a:solidFill>
                      <a:prstDash val="solid"/>
                    </a:lnL>
                    <a:lnR w="6350">
                      <a:solidFill>
                        <a:srgbClr val="538235"/>
                      </a:solidFill>
                      <a:prstDash val="solid"/>
                    </a:lnR>
                    <a:lnT w="6350">
                      <a:solidFill>
                        <a:srgbClr val="538235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emissions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removals</a:t>
                      </a:r>
                      <a:r>
                        <a:rPr sz="800" b="1" spc="2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(t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CO2eq)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38235"/>
                      </a:solidFill>
                      <a:prstDash val="solid"/>
                    </a:lnL>
                    <a:lnR w="6350">
                      <a:solidFill>
                        <a:srgbClr val="538235"/>
                      </a:solidFill>
                      <a:prstDash val="solid"/>
                    </a:lnR>
                    <a:lnT w="6350">
                      <a:solidFill>
                        <a:srgbClr val="538235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800">
                        <a:latin typeface="Times New Roman"/>
                        <a:cs typeface="Times New Roman"/>
                      </a:endParaRPr>
                    </a:p>
                    <a:p>
                      <a:pPr marL="16510" marR="157480">
                        <a:lnSpc>
                          <a:spcPct val="113300"/>
                        </a:lnSpc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emissions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removals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(t</a:t>
                      </a:r>
                      <a:r>
                        <a:rPr sz="8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CO2eq)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538235"/>
                      </a:solidFill>
                      <a:prstDash val="solid"/>
                    </a:lnL>
                    <a:lnR w="6350">
                      <a:solidFill>
                        <a:srgbClr val="538235"/>
                      </a:solidFill>
                      <a:prstDash val="solid"/>
                    </a:lnR>
                    <a:lnT w="6350">
                      <a:solidFill>
                        <a:srgbClr val="538235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510" marR="10160">
                        <a:lnSpc>
                          <a:spcPct val="113399"/>
                        </a:lnSpc>
                        <a:spcBef>
                          <a:spcPts val="61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Relative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contribution</a:t>
                      </a:r>
                      <a:r>
                        <a:rPr sz="80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8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8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absolute</a:t>
                      </a:r>
                      <a:r>
                        <a:rPr sz="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GHG</a:t>
                      </a:r>
                      <a:r>
                        <a:rPr sz="8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emissions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removals</a:t>
                      </a:r>
                      <a:r>
                        <a:rPr sz="8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associated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land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8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conversions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8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GHG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Inventory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538235"/>
                      </a:solidFill>
                      <a:prstDash val="solid"/>
                    </a:lnL>
                    <a:lnR w="6350">
                      <a:solidFill>
                        <a:srgbClr val="538235"/>
                      </a:solidFill>
                      <a:prstDash val="solid"/>
                    </a:lnR>
                    <a:lnT w="6350">
                      <a:solidFill>
                        <a:srgbClr val="538235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6510" marR="148590">
                        <a:lnSpc>
                          <a:spcPct val="113399"/>
                        </a:lnSpc>
                        <a:spcBef>
                          <a:spcPts val="61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Cumulative</a:t>
                      </a:r>
                      <a:r>
                        <a:rPr sz="8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contribution</a:t>
                      </a:r>
                      <a:r>
                        <a:rPr sz="800" b="1" spc="1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</a:t>
                      </a:r>
                      <a:r>
                        <a:rPr sz="8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absolute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GHG</a:t>
                      </a:r>
                      <a:r>
                        <a:rPr sz="8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emissions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removals</a:t>
                      </a:r>
                      <a:r>
                        <a:rPr sz="8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associated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land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8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conversions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8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GHG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Inventory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78105" marB="0">
                    <a:lnL w="6350">
                      <a:solidFill>
                        <a:srgbClr val="538235"/>
                      </a:solidFill>
                      <a:prstDash val="solid"/>
                    </a:lnL>
                    <a:lnR w="6350">
                      <a:solidFill>
                        <a:srgbClr val="538235"/>
                      </a:solidFill>
                      <a:prstDash val="solid"/>
                    </a:lnR>
                    <a:lnT w="6350">
                      <a:solidFill>
                        <a:srgbClr val="538235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Cropland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Land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Cropland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108,281,881.3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108,281,881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34.72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34.72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Grassland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Land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Grassland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82,078,982.0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82,078,982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26.32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61.04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Land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77,519,681.8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77,519,682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24.86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85.89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Land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(4,410,865.8)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4,410,866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1.41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87.31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Grassland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(2,186,988.8)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2,186,989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0.70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88.01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Cropland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(1,591,682.9)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1,591,683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88.52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Wetlands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Land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Wetlands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231,413.7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231,414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0.07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88.59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Settlements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8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Land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Settlements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183,110.4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183,110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0.06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88.65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Wetlands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(51,348.3)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51,348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88.67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Settlements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8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(38,144.1)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38,144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88.68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b="1" i="1" spc="-10" dirty="0">
                          <a:latin typeface="Calibri"/>
                          <a:cs typeface="Calibri"/>
                        </a:rPr>
                        <a:t>Settlements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b="1" i="1" dirty="0">
                          <a:latin typeface="Calibri"/>
                          <a:cs typeface="Calibri"/>
                        </a:rPr>
                        <a:t>Cropland</a:t>
                      </a:r>
                      <a:r>
                        <a:rPr sz="800" b="1" i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i="1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b="1" i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i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b="1" i="1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i="1" spc="-10" dirty="0">
                          <a:latin typeface="Calibri"/>
                          <a:cs typeface="Calibri"/>
                        </a:rPr>
                        <a:t>Settlements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b="1" i="1" spc="-10" dirty="0">
                          <a:latin typeface="Calibri"/>
                          <a:cs typeface="Calibri"/>
                        </a:rPr>
                        <a:t>10,378,296.8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191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b="1" i="1" spc="-10" dirty="0">
                          <a:latin typeface="Calibri"/>
                          <a:cs typeface="Calibri"/>
                        </a:rPr>
                        <a:t>10,378,297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b="1" i="1" spc="-20" dirty="0">
                          <a:latin typeface="Calibri"/>
                          <a:cs typeface="Calibri"/>
                        </a:rPr>
                        <a:t>3.33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b="1" i="1" spc="-10" dirty="0">
                          <a:latin typeface="Calibri"/>
                          <a:cs typeface="Calibri"/>
                        </a:rPr>
                        <a:t>92.01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i="1" spc="-10" dirty="0">
                          <a:latin typeface="Calibri"/>
                          <a:cs typeface="Calibri"/>
                        </a:rPr>
                        <a:t>Grassland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i="1" dirty="0">
                          <a:latin typeface="Calibri"/>
                          <a:cs typeface="Calibri"/>
                        </a:rPr>
                        <a:t>Cropland</a:t>
                      </a:r>
                      <a:r>
                        <a:rPr sz="8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i="1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i="1" spc="-10" dirty="0">
                          <a:latin typeface="Calibri"/>
                          <a:cs typeface="Calibri"/>
                        </a:rPr>
                        <a:t>Grassland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i="1" spc="-10" dirty="0">
                          <a:latin typeface="Calibri"/>
                          <a:cs typeface="Calibri"/>
                        </a:rPr>
                        <a:t>4,414,787.7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i="1" spc="-10" dirty="0">
                          <a:latin typeface="Calibri"/>
                          <a:cs typeface="Calibri"/>
                        </a:rPr>
                        <a:t>4,414,788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R="635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i="1" spc="-20" dirty="0">
                          <a:latin typeface="Calibri"/>
                          <a:cs typeface="Calibri"/>
                        </a:rPr>
                        <a:t>1.42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016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i="1" spc="-10" dirty="0">
                          <a:latin typeface="Calibri"/>
                          <a:cs typeface="Calibri"/>
                        </a:rPr>
                        <a:t>93.42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Cropland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4,694,477.5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4,694,477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1.51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94.93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Cropland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Grassland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Cropland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(6,883,322.3)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6,883,322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2.21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97.13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Cropland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Land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Cropland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(2,860,921.8)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2,860,922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0.92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98.05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Grassland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Land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Grassland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(2,465,255.9)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2,465,256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98.84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Cropland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Settlements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Cropland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(2,120,750.7)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2,120,751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0.68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99.52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Grassland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538,634.6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538,635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99.69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Cropland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Wetlands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Cropland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(437,202.4)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437,202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0.14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99.84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Wetlands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Cropland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Wetlands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349,821.4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349,821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0.11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99.95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Grassland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Settlements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Grassland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(95,331.8)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95,332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0.03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99.98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Settlements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Grassland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Settlements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49,279.3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49,279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0.02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99.99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Grassland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Wetlands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Grassland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(12,162.6)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12,163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100.00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Settlements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Land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Settlements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(4,015.0)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4,015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100.00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Settlements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Wetlands</a:t>
                      </a:r>
                      <a:r>
                        <a:rPr sz="8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Settlements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(2,408.0)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100.00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5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Wetlands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Grassland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Wetlands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(1,038.7)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1,039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100.00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6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Wetlands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Land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Wetlands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45.4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25" dirty="0">
                          <a:latin typeface="Calibri"/>
                          <a:cs typeface="Calibri"/>
                        </a:rPr>
                        <a:t>45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100.00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7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Wetlands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Settlements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10" dirty="0">
                          <a:latin typeface="Calibri"/>
                          <a:cs typeface="Calibri"/>
                        </a:rPr>
                        <a:t>Wetlands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16.6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5" dirty="0">
                          <a:latin typeface="Calibri"/>
                          <a:cs typeface="Calibri"/>
                        </a:rPr>
                        <a:t>17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100.00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8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Settlements</a:t>
                      </a:r>
                      <a:r>
                        <a:rPr sz="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985" algn="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(176.1)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735" algn="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25" dirty="0">
                          <a:latin typeface="Calibri"/>
                          <a:cs typeface="Calibri"/>
                        </a:rPr>
                        <a:t>176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40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100.00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9"/>
                  </a:ext>
                </a:extLst>
              </a:tr>
              <a:tr h="137795"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510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dirty="0">
                          <a:latin typeface="Calibri"/>
                          <a:cs typeface="Calibri"/>
                        </a:rPr>
                        <a:t>Wetlands</a:t>
                      </a:r>
                      <a:r>
                        <a:rPr sz="8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Converted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dirty="0">
                          <a:latin typeface="Calibri"/>
                          <a:cs typeface="Calibri"/>
                        </a:rPr>
                        <a:t>Other</a:t>
                      </a:r>
                      <a:r>
                        <a:rPr sz="8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800" spc="-20" dirty="0">
                          <a:latin typeface="Calibri"/>
                          <a:cs typeface="Calibri"/>
                        </a:rPr>
                        <a:t>Land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5415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-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255" algn="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50" dirty="0">
                          <a:latin typeface="Calibri"/>
                          <a:cs typeface="Calibri"/>
                        </a:rPr>
                        <a:t>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35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20" dirty="0">
                          <a:latin typeface="Calibri"/>
                          <a:cs typeface="Calibri"/>
                        </a:rPr>
                        <a:t>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ts val="950"/>
                        </a:lnSpc>
                        <a:spcBef>
                          <a:spcPts val="35"/>
                        </a:spcBef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100.00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6350">
                      <a:solidFill>
                        <a:srgbClr val="92D050"/>
                      </a:solidFill>
                      <a:prstDash val="solid"/>
                    </a:lnL>
                    <a:lnR w="6350">
                      <a:solidFill>
                        <a:srgbClr val="92D050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6350">
                      <a:solidFill>
                        <a:srgbClr val="92D05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30"/>
                  </a:ext>
                </a:extLst>
              </a:tr>
              <a:tr h="234315">
                <a:tc rowSpan="2" gridSpan="2">
                  <a:txBody>
                    <a:bodyPr/>
                    <a:lstStyle/>
                    <a:p>
                      <a:pPr marL="83820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Total</a:t>
                      </a:r>
                      <a:r>
                        <a:rPr sz="800" b="1" spc="4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absolute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GHG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emissions</a:t>
                      </a:r>
                      <a:r>
                        <a:rPr sz="800" b="1" spc="4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and</a:t>
                      </a:r>
                      <a:endParaRPr sz="800">
                        <a:latin typeface="Calibri"/>
                        <a:cs typeface="Calibri"/>
                      </a:endParaRPr>
                    </a:p>
                    <a:p>
                      <a:pPr marL="838200" marR="14604">
                        <a:lnSpc>
                          <a:spcPts val="1090"/>
                        </a:lnSpc>
                        <a:spcBef>
                          <a:spcPts val="55"/>
                        </a:spcBef>
                      </a:pP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removals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associated</a:t>
                      </a:r>
                      <a:r>
                        <a:rPr sz="800" b="1" spc="3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with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all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land</a:t>
                      </a:r>
                      <a:r>
                        <a:rPr sz="80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use</a:t>
                      </a:r>
                      <a:r>
                        <a:rPr sz="800" b="1" spc="5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conversions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the</a:t>
                      </a:r>
                      <a:r>
                        <a:rPr sz="8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Program</a:t>
                      </a:r>
                      <a:r>
                        <a:rPr sz="800" b="1" spc="5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800" b="1" spc="-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GHG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5080" marB="0">
                    <a:lnR w="9525">
                      <a:solidFill>
                        <a:srgbClr val="528135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28135"/>
                      </a:solidFill>
                      <a:prstDash val="solid"/>
                    </a:lnL>
                    <a:lnR w="9525">
                      <a:solidFill>
                        <a:srgbClr val="528135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0D514D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28135"/>
                      </a:solidFill>
                      <a:prstDash val="solid"/>
                    </a:lnL>
                    <a:lnT w="6350">
                      <a:solidFill>
                        <a:srgbClr val="92D050"/>
                      </a:solidFill>
                      <a:prstDash val="solid"/>
                    </a:lnT>
                    <a:lnB w="28575">
                      <a:solidFill>
                        <a:srgbClr val="0D514D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6350">
                      <a:solidFill>
                        <a:srgbClr val="92D05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1"/>
                  </a:ext>
                </a:extLst>
              </a:tr>
              <a:tr h="248920"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5080" marB="0">
                    <a:lnR w="9525">
                      <a:solidFill>
                        <a:srgbClr val="528135"/>
                      </a:solidFill>
                      <a:prstDash val="solid"/>
                    </a:lnR>
                    <a:lnT w="6350">
                      <a:solidFill>
                        <a:srgbClr val="92D050"/>
                      </a:solidFill>
                      <a:prstDash val="solid"/>
                    </a:lnT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800"/>
                        </a:lnSpc>
                      </a:pPr>
                      <a:r>
                        <a:rPr sz="800" spc="-10" dirty="0">
                          <a:latin typeface="Calibri"/>
                          <a:cs typeface="Calibri"/>
                        </a:rPr>
                        <a:t>311,882,043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9525">
                      <a:solidFill>
                        <a:srgbClr val="528135"/>
                      </a:solidFill>
                      <a:prstDash val="solid"/>
                    </a:lnL>
                    <a:lnR w="9525">
                      <a:solidFill>
                        <a:srgbClr val="528135"/>
                      </a:solidFill>
                      <a:prstDash val="solid"/>
                    </a:lnR>
                    <a:lnT w="28575">
                      <a:solidFill>
                        <a:srgbClr val="0D514D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528135"/>
                      </a:solidFill>
                      <a:prstDash val="solid"/>
                    </a:lnL>
                    <a:lnT w="28575" cap="flat" cmpd="sng" algn="ctr">
                      <a:solidFill>
                        <a:srgbClr val="0D514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32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571296" y="1735963"/>
            <a:ext cx="2274570" cy="33178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113030" lvl="0" indent="-28702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Menyusun</a:t>
            </a:r>
            <a:r>
              <a:rPr kumimoji="0" sz="1800" b="0" i="0" u="none" strike="noStrike" kern="0" cap="none" spc="1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daftar subkategori perubahan </a:t>
            </a:r>
            <a:r>
              <a:rPr kumimoji="0" sz="1800" b="0" i="0" u="none" strike="noStrike" kern="0" cap="none" spc="3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berdasarkan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kontribusi</a:t>
            </a:r>
            <a:r>
              <a:rPr kumimoji="0" sz="1800" b="0" i="0" u="none" strike="noStrike" kern="0" cap="none" spc="2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relative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terhadap</a:t>
            </a:r>
            <a:r>
              <a:rPr kumimoji="0" sz="1800" b="0" i="0" u="none" strike="noStrike" kern="0" cap="none" spc="21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nilai</a:t>
            </a:r>
            <a:r>
              <a:rPr kumimoji="0" sz="1800" b="0" i="0" u="none" strike="noStrike" kern="0" cap="none" spc="1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total </a:t>
            </a:r>
            <a:r>
              <a:rPr kumimoji="0" sz="1800" b="0" i="0" u="none" strike="noStrike" kern="0" cap="none" spc="6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emisi</a:t>
            </a:r>
            <a:r>
              <a:rPr kumimoji="0" sz="1800" b="0" i="0" u="none" strike="noStrike" kern="0" cap="none" spc="-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absolut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  <a:p>
            <a:pPr marL="299085" marR="5080" lvl="0" indent="-287020" defTabSz="914400" eaLnBrk="1" fontAlgn="auto" latinLnBrk="0" hangingPunct="1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Tx/>
              <a:buSzTx/>
              <a:buFont typeface="Arial"/>
              <a:buChar char="•"/>
              <a:tabLst>
                <a:tab pos="299085" algn="l"/>
              </a:tabLst>
              <a:defRPr/>
            </a:pPr>
            <a:r>
              <a:rPr kumimoji="0" sz="1800" b="0" i="0" u="none" strike="noStrike" kern="0" cap="none" spc="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Menampilkan</a:t>
            </a:r>
            <a:r>
              <a:rPr kumimoji="0" sz="1800" b="0" i="0" u="none" strike="noStrike" kern="0" cap="none" spc="24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nilai </a:t>
            </a: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kumulatif</a:t>
            </a:r>
            <a:r>
              <a:rPr kumimoji="0" sz="1800" b="0" i="0" u="none" strike="noStrike" kern="0" cap="none" spc="229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kontribusi </a:t>
            </a:r>
            <a:r>
              <a:rPr kumimoji="0" sz="1800" b="0" i="0" u="none" strike="noStrike" kern="0" cap="none" spc="5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absolut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-1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untuk mengidentifikasi </a:t>
            </a:r>
            <a:r>
              <a:rPr kumimoji="0" sz="1800" b="0" i="0" u="none" strike="noStrike" kern="0" cap="none" spc="7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batas</a:t>
            </a:r>
            <a:r>
              <a:rPr kumimoji="0" sz="1800" b="0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 </a:t>
            </a:r>
            <a:r>
              <a:rPr kumimoji="0" sz="1800" b="0" i="0" u="none" strike="noStrike" kern="0" cap="none" spc="6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</a:rPr>
              <a:t>90%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124" y="0"/>
            <a:ext cx="490855" cy="314325"/>
          </a:xfrm>
          <a:custGeom>
            <a:avLst/>
            <a:gdLst/>
            <a:ahLst/>
            <a:cxnLst/>
            <a:rect l="l" t="t" r="r" b="b"/>
            <a:pathLst>
              <a:path w="490855" h="314325">
                <a:moveTo>
                  <a:pt x="490728" y="0"/>
                </a:moveTo>
                <a:lnTo>
                  <a:pt x="0" y="0"/>
                </a:lnTo>
                <a:lnTo>
                  <a:pt x="0" y="313944"/>
                </a:lnTo>
                <a:lnTo>
                  <a:pt x="490728" y="313944"/>
                </a:lnTo>
                <a:lnTo>
                  <a:pt x="490728" y="0"/>
                </a:lnTo>
                <a:close/>
              </a:path>
            </a:pathLst>
          </a:custGeom>
          <a:solidFill>
            <a:srgbClr val="0D514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5468" y="449580"/>
            <a:ext cx="320040" cy="314325"/>
            <a:chOff x="315468" y="449580"/>
            <a:chExt cx="320040" cy="314325"/>
          </a:xfrm>
        </p:grpSpPr>
        <p:sp>
          <p:nvSpPr>
            <p:cNvPr id="4" name="object 4"/>
            <p:cNvSpPr/>
            <p:nvPr/>
          </p:nvSpPr>
          <p:spPr>
            <a:xfrm>
              <a:off x="315468" y="449580"/>
              <a:ext cx="167640" cy="314325"/>
            </a:xfrm>
            <a:custGeom>
              <a:avLst/>
              <a:gdLst/>
              <a:ahLst/>
              <a:cxnLst/>
              <a:rect l="l" t="t" r="r" b="b"/>
              <a:pathLst>
                <a:path w="167640" h="314325">
                  <a:moveTo>
                    <a:pt x="110121" y="0"/>
                  </a:moveTo>
                  <a:lnTo>
                    <a:pt x="0" y="0"/>
                  </a:lnTo>
                  <a:lnTo>
                    <a:pt x="57518" y="156972"/>
                  </a:lnTo>
                  <a:lnTo>
                    <a:pt x="0" y="313944"/>
                  </a:lnTo>
                  <a:lnTo>
                    <a:pt x="110121" y="313944"/>
                  </a:lnTo>
                  <a:lnTo>
                    <a:pt x="167640" y="156972"/>
                  </a:lnTo>
                  <a:lnTo>
                    <a:pt x="110121" y="0"/>
                  </a:lnTo>
                  <a:close/>
                </a:path>
              </a:pathLst>
            </a:custGeom>
            <a:solidFill>
              <a:srgbClr val="00743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67868" y="449580"/>
              <a:ext cx="167640" cy="314325"/>
            </a:xfrm>
            <a:custGeom>
              <a:avLst/>
              <a:gdLst/>
              <a:ahLst/>
              <a:cxnLst/>
              <a:rect l="l" t="t" r="r" b="b"/>
              <a:pathLst>
                <a:path w="167640" h="314325">
                  <a:moveTo>
                    <a:pt x="110121" y="0"/>
                  </a:moveTo>
                  <a:lnTo>
                    <a:pt x="0" y="0"/>
                  </a:lnTo>
                  <a:lnTo>
                    <a:pt x="57518" y="156972"/>
                  </a:lnTo>
                  <a:lnTo>
                    <a:pt x="0" y="313944"/>
                  </a:lnTo>
                  <a:lnTo>
                    <a:pt x="110121" y="313944"/>
                  </a:lnTo>
                  <a:lnTo>
                    <a:pt x="167639" y="156972"/>
                  </a:lnTo>
                  <a:lnTo>
                    <a:pt x="110121" y="0"/>
                  </a:lnTo>
                  <a:close/>
                </a:path>
              </a:pathLst>
            </a:custGeom>
            <a:solidFill>
              <a:srgbClr val="00504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230124" y="6359652"/>
            <a:ext cx="490855" cy="498475"/>
          </a:xfrm>
          <a:custGeom>
            <a:avLst/>
            <a:gdLst/>
            <a:ahLst/>
            <a:cxnLst/>
            <a:rect l="l" t="t" r="r" b="b"/>
            <a:pathLst>
              <a:path w="490855" h="498475">
                <a:moveTo>
                  <a:pt x="490728" y="0"/>
                </a:moveTo>
                <a:lnTo>
                  <a:pt x="0" y="0"/>
                </a:lnTo>
                <a:lnTo>
                  <a:pt x="0" y="498348"/>
                </a:lnTo>
                <a:lnTo>
                  <a:pt x="490728" y="498348"/>
                </a:lnTo>
                <a:lnTo>
                  <a:pt x="490728" y="0"/>
                </a:lnTo>
                <a:close/>
              </a:path>
            </a:pathLst>
          </a:custGeom>
          <a:solidFill>
            <a:srgbClr val="0D514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2969" y="6608826"/>
            <a:ext cx="8730615" cy="0"/>
          </a:xfrm>
          <a:custGeom>
            <a:avLst/>
            <a:gdLst/>
            <a:ahLst/>
            <a:cxnLst/>
            <a:rect l="l" t="t" r="r" b="b"/>
            <a:pathLst>
              <a:path w="8730615">
                <a:moveTo>
                  <a:pt x="0" y="0"/>
                </a:moveTo>
                <a:lnTo>
                  <a:pt x="8730615" y="0"/>
                </a:lnTo>
              </a:path>
            </a:pathLst>
          </a:custGeom>
          <a:ln w="28575">
            <a:solidFill>
              <a:srgbClr val="0D514D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2259" rIns="0" bIns="0" rtlCol="0">
            <a:spAutoFit/>
          </a:bodyPr>
          <a:lstStyle/>
          <a:p>
            <a:pPr marL="375285">
              <a:lnSpc>
                <a:spcPct val="100000"/>
              </a:lnSpc>
              <a:spcBef>
                <a:spcPts val="95"/>
              </a:spcBef>
            </a:pPr>
            <a:r>
              <a:rPr sz="2800" dirty="0">
                <a:latin typeface="Malgun Gothic"/>
                <a:cs typeface="Malgun Gothic"/>
              </a:rPr>
              <a:t>Subkategori</a:t>
            </a:r>
            <a:r>
              <a:rPr sz="2800" spc="-125" dirty="0">
                <a:latin typeface="Malgun Gothic"/>
                <a:cs typeface="Malgun Gothic"/>
              </a:rPr>
              <a:t> </a:t>
            </a:r>
            <a:r>
              <a:rPr sz="2800" spc="-10" dirty="0">
                <a:latin typeface="Malgun Gothic"/>
                <a:cs typeface="Malgun Gothic"/>
              </a:rPr>
              <a:t>Kunci</a:t>
            </a:r>
            <a:endParaRPr sz="2800">
              <a:latin typeface="Malgun Gothic"/>
              <a:cs typeface="Malgun Gothic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60603" y="1399214"/>
          <a:ext cx="11660505" cy="49041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0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9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10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703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Category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Subcategory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Justification</a:t>
                      </a:r>
                      <a:r>
                        <a:rPr sz="1550" b="1" spc="6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for</a:t>
                      </a:r>
                      <a:r>
                        <a:rPr sz="1550" b="1" spc="7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initial</a:t>
                      </a:r>
                      <a:r>
                        <a:rPr sz="1550" b="1" spc="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55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selection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77470" marB="0">
                    <a:lnB w="9525">
                      <a:solidFill>
                        <a:srgbClr val="000000"/>
                      </a:solidFill>
                      <a:prstDash val="solid"/>
                    </a:lnB>
                    <a:solidFill>
                      <a:srgbClr val="6F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23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4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14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3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14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 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6731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370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1750" marR="344170">
                        <a:lnSpc>
                          <a:spcPct val="112300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Deforestation</a:t>
                      </a:r>
                      <a:r>
                        <a:rPr sz="1550" spc="2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(subcategories</a:t>
                      </a:r>
                      <a:r>
                        <a:rPr sz="155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involving</a:t>
                      </a:r>
                      <a:r>
                        <a:rPr sz="1550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conversions</a:t>
                      </a:r>
                      <a:r>
                        <a:rPr sz="1550" spc="2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from</a:t>
                      </a:r>
                      <a:r>
                        <a:rPr sz="1550" spc="2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forest lands)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173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635" algn="ctr">
                        <a:lnSpc>
                          <a:spcPts val="1675"/>
                        </a:lnSpc>
                        <a:spcBef>
                          <a:spcPts val="25"/>
                        </a:spcBef>
                      </a:pPr>
                      <a:r>
                        <a:rPr sz="1450" spc="-10" dirty="0">
                          <a:latin typeface="Arial"/>
                          <a:cs typeface="Arial"/>
                        </a:rPr>
                        <a:t>Grassland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675"/>
                        </a:lnSpc>
                        <a:spcBef>
                          <a:spcPts val="25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14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30" dirty="0">
                          <a:latin typeface="Arial"/>
                          <a:cs typeface="Arial"/>
                        </a:rPr>
                        <a:t>Converted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Grassland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3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spc="-10" dirty="0">
                          <a:latin typeface="Arial"/>
                          <a:cs typeface="Arial"/>
                        </a:rPr>
                        <a:t>Cropland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14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30" dirty="0">
                          <a:latin typeface="Arial"/>
                          <a:cs typeface="Arial"/>
                        </a:rPr>
                        <a:t>Converted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Cropland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3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spc="-10" dirty="0">
                          <a:latin typeface="Arial"/>
                          <a:cs typeface="Arial"/>
                        </a:rPr>
                        <a:t>Wetlands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14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30" dirty="0">
                          <a:latin typeface="Arial"/>
                          <a:cs typeface="Arial"/>
                        </a:rPr>
                        <a:t>Converted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Wetlands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3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R="190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spc="-10" dirty="0">
                          <a:latin typeface="Arial"/>
                          <a:cs typeface="Arial"/>
                        </a:rPr>
                        <a:t>Settlements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14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30" dirty="0">
                          <a:latin typeface="Arial"/>
                          <a:cs typeface="Arial"/>
                        </a:rPr>
                        <a:t>Converted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Settlements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1739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430">
                <a:tc>
                  <a:txBody>
                    <a:bodyPr/>
                    <a:lstStyle/>
                    <a:p>
                      <a:pPr marR="6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Other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14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3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145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85"/>
                        </a:spcBef>
                      </a:pPr>
                      <a:endParaRPr sz="1550">
                        <a:latin typeface="Times New Roman"/>
                        <a:cs typeface="Times New Roman"/>
                      </a:endParaRPr>
                    </a:p>
                    <a:p>
                      <a:pPr marL="31750" marR="177165">
                        <a:lnSpc>
                          <a:spcPct val="112300"/>
                        </a:lnSpc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Enhancement</a:t>
                      </a:r>
                      <a:r>
                        <a:rPr sz="1550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1550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carbon</a:t>
                      </a:r>
                      <a:r>
                        <a:rPr sz="1550" spc="2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(subcategories</a:t>
                      </a:r>
                      <a:r>
                        <a:rPr sz="1550" spc="25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involving</a:t>
                      </a:r>
                      <a:r>
                        <a:rPr sz="155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conversions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155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lands)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7965">
                <a:tc>
                  <a:txBody>
                    <a:bodyPr/>
                    <a:lstStyle/>
                    <a:p>
                      <a:pPr marR="635" algn="ctr">
                        <a:lnSpc>
                          <a:spcPts val="1675"/>
                        </a:lnSpc>
                        <a:spcBef>
                          <a:spcPts val="25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675"/>
                        </a:lnSpc>
                        <a:spcBef>
                          <a:spcPts val="25"/>
                        </a:spcBef>
                      </a:pPr>
                      <a:r>
                        <a:rPr sz="1450" spc="-20" dirty="0">
                          <a:latin typeface="Arial"/>
                          <a:cs typeface="Arial"/>
                        </a:rPr>
                        <a:t>Grassland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3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635" algn="ctr">
                        <a:lnSpc>
                          <a:spcPts val="1675"/>
                        </a:lnSpc>
                        <a:spcBef>
                          <a:spcPts val="25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675"/>
                        </a:lnSpc>
                        <a:spcBef>
                          <a:spcPts val="25"/>
                        </a:spcBef>
                      </a:pPr>
                      <a:r>
                        <a:rPr sz="1450" spc="-30" dirty="0">
                          <a:latin typeface="Arial"/>
                          <a:cs typeface="Arial"/>
                        </a:rPr>
                        <a:t>Cropland Converted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635" algn="ctr">
                        <a:lnSpc>
                          <a:spcPts val="1675"/>
                        </a:lnSpc>
                        <a:spcBef>
                          <a:spcPts val="25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675"/>
                        </a:lnSpc>
                        <a:spcBef>
                          <a:spcPts val="25"/>
                        </a:spcBef>
                      </a:pPr>
                      <a:r>
                        <a:rPr sz="1450" spc="-20" dirty="0">
                          <a:latin typeface="Arial"/>
                          <a:cs typeface="Arial"/>
                        </a:rPr>
                        <a:t>Wetlands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30" dirty="0">
                          <a:latin typeface="Arial"/>
                          <a:cs typeface="Arial"/>
                        </a:rPr>
                        <a:t>Converted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Forest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635" algn="ctr">
                        <a:lnSpc>
                          <a:spcPts val="1675"/>
                        </a:lnSpc>
                        <a:spcBef>
                          <a:spcPts val="25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675"/>
                        </a:lnSpc>
                        <a:spcBef>
                          <a:spcPts val="25"/>
                        </a:spcBef>
                      </a:pPr>
                      <a:r>
                        <a:rPr sz="1450" spc="-20" dirty="0">
                          <a:latin typeface="Arial"/>
                          <a:cs typeface="Arial"/>
                        </a:rPr>
                        <a:t>Settlements </a:t>
                      </a:r>
                      <a:r>
                        <a:rPr sz="1450" spc="-30" dirty="0">
                          <a:latin typeface="Arial"/>
                          <a:cs typeface="Arial"/>
                        </a:rPr>
                        <a:t>Converted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7429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635" algn="ctr">
                        <a:lnSpc>
                          <a:spcPts val="1675"/>
                        </a:lnSpc>
                        <a:spcBef>
                          <a:spcPts val="25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675"/>
                        </a:lnSpc>
                        <a:spcBef>
                          <a:spcPts val="25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145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50" dirty="0">
                          <a:latin typeface="Arial"/>
                          <a:cs typeface="Arial"/>
                        </a:rPr>
                        <a:t>Remaining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675"/>
                        </a:lnSpc>
                        <a:spcBef>
                          <a:spcPts val="25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35" dirty="0">
                          <a:latin typeface="Arial"/>
                          <a:cs typeface="Arial"/>
                        </a:rPr>
                        <a:t>land</a:t>
                      </a:r>
                      <a:r>
                        <a:rPr sz="1450" spc="-4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40" dirty="0">
                          <a:latin typeface="Arial"/>
                          <a:cs typeface="Arial"/>
                        </a:rPr>
                        <a:t>remaining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forest</a:t>
                      </a:r>
                      <a:r>
                        <a:rPr sz="14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land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216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R="1905" algn="ctr">
                        <a:lnSpc>
                          <a:spcPct val="100000"/>
                        </a:lnSpc>
                      </a:pPr>
                      <a:r>
                        <a:rPr sz="1450" spc="-10" dirty="0">
                          <a:latin typeface="Arial"/>
                          <a:cs typeface="Arial"/>
                        </a:rPr>
                        <a:t>Settlements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endParaRPr sz="145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</a:pPr>
                      <a:r>
                        <a:rPr sz="1450" spc="-30" dirty="0">
                          <a:latin typeface="Arial"/>
                          <a:cs typeface="Arial"/>
                        </a:rPr>
                        <a:t>Cropland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30" dirty="0">
                          <a:latin typeface="Arial"/>
                          <a:cs typeface="Arial"/>
                        </a:rPr>
                        <a:t>Converted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to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 Settlements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 marR="276225">
                        <a:lnSpc>
                          <a:spcPct val="112400"/>
                        </a:lnSpc>
                        <a:spcBef>
                          <a:spcPts val="415"/>
                        </a:spcBef>
                      </a:pPr>
                      <a:r>
                        <a:rPr sz="1550" dirty="0">
                          <a:latin typeface="Calibri"/>
                          <a:cs typeface="Calibri"/>
                        </a:rPr>
                        <a:t>Subcategories</a:t>
                      </a:r>
                      <a:r>
                        <a:rPr sz="1550" spc="1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involving</a:t>
                      </a:r>
                      <a:r>
                        <a:rPr sz="15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convertion</a:t>
                      </a:r>
                      <a:r>
                        <a:rPr sz="155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between</a:t>
                      </a:r>
                      <a:r>
                        <a:rPr sz="155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land</a:t>
                      </a:r>
                      <a:r>
                        <a:rPr sz="1550" spc="1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use</a:t>
                      </a:r>
                      <a:r>
                        <a:rPr sz="155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categories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others</a:t>
                      </a:r>
                      <a:r>
                        <a:rPr sz="155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than</a:t>
                      </a:r>
                      <a:r>
                        <a:rPr sz="155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forest</a:t>
                      </a:r>
                      <a:r>
                        <a:rPr sz="155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land</a:t>
                      </a:r>
                      <a:r>
                        <a:rPr sz="155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that,</a:t>
                      </a:r>
                      <a:r>
                        <a:rPr sz="155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cumulatively</a:t>
                      </a:r>
                      <a:r>
                        <a:rPr sz="15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amount</a:t>
                      </a:r>
                      <a:r>
                        <a:rPr sz="155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to</a:t>
                      </a:r>
                      <a:r>
                        <a:rPr sz="155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90%</a:t>
                      </a:r>
                      <a:r>
                        <a:rPr sz="155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25" dirty="0">
                          <a:latin typeface="Calibri"/>
                          <a:cs typeface="Calibri"/>
                        </a:rPr>
                        <a:t>the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absolute</a:t>
                      </a:r>
                      <a:r>
                        <a:rPr sz="155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levels</a:t>
                      </a:r>
                      <a:r>
                        <a:rPr sz="155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of</a:t>
                      </a:r>
                      <a:r>
                        <a:rPr sz="155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the</a:t>
                      </a:r>
                      <a:r>
                        <a:rPr sz="155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totals</a:t>
                      </a:r>
                      <a:r>
                        <a:rPr sz="155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GHG</a:t>
                      </a:r>
                      <a:r>
                        <a:rPr sz="155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emmision</a:t>
                      </a:r>
                      <a:r>
                        <a:rPr sz="155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55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550" spc="-10" dirty="0">
                          <a:latin typeface="Calibri"/>
                          <a:cs typeface="Calibri"/>
                        </a:rPr>
                        <a:t>removals associated</a:t>
                      </a:r>
                      <a:endParaRPr sz="1550">
                        <a:latin typeface="Calibri"/>
                        <a:cs typeface="Calibri"/>
                      </a:endParaRPr>
                    </a:p>
                  </a:txBody>
                  <a:tcPr marL="0" marR="0" marT="5270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R="1270" algn="ctr">
                        <a:lnSpc>
                          <a:spcPts val="1675"/>
                        </a:lnSpc>
                        <a:spcBef>
                          <a:spcPts val="25"/>
                        </a:spcBef>
                      </a:pPr>
                      <a:r>
                        <a:rPr sz="1450" spc="-10" dirty="0">
                          <a:latin typeface="Arial"/>
                          <a:cs typeface="Arial"/>
                        </a:rPr>
                        <a:t>Wetlands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ts val="1675"/>
                        </a:lnSpc>
                        <a:spcBef>
                          <a:spcPts val="25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Peat</a:t>
                      </a:r>
                      <a:r>
                        <a:rPr sz="14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decomposition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1750" marR="430530">
                        <a:lnSpc>
                          <a:spcPct val="103499"/>
                        </a:lnSpc>
                        <a:spcBef>
                          <a:spcPts val="35"/>
                        </a:spcBef>
                      </a:pPr>
                      <a:r>
                        <a:rPr sz="1450" spc="-2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5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largest</a:t>
                      </a:r>
                      <a:r>
                        <a:rPr sz="14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40" dirty="0">
                          <a:latin typeface="Arial"/>
                          <a:cs typeface="Arial"/>
                        </a:rPr>
                        <a:t>remaining</a:t>
                      </a:r>
                      <a:r>
                        <a:rPr sz="14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subcategories</a:t>
                      </a:r>
                      <a:r>
                        <a:rPr sz="14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based</a:t>
                      </a:r>
                      <a:r>
                        <a:rPr sz="145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on</a:t>
                      </a:r>
                      <a:r>
                        <a:rPr sz="1450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145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relative </a:t>
                      </a:r>
                      <a:r>
                        <a:rPr sz="1450" spc="-40" dirty="0">
                          <a:latin typeface="Arial"/>
                          <a:cs typeface="Arial"/>
                        </a:rPr>
                        <a:t>magnitude</a:t>
                      </a:r>
                      <a:r>
                        <a:rPr sz="145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dirty="0">
                          <a:latin typeface="Arial"/>
                          <a:cs typeface="Arial"/>
                        </a:rPr>
                        <a:t>of</a:t>
                      </a:r>
                      <a:r>
                        <a:rPr sz="1450" spc="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contribution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4795"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spc="-10" dirty="0">
                          <a:latin typeface="Arial"/>
                          <a:cs typeface="Arial"/>
                        </a:rPr>
                        <a:t>Wetlands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450" dirty="0">
                          <a:latin typeface="Arial"/>
                          <a:cs typeface="Arial"/>
                        </a:rPr>
                        <a:t>Peat</a:t>
                      </a:r>
                      <a:r>
                        <a:rPr sz="145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50" spc="-10" dirty="0">
                          <a:latin typeface="Arial"/>
                          <a:cs typeface="Arial"/>
                        </a:rPr>
                        <a:t>fires</a:t>
                      </a:r>
                      <a:endParaRPr sz="1450">
                        <a:latin typeface="Arial"/>
                        <a:cs typeface="Arial"/>
                      </a:endParaRPr>
                    </a:p>
                  </a:txBody>
                  <a:tcPr marL="0" marR="0" marT="2159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Penetapan</a:t>
            </a:r>
            <a:r>
              <a:rPr spc="-125" dirty="0"/>
              <a:t> </a:t>
            </a:r>
            <a:r>
              <a:rPr spc="40" dirty="0"/>
              <a:t>Baseline</a:t>
            </a:r>
          </a:p>
        </p:txBody>
      </p:sp>
      <p:sp>
        <p:nvSpPr>
          <p:cNvPr id="3" name="object 3"/>
          <p:cNvSpPr/>
          <p:nvPr/>
        </p:nvSpPr>
        <p:spPr>
          <a:xfrm>
            <a:off x="566927" y="1048511"/>
            <a:ext cx="2824480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3972" y="0"/>
                </a:lnTo>
              </a:path>
            </a:pathLst>
          </a:custGeom>
          <a:ln w="76200">
            <a:solidFill>
              <a:srgbClr val="F8F58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60603" y="1193419"/>
          <a:ext cx="10497820" cy="5392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30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67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12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407034">
                        <a:lnSpc>
                          <a:spcPct val="100000"/>
                        </a:lnSpc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Elemen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4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Keterangan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37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spc="80" dirty="0">
                          <a:latin typeface="Calibri"/>
                          <a:cs typeface="Calibri"/>
                        </a:rPr>
                        <a:t>Scope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–Activities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400" spc="20" dirty="0">
                          <a:latin typeface="Calibri"/>
                          <a:cs typeface="Calibri"/>
                        </a:rPr>
                        <a:t>Seluruh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sub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kategori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emisi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hasil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kategorisasi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kunci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87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2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969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Prinsip</a:t>
                      </a:r>
                      <a:r>
                        <a:rPr sz="1400" spc="20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Umum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288925" indent="-286385">
                        <a:lnSpc>
                          <a:spcPct val="100000"/>
                        </a:lnSpc>
                        <a:spcBef>
                          <a:spcPts val="785"/>
                        </a:spcBef>
                        <a:buFont typeface="Arial"/>
                        <a:buChar char="•"/>
                        <a:tabLst>
                          <a:tab pos="288925" algn="l"/>
                        </a:tabLst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Menerapkan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prinsip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TACCC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dalam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MRV.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88925" indent="-286385">
                        <a:lnSpc>
                          <a:spcPct val="100000"/>
                        </a:lnSpc>
                        <a:spcBef>
                          <a:spcPts val="840"/>
                        </a:spcBef>
                        <a:buFont typeface="Arial"/>
                        <a:buChar char="•"/>
                        <a:tabLst>
                          <a:tab pos="288925" algn="l"/>
                        </a:tabLst>
                      </a:pPr>
                      <a:r>
                        <a:rPr sz="1400" spc="20" dirty="0">
                          <a:latin typeface="Calibri"/>
                          <a:cs typeface="Calibri"/>
                        </a:rPr>
                        <a:t>Memastikan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konsistensi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metodologi antara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emisi/serapan 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GRK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baseline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emisi/serapan 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GRK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aktual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yang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88925">
                        <a:lnSpc>
                          <a:spcPct val="100000"/>
                        </a:lnSpc>
                        <a:spcBef>
                          <a:spcPts val="820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dilaporkan.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88925" marR="142875" indent="-287020">
                        <a:lnSpc>
                          <a:spcPct val="148600"/>
                        </a:lnSpc>
                        <a:spcBef>
                          <a:spcPts val="45"/>
                        </a:spcBef>
                        <a:buFont typeface="Arial"/>
                        <a:buChar char="•"/>
                        <a:tabLst>
                          <a:tab pos="288925" algn="l"/>
                        </a:tabLst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Penetapan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baseline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perhitungan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emisi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lebih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konservatif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akurat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untuk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aktivitas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faktor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emisi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berdasarkan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Tier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sesuai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level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proyek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82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32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400" spc="80" dirty="0">
                          <a:latin typeface="Calibri"/>
                          <a:cs typeface="Calibri"/>
                        </a:rPr>
                        <a:t>Scope</a:t>
                      </a:r>
                      <a:r>
                        <a:rPr sz="14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-</a:t>
                      </a:r>
                      <a:r>
                        <a:rPr sz="14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Pools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288925" indent="-286385">
                        <a:lnSpc>
                          <a:spcPct val="100000"/>
                        </a:lnSpc>
                        <a:spcBef>
                          <a:spcPts val="785"/>
                        </a:spcBef>
                        <a:buFont typeface="Arial"/>
                        <a:buChar char="•"/>
                        <a:tabLst>
                          <a:tab pos="288925" algn="l"/>
                        </a:tabLst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Seluruh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pool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masuk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key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kategory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minimal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Tier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harus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dilaporkan.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88925" indent="-286385">
                        <a:lnSpc>
                          <a:spcPct val="100000"/>
                        </a:lnSpc>
                        <a:spcBef>
                          <a:spcPts val="845"/>
                        </a:spcBef>
                        <a:buFont typeface="Arial"/>
                        <a:buChar char="•"/>
                        <a:tabLst>
                          <a:tab pos="288925" algn="l"/>
                        </a:tabLst>
                      </a:pPr>
                      <a:r>
                        <a:rPr sz="1400" spc="50" dirty="0">
                          <a:latin typeface="Calibri"/>
                          <a:cs typeface="Calibri"/>
                        </a:rPr>
                        <a:t>Sumber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emisi/serapan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GRK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harus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diidentifikasi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dinilai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melalui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inventarsasi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GRK.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88925" marR="326390" indent="-287020">
                        <a:lnSpc>
                          <a:spcPct val="1486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288925" algn="l"/>
                        </a:tabLst>
                      </a:pPr>
                      <a:r>
                        <a:rPr sz="1400" spc="20" dirty="0">
                          <a:latin typeface="Calibri"/>
                          <a:cs typeface="Calibri"/>
                        </a:rPr>
                        <a:t>Setiap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sumber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serapan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penyimpanan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GRK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dikecualikan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harus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disertai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justifikasi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berdasarkan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analisa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kategori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kunci.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55" dirty="0">
                          <a:latin typeface="Calibri"/>
                          <a:cs typeface="Calibri"/>
                        </a:rPr>
                        <a:t>Skala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940"/>
                        </a:spcBef>
                      </a:pPr>
                      <a:r>
                        <a:rPr sz="1400" spc="30" dirty="0">
                          <a:latin typeface="Calibri"/>
                          <a:cs typeface="Calibri"/>
                        </a:rPr>
                        <a:t>Nasional/Subnasional/proyek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sesuai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4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PERMEN</a:t>
                      </a:r>
                      <a:r>
                        <a:rPr sz="1400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LHK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No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tahun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0" dirty="0">
                          <a:latin typeface="Calibri"/>
                          <a:cs typeface="Calibri"/>
                        </a:rPr>
                        <a:t>2023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193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62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Periode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Referensi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168910" indent="-287020">
                        <a:lnSpc>
                          <a:spcPts val="25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288925" algn="l"/>
                        </a:tabLst>
                      </a:pPr>
                      <a:r>
                        <a:rPr sz="1400" spc="50" dirty="0">
                          <a:latin typeface="Calibri"/>
                          <a:cs typeface="Calibri"/>
                        </a:rPr>
                        <a:t>Baseline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emisi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akan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dibangun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berdasarkan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rata-rata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tahunan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emisi/serapan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GRK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historis 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selama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periode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historis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(periode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baseline)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hingga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tahun.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88925" indent="-286385">
                        <a:lnSpc>
                          <a:spcPts val="1650"/>
                        </a:lnSpc>
                        <a:spcBef>
                          <a:spcPts val="640"/>
                        </a:spcBef>
                        <a:buFont typeface="Arial"/>
                        <a:buChar char="•"/>
                        <a:tabLst>
                          <a:tab pos="288925" algn="l"/>
                        </a:tabLst>
                      </a:pPr>
                      <a:r>
                        <a:rPr sz="1400" spc="50" dirty="0">
                          <a:latin typeface="Calibri"/>
                          <a:cs typeface="Calibri"/>
                        </a:rPr>
                        <a:t>Baseline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emisi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dibangun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berdasarkan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setidaknya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dua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titik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data.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81406" y="6433368"/>
            <a:ext cx="187325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D514D"/>
                </a:solidFill>
                <a:effectLst/>
                <a:uLnTx/>
                <a:uFillTx/>
                <a:latin typeface="Calibri"/>
                <a:cs typeface="Calibri"/>
              </a:rPr>
              <a:t>29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952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Penetapan</a:t>
            </a:r>
            <a:r>
              <a:rPr spc="-125" dirty="0"/>
              <a:t> </a:t>
            </a:r>
            <a:r>
              <a:rPr spc="40" dirty="0"/>
              <a:t>Baseline</a:t>
            </a:r>
          </a:p>
        </p:txBody>
      </p:sp>
      <p:sp>
        <p:nvSpPr>
          <p:cNvPr id="3" name="object 3"/>
          <p:cNvSpPr/>
          <p:nvPr/>
        </p:nvSpPr>
        <p:spPr>
          <a:xfrm>
            <a:off x="566927" y="1048511"/>
            <a:ext cx="2824480" cy="0"/>
          </a:xfrm>
          <a:custGeom>
            <a:avLst/>
            <a:gdLst/>
            <a:ahLst/>
            <a:cxnLst/>
            <a:rect l="l" t="t" r="r" b="b"/>
            <a:pathLst>
              <a:path w="2824479">
                <a:moveTo>
                  <a:pt x="0" y="0"/>
                </a:moveTo>
                <a:lnTo>
                  <a:pt x="2823972" y="0"/>
                </a:lnTo>
              </a:path>
            </a:pathLst>
          </a:custGeom>
          <a:ln w="76200">
            <a:solidFill>
              <a:srgbClr val="F8F58B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560616" y="1192149"/>
          <a:ext cx="11285855" cy="56584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79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063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425450" algn="r">
                        <a:lnSpc>
                          <a:spcPct val="100000"/>
                        </a:lnSpc>
                      </a:pPr>
                      <a:r>
                        <a:rPr sz="1400" b="1" spc="6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Elemen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3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4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Keterangan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546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2660">
                <a:tc>
                  <a:txBody>
                    <a:bodyPr/>
                    <a:lstStyle/>
                    <a:p>
                      <a:pPr marL="2540" marR="265430">
                        <a:lnSpc>
                          <a:spcPts val="252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Tahun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Awal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Akhir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Periode 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Baseline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5080">
                        <a:lnSpc>
                          <a:spcPct val="150000"/>
                        </a:lnSpc>
                        <a:spcBef>
                          <a:spcPts val="1180"/>
                        </a:spcBef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Periode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akhir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baseline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digunakan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adalah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paling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lama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tahun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sejak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program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intervensi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dimulai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atau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mengikuti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akhir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periode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2nd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FRL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(tahun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2020).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498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27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marR="398780">
                        <a:lnSpc>
                          <a:spcPct val="150000"/>
                        </a:lnSpc>
                        <a:spcBef>
                          <a:spcPts val="5"/>
                        </a:spcBef>
                      </a:pPr>
                      <a:r>
                        <a:rPr sz="1400" spc="-10" dirty="0">
                          <a:latin typeface="Calibri"/>
                          <a:cs typeface="Calibri"/>
                        </a:rPr>
                        <a:t>Pemutakhiran 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Baseline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288925" indent="-286385">
                        <a:lnSpc>
                          <a:spcPct val="100000"/>
                        </a:lnSpc>
                        <a:spcBef>
                          <a:spcPts val="785"/>
                        </a:spcBef>
                        <a:buFont typeface="Arial"/>
                        <a:buChar char="•"/>
                        <a:tabLst>
                          <a:tab pos="288925" algn="l"/>
                        </a:tabLst>
                      </a:pPr>
                      <a:r>
                        <a:rPr sz="1400" spc="50" dirty="0">
                          <a:latin typeface="Calibri"/>
                          <a:cs typeface="Calibri"/>
                        </a:rPr>
                        <a:t>Baseline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harus</a:t>
                      </a:r>
                      <a:r>
                        <a:rPr sz="14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diperbarui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secara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berkala</a:t>
                      </a:r>
                      <a:r>
                        <a:rPr sz="14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setiap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25" dirty="0">
                          <a:latin typeface="Calibri"/>
                          <a:cs typeface="Calibri"/>
                        </a:rPr>
                        <a:t>5-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10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tahun.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88925" marR="170815" indent="-287020">
                        <a:lnSpc>
                          <a:spcPct val="148600"/>
                        </a:lnSpc>
                        <a:spcBef>
                          <a:spcPts val="25"/>
                        </a:spcBef>
                        <a:buFont typeface="Arial"/>
                        <a:buChar char="•"/>
                        <a:tabLst>
                          <a:tab pos="288925" algn="l"/>
                        </a:tabLst>
                      </a:pPr>
                      <a:r>
                        <a:rPr sz="1400" spc="30" dirty="0">
                          <a:latin typeface="Calibri"/>
                          <a:cs typeface="Calibri"/>
                        </a:rPr>
                        <a:t>Pembaharuan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baseline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akan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mempertimbangkan</a:t>
                      </a:r>
                      <a:r>
                        <a:rPr sz="14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pengetahuan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baru,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perluasan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cakupan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(penyertaan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lebih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banyak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carbon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pool,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GRK,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atau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subkategori)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perbaikan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dalam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metodologi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data.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88925" indent="-286385">
                        <a:lnSpc>
                          <a:spcPct val="100000"/>
                        </a:lnSpc>
                        <a:spcBef>
                          <a:spcPts val="865"/>
                        </a:spcBef>
                        <a:buFont typeface="Arial"/>
                        <a:buChar char="•"/>
                        <a:tabLst>
                          <a:tab pos="288925" algn="l"/>
                        </a:tabLst>
                      </a:pPr>
                      <a:r>
                        <a:rPr sz="1400" spc="50" dirty="0">
                          <a:latin typeface="Calibri"/>
                          <a:cs typeface="Calibri"/>
                        </a:rPr>
                        <a:t>Baseline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diperbarui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(untuk</a:t>
                      </a:r>
                      <a:r>
                        <a:rPr sz="14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periode</a:t>
                      </a:r>
                      <a:r>
                        <a:rPr sz="14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baru)</a:t>
                      </a:r>
                      <a:r>
                        <a:rPr sz="1400" spc="1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akan</a:t>
                      </a:r>
                      <a:r>
                        <a:rPr sz="14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mencerminkan</a:t>
                      </a:r>
                      <a:r>
                        <a:rPr sz="14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tren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pengurangan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emisi</a:t>
                      </a:r>
                      <a:r>
                        <a:rPr sz="14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terakhir,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dimana</a:t>
                      </a:r>
                      <a:r>
                        <a:rPr sz="1400" spc="1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periode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88925">
                        <a:lnSpc>
                          <a:spcPts val="1675"/>
                        </a:lnSpc>
                        <a:spcBef>
                          <a:spcPts val="815"/>
                        </a:spcBef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referensi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baseline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akan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bergeser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mencakup</a:t>
                      </a:r>
                      <a:r>
                        <a:rPr sz="14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emisi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pada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tahun-tahun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terakhir.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996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6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6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R="396240" algn="r">
                        <a:lnSpc>
                          <a:spcPct val="100000"/>
                        </a:lnSpc>
                      </a:pPr>
                      <a:r>
                        <a:rPr sz="1400" dirty="0">
                          <a:latin typeface="Calibri"/>
                          <a:cs typeface="Calibri"/>
                        </a:rPr>
                        <a:t>Periode</a:t>
                      </a:r>
                      <a:r>
                        <a:rPr sz="14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Kredit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367030" indent="-287020">
                        <a:lnSpc>
                          <a:spcPts val="2500"/>
                        </a:lnSpc>
                        <a:spcBef>
                          <a:spcPts val="190"/>
                        </a:spcBef>
                        <a:buFont typeface="Arial"/>
                        <a:buChar char="•"/>
                        <a:tabLst>
                          <a:tab pos="288925" algn="l"/>
                        </a:tabLst>
                      </a:pPr>
                      <a:r>
                        <a:rPr sz="1400" spc="20" dirty="0">
                          <a:latin typeface="Calibri"/>
                          <a:cs typeface="Calibri"/>
                        </a:rPr>
                        <a:t>Periode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kredit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adalah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jangka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waktu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di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mana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pengurangan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emisi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GRK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 yang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dihasilkan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oleh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aksi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mitigasi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memenuhi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syarat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untuk</a:t>
                      </a:r>
                      <a:r>
                        <a:rPr sz="14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diterbitkan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(mengikuti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periode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pemutakhiran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baseline).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88925" indent="-286385">
                        <a:lnSpc>
                          <a:spcPts val="1650"/>
                        </a:lnSpc>
                        <a:spcBef>
                          <a:spcPts val="640"/>
                        </a:spcBef>
                        <a:buFont typeface="Arial"/>
                        <a:buChar char="•"/>
                        <a:tabLst>
                          <a:tab pos="288925" algn="l"/>
                        </a:tabLst>
                      </a:pPr>
                      <a:r>
                        <a:rPr sz="1400" spc="20" dirty="0">
                          <a:latin typeface="Calibri"/>
                          <a:cs typeface="Calibri"/>
                        </a:rPr>
                        <a:t>Periode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kredit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aksi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mitigasi harus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menyesuaikan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periode</a:t>
                      </a:r>
                      <a:r>
                        <a:rPr sz="14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intervensi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aksi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mitigasi di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wilayah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kerja.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241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272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83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2540" marR="31750">
                        <a:lnSpc>
                          <a:spcPct val="150000"/>
                        </a:lnSpc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Persetujuan</a:t>
                      </a:r>
                      <a:r>
                        <a:rPr sz="1400" spc="1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Teknis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Batas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Atas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Emisi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(PTBAE)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60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288925" indent="-286385">
                        <a:lnSpc>
                          <a:spcPct val="100000"/>
                        </a:lnSpc>
                        <a:spcBef>
                          <a:spcPts val="790"/>
                        </a:spcBef>
                        <a:buFont typeface="Arial"/>
                        <a:buChar char="•"/>
                        <a:tabLst>
                          <a:tab pos="288925" algn="l"/>
                        </a:tabLst>
                      </a:pPr>
                      <a:r>
                        <a:rPr sz="1400" spc="20" dirty="0">
                          <a:latin typeface="Calibri"/>
                          <a:cs typeface="Calibri"/>
                        </a:rPr>
                        <a:t>Untuk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perdagangan</a:t>
                      </a:r>
                      <a:r>
                        <a:rPr sz="14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emisi,</a:t>
                      </a:r>
                      <a:r>
                        <a:rPr sz="1400" spc="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penghitungan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kuota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emisi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diperdagangkan akan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didasari dari</a:t>
                      </a:r>
                      <a:r>
                        <a:rPr sz="1400" spc="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20" dirty="0">
                          <a:latin typeface="Calibri"/>
                          <a:cs typeface="Calibri"/>
                        </a:rPr>
                        <a:t>nilai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PTBAE.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marL="288925" marR="218440" indent="-287020">
                        <a:lnSpc>
                          <a:spcPct val="149300"/>
                        </a:lnSpc>
                        <a:spcBef>
                          <a:spcPts val="15"/>
                        </a:spcBef>
                        <a:buFont typeface="Arial"/>
                        <a:buChar char="•"/>
                        <a:tabLst>
                          <a:tab pos="288925" algn="l"/>
                        </a:tabLst>
                      </a:pPr>
                      <a:r>
                        <a:rPr sz="1400" spc="10" dirty="0">
                          <a:latin typeface="Calibri"/>
                          <a:cs typeface="Calibri"/>
                        </a:rPr>
                        <a:t>Kuota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emisi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dapat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diperdagangkan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adalah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nilai</a:t>
                      </a:r>
                      <a:r>
                        <a:rPr sz="14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PTBAE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dikurangi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emisi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aktual.</a:t>
                      </a:r>
                      <a:r>
                        <a:rPr sz="14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PTBAE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pada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sub</a:t>
                      </a:r>
                      <a:r>
                        <a:rPr sz="14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sektor</a:t>
                      </a:r>
                      <a:r>
                        <a:rPr sz="14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pengelolaan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gambut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mangrove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akan</a:t>
                      </a:r>
                      <a:r>
                        <a:rPr sz="14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ditetapkan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lebih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lanjut</a:t>
                      </a:r>
                      <a:r>
                        <a:rPr sz="14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oleh</a:t>
                      </a:r>
                      <a:r>
                        <a:rPr sz="14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pemerintah,</a:t>
                      </a:r>
                      <a:r>
                        <a:rPr sz="14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disusun</a:t>
                      </a:r>
                      <a:r>
                        <a:rPr sz="14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mengacu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55" dirty="0">
                          <a:latin typeface="Calibri"/>
                          <a:cs typeface="Calibri"/>
                        </a:rPr>
                        <a:t>pada</a:t>
                      </a:r>
                      <a:r>
                        <a:rPr sz="14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peta</a:t>
                      </a:r>
                      <a:r>
                        <a:rPr sz="14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10" dirty="0">
                          <a:latin typeface="Calibri"/>
                          <a:cs typeface="Calibri"/>
                        </a:rPr>
                        <a:t>jalan</a:t>
                      </a:r>
                      <a:r>
                        <a:rPr sz="14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perdagangan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karbon</a:t>
                      </a:r>
                      <a:r>
                        <a:rPr sz="1400" spc="1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dirty="0">
                          <a:latin typeface="Calibri"/>
                          <a:cs typeface="Calibri"/>
                        </a:rPr>
                        <a:t>sektor</a:t>
                      </a:r>
                      <a:r>
                        <a:rPr sz="1400" spc="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spc="-10" dirty="0">
                          <a:latin typeface="Calibri"/>
                          <a:cs typeface="Calibri"/>
                        </a:rPr>
                        <a:t>kehutanan.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T="1003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381406" y="6433368"/>
            <a:ext cx="187325" cy="211454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b="0" i="0" u="none" strike="noStrike" kern="0" cap="none" spc="-25" normalizeH="0" baseline="0" noProof="0" dirty="0">
                <a:ln>
                  <a:noFill/>
                </a:ln>
                <a:solidFill>
                  <a:srgbClr val="0D514D"/>
                </a:solidFill>
                <a:effectLst/>
                <a:uLnTx/>
                <a:uFillTx/>
                <a:latin typeface="Calibri"/>
                <a:cs typeface="Calibri"/>
              </a:rPr>
              <a:t>30</a:t>
            </a:r>
            <a:endParaRPr kumimoji="0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0124" y="0"/>
            <a:ext cx="490855" cy="314325"/>
          </a:xfrm>
          <a:custGeom>
            <a:avLst/>
            <a:gdLst/>
            <a:ahLst/>
            <a:cxnLst/>
            <a:rect l="l" t="t" r="r" b="b"/>
            <a:pathLst>
              <a:path w="490855" h="314325">
                <a:moveTo>
                  <a:pt x="490728" y="0"/>
                </a:moveTo>
                <a:lnTo>
                  <a:pt x="0" y="0"/>
                </a:lnTo>
                <a:lnTo>
                  <a:pt x="0" y="313944"/>
                </a:lnTo>
                <a:lnTo>
                  <a:pt x="490728" y="313944"/>
                </a:lnTo>
                <a:lnTo>
                  <a:pt x="490728" y="0"/>
                </a:lnTo>
                <a:close/>
              </a:path>
            </a:pathLst>
          </a:custGeom>
          <a:solidFill>
            <a:srgbClr val="0D514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15468" y="449580"/>
            <a:ext cx="320040" cy="314325"/>
            <a:chOff x="315468" y="449580"/>
            <a:chExt cx="320040" cy="314325"/>
          </a:xfrm>
        </p:grpSpPr>
        <p:sp>
          <p:nvSpPr>
            <p:cNvPr id="4" name="object 4"/>
            <p:cNvSpPr/>
            <p:nvPr/>
          </p:nvSpPr>
          <p:spPr>
            <a:xfrm>
              <a:off x="315468" y="449580"/>
              <a:ext cx="167640" cy="314325"/>
            </a:xfrm>
            <a:custGeom>
              <a:avLst/>
              <a:gdLst/>
              <a:ahLst/>
              <a:cxnLst/>
              <a:rect l="l" t="t" r="r" b="b"/>
              <a:pathLst>
                <a:path w="167640" h="314325">
                  <a:moveTo>
                    <a:pt x="110121" y="0"/>
                  </a:moveTo>
                  <a:lnTo>
                    <a:pt x="0" y="0"/>
                  </a:lnTo>
                  <a:lnTo>
                    <a:pt x="57518" y="156972"/>
                  </a:lnTo>
                  <a:lnTo>
                    <a:pt x="0" y="313944"/>
                  </a:lnTo>
                  <a:lnTo>
                    <a:pt x="110121" y="313944"/>
                  </a:lnTo>
                  <a:lnTo>
                    <a:pt x="167640" y="156972"/>
                  </a:lnTo>
                  <a:lnTo>
                    <a:pt x="110121" y="0"/>
                  </a:lnTo>
                  <a:close/>
                </a:path>
              </a:pathLst>
            </a:custGeom>
            <a:solidFill>
              <a:srgbClr val="00743E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object 5"/>
            <p:cNvSpPr/>
            <p:nvPr/>
          </p:nvSpPr>
          <p:spPr>
            <a:xfrm>
              <a:off x="467868" y="449580"/>
              <a:ext cx="167640" cy="314325"/>
            </a:xfrm>
            <a:custGeom>
              <a:avLst/>
              <a:gdLst/>
              <a:ahLst/>
              <a:cxnLst/>
              <a:rect l="l" t="t" r="r" b="b"/>
              <a:pathLst>
                <a:path w="167640" h="314325">
                  <a:moveTo>
                    <a:pt x="110121" y="0"/>
                  </a:moveTo>
                  <a:lnTo>
                    <a:pt x="0" y="0"/>
                  </a:lnTo>
                  <a:lnTo>
                    <a:pt x="57518" y="156972"/>
                  </a:lnTo>
                  <a:lnTo>
                    <a:pt x="0" y="313944"/>
                  </a:lnTo>
                  <a:lnTo>
                    <a:pt x="110121" y="313944"/>
                  </a:lnTo>
                  <a:lnTo>
                    <a:pt x="167639" y="156972"/>
                  </a:lnTo>
                  <a:lnTo>
                    <a:pt x="110121" y="0"/>
                  </a:lnTo>
                  <a:close/>
                </a:path>
              </a:pathLst>
            </a:custGeom>
            <a:solidFill>
              <a:srgbClr val="00504B"/>
            </a:solidFill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" name="object 6"/>
          <p:cNvSpPr/>
          <p:nvPr/>
        </p:nvSpPr>
        <p:spPr>
          <a:xfrm>
            <a:off x="230124" y="6359652"/>
            <a:ext cx="490855" cy="498475"/>
          </a:xfrm>
          <a:custGeom>
            <a:avLst/>
            <a:gdLst/>
            <a:ahLst/>
            <a:cxnLst/>
            <a:rect l="l" t="t" r="r" b="b"/>
            <a:pathLst>
              <a:path w="490855" h="498475">
                <a:moveTo>
                  <a:pt x="490728" y="0"/>
                </a:moveTo>
                <a:lnTo>
                  <a:pt x="0" y="0"/>
                </a:lnTo>
                <a:lnTo>
                  <a:pt x="0" y="498348"/>
                </a:lnTo>
                <a:lnTo>
                  <a:pt x="490728" y="498348"/>
                </a:lnTo>
                <a:lnTo>
                  <a:pt x="490728" y="0"/>
                </a:lnTo>
                <a:close/>
              </a:path>
            </a:pathLst>
          </a:custGeom>
          <a:solidFill>
            <a:srgbClr val="0D514D"/>
          </a:solid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02969" y="6608826"/>
            <a:ext cx="8730615" cy="0"/>
          </a:xfrm>
          <a:custGeom>
            <a:avLst/>
            <a:gdLst/>
            <a:ahLst/>
            <a:cxnLst/>
            <a:rect l="l" t="t" r="r" b="b"/>
            <a:pathLst>
              <a:path w="8730615">
                <a:moveTo>
                  <a:pt x="0" y="0"/>
                </a:moveTo>
                <a:lnTo>
                  <a:pt x="8730615" y="0"/>
                </a:lnTo>
              </a:path>
            </a:pathLst>
          </a:custGeom>
          <a:ln w="28575">
            <a:solidFill>
              <a:srgbClr val="0D514D"/>
            </a:solidFill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66038" y="314959"/>
            <a:ext cx="43440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Penetapan</a:t>
            </a:r>
            <a:r>
              <a:rPr sz="3600" spc="-20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Baseline</a:t>
            </a:r>
            <a:endParaRPr sz="3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10543" y="6371222"/>
            <a:ext cx="290830" cy="330200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00" b="1" i="0" u="none" strike="noStrike" kern="0" cap="none" spc="-25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/>
                <a:cs typeface="Malgun Gothic"/>
              </a:rPr>
              <a:t>31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algun Gothic"/>
              <a:cs typeface="Malgun Gothic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313690" y="930528"/>
          <a:ext cx="11798935" cy="5081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6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52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424180">
                        <a:lnSpc>
                          <a:spcPct val="100000"/>
                        </a:lnSpc>
                      </a:pPr>
                      <a:r>
                        <a:rPr sz="1600" b="1" spc="7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Elemen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4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</a:pPr>
                      <a:r>
                        <a:rPr sz="1600" b="1" spc="3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Keterangan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2603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F47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600" spc="65" dirty="0">
                          <a:latin typeface="Calibri"/>
                          <a:cs typeface="Calibri"/>
                        </a:rPr>
                        <a:t>Emission</a:t>
                      </a:r>
                      <a:r>
                        <a:rPr sz="16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factors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596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869"/>
                        </a:spcBef>
                      </a:pPr>
                      <a:r>
                        <a:rPr sz="1600" spc="5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faktor</a:t>
                      </a:r>
                      <a:r>
                        <a:rPr sz="16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emisi</a:t>
                      </a:r>
                      <a:r>
                        <a:rPr sz="16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6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digunakan</a:t>
                      </a:r>
                      <a:r>
                        <a:rPr sz="16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setidaknya</a:t>
                      </a:r>
                      <a:r>
                        <a:rPr sz="16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merupakan</a:t>
                      </a:r>
                      <a:r>
                        <a:rPr sz="1600" spc="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6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Tier</a:t>
                      </a:r>
                      <a:r>
                        <a:rPr sz="16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menyediakan</a:t>
                      </a:r>
                      <a:r>
                        <a:rPr sz="16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informasi</a:t>
                      </a:r>
                      <a:r>
                        <a:rPr sz="16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nilai</a:t>
                      </a:r>
                      <a:r>
                        <a:rPr sz="16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ketidakpastian.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540"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Proponen</a:t>
                      </a:r>
                      <a:r>
                        <a:rPr sz="16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didorong</a:t>
                      </a:r>
                      <a:r>
                        <a:rPr sz="1600" spc="1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untuk</a:t>
                      </a:r>
                      <a:r>
                        <a:rPr sz="1600" spc="1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menggunakan</a:t>
                      </a:r>
                      <a:r>
                        <a:rPr sz="1600" spc="1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6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Tier</a:t>
                      </a:r>
                      <a:r>
                        <a:rPr sz="16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25" dirty="0">
                          <a:latin typeface="Calibri"/>
                          <a:cs typeface="Calibri"/>
                        </a:rPr>
                        <a:t>3.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048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spc="5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6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aktivitas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2540">
                        <a:lnSpc>
                          <a:spcPct val="100000"/>
                        </a:lnSpc>
                        <a:spcBef>
                          <a:spcPts val="925"/>
                        </a:spcBef>
                      </a:pPr>
                      <a:r>
                        <a:rPr sz="1600" i="1" spc="10" dirty="0">
                          <a:latin typeface="Calibri"/>
                          <a:cs typeface="Calibri"/>
                        </a:rPr>
                        <a:t>Approach</a:t>
                      </a:r>
                      <a:r>
                        <a:rPr sz="1600" i="1" spc="3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0" dirty="0">
                          <a:latin typeface="Calibri"/>
                          <a:cs typeface="Calibri"/>
                        </a:rPr>
                        <a:t>3:</a:t>
                      </a:r>
                      <a:r>
                        <a:rPr sz="1600" i="1" spc="2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i="1" spc="10" dirty="0">
                          <a:latin typeface="Calibri"/>
                          <a:cs typeface="Calibri"/>
                        </a:rPr>
                        <a:t>spatially-</a:t>
                      </a:r>
                      <a:r>
                        <a:rPr sz="1600" i="1" spc="-10" dirty="0">
                          <a:latin typeface="Calibri"/>
                          <a:cs typeface="Calibri"/>
                        </a:rPr>
                        <a:t>explicit.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74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98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Uncertainty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2540" marR="361315">
                        <a:lnSpc>
                          <a:spcPts val="2880"/>
                        </a:lnSpc>
                      </a:pPr>
                      <a:r>
                        <a:rPr sz="1600" spc="50" dirty="0">
                          <a:latin typeface="Calibri"/>
                          <a:cs typeface="Calibri"/>
                        </a:rPr>
                        <a:t>Aksi</a:t>
                      </a:r>
                      <a:r>
                        <a:rPr sz="16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mitigasi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harus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secara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sistematis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mengidentifikasi</a:t>
                      </a:r>
                      <a:r>
                        <a:rPr sz="16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mengevaluasi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sumber-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sumber</a:t>
                      </a:r>
                      <a:r>
                        <a:rPr sz="16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ketidakpastian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dalam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penghitungan</a:t>
                      </a:r>
                      <a:r>
                        <a:rPr sz="16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emisi dan</a:t>
                      </a:r>
                      <a:r>
                        <a:rPr sz="16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pengurangan</a:t>
                      </a:r>
                      <a:r>
                        <a:rPr sz="16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emisi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80" dirty="0">
                          <a:latin typeface="Calibri"/>
                          <a:cs typeface="Calibri"/>
                        </a:rPr>
                        <a:t>sesuai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dengan</a:t>
                      </a:r>
                      <a:r>
                        <a:rPr sz="16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45" dirty="0">
                          <a:latin typeface="Calibri"/>
                          <a:cs typeface="Calibri"/>
                        </a:rPr>
                        <a:t>IPCC</a:t>
                      </a:r>
                      <a:r>
                        <a:rPr sz="16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80" dirty="0">
                          <a:latin typeface="Calibri"/>
                          <a:cs typeface="Calibri"/>
                        </a:rPr>
                        <a:t>GUIDELINES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2006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 Guidelines</a:t>
                      </a:r>
                      <a:r>
                        <a:rPr sz="16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and</a:t>
                      </a:r>
                      <a:r>
                        <a:rPr sz="16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praktik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terbaik </a:t>
                      </a:r>
                      <a:r>
                        <a:rPr sz="160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6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ada.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4060">
                <a:tc>
                  <a:txBody>
                    <a:bodyPr/>
                    <a:lstStyle/>
                    <a:p>
                      <a:pPr marL="2540" marR="160655">
                        <a:lnSpc>
                          <a:spcPts val="2880"/>
                        </a:lnSpc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Penilaian</a:t>
                      </a:r>
                      <a:r>
                        <a:rPr sz="1600" spc="2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Risiko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-10" dirty="0">
                          <a:latin typeface="Calibri"/>
                          <a:cs typeface="Calibri"/>
                        </a:rPr>
                        <a:t>Buffer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7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40">
                        <a:lnSpc>
                          <a:spcPct val="100000"/>
                        </a:lnSpc>
                      </a:pPr>
                      <a:r>
                        <a:rPr sz="1600" spc="20" dirty="0">
                          <a:latin typeface="Calibri"/>
                          <a:cs typeface="Calibri"/>
                        </a:rPr>
                        <a:t>Proponen</a:t>
                      </a:r>
                      <a:r>
                        <a:rPr sz="16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harus</a:t>
                      </a:r>
                      <a:r>
                        <a:rPr sz="1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mengidentifikasi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potensi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risiko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perpindahan,</a:t>
                      </a:r>
                      <a:r>
                        <a:rPr sz="16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reversal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di</a:t>
                      </a:r>
                      <a:r>
                        <a:rPr sz="1600" spc="70" dirty="0">
                          <a:latin typeface="Calibri"/>
                          <a:cs typeface="Calibri"/>
                        </a:rPr>
                        <a:t> dalam</a:t>
                      </a:r>
                      <a:r>
                        <a:rPr sz="1600" spc="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20" dirty="0">
                          <a:latin typeface="Calibri"/>
                          <a:cs typeface="Calibri"/>
                        </a:rPr>
                        <a:t>dokumen</a:t>
                      </a:r>
                      <a:r>
                        <a:rPr sz="1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rencana</a:t>
                      </a:r>
                      <a:r>
                        <a:rPr sz="16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aksi.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603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655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6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540" marR="508000">
                        <a:lnSpc>
                          <a:spcPct val="150000"/>
                        </a:lnSpc>
                      </a:pPr>
                      <a:r>
                        <a:rPr sz="1600" spc="-10" dirty="0">
                          <a:latin typeface="Calibri"/>
                          <a:cs typeface="Calibri"/>
                        </a:rPr>
                        <a:t>Persyaratan Monitoring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219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just">
                        <a:lnSpc>
                          <a:spcPct val="100000"/>
                        </a:lnSpc>
                        <a:spcBef>
                          <a:spcPts val="875"/>
                        </a:spcBef>
                      </a:pPr>
                      <a:r>
                        <a:rPr sz="1600" spc="5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parameter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digunakan</a:t>
                      </a:r>
                      <a:r>
                        <a:rPr sz="16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untuk</a:t>
                      </a:r>
                      <a:r>
                        <a:rPr sz="16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penyusunan</a:t>
                      </a:r>
                      <a:r>
                        <a:rPr sz="16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baseline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parameter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6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akan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dipantau</a:t>
                      </a:r>
                      <a:r>
                        <a:rPr sz="1600" spc="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selama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540" marR="117475" algn="just">
                        <a:lnSpc>
                          <a:spcPct val="150000"/>
                        </a:lnSpc>
                        <a:spcBef>
                          <a:spcPts val="5"/>
                        </a:spcBef>
                      </a:pPr>
                      <a:r>
                        <a:rPr sz="1600" spc="10" dirty="0">
                          <a:latin typeface="Calibri"/>
                          <a:cs typeface="Calibri"/>
                        </a:rPr>
                        <a:t>periode</a:t>
                      </a:r>
                      <a:r>
                        <a:rPr sz="1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kredit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70" dirty="0">
                          <a:latin typeface="Calibri"/>
                          <a:cs typeface="Calibri"/>
                        </a:rPr>
                        <a:t>aksi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mitigasi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harus</a:t>
                      </a:r>
                      <a:r>
                        <a:rPr sz="1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dilaporkan,</a:t>
                      </a:r>
                      <a:r>
                        <a:rPr sz="1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termasuk</a:t>
                      </a:r>
                      <a:r>
                        <a:rPr sz="1600" spc="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sumber</a:t>
                      </a:r>
                      <a:r>
                        <a:rPr sz="1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 dan</a:t>
                      </a:r>
                      <a:r>
                        <a:rPr sz="16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unit</a:t>
                      </a:r>
                      <a:r>
                        <a:rPr sz="16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pengukurannya.</a:t>
                      </a:r>
                      <a:r>
                        <a:rPr sz="1600" spc="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Selain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itu,</a:t>
                      </a:r>
                      <a:r>
                        <a:rPr sz="1600" spc="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kriteria</a:t>
                      </a:r>
                      <a:r>
                        <a:rPr sz="16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30" dirty="0">
                          <a:latin typeface="Calibri"/>
                          <a:cs typeface="Calibri"/>
                        </a:rPr>
                        <a:t>dan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prosedur</a:t>
                      </a:r>
                      <a:r>
                        <a:rPr sz="16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untuk</a:t>
                      </a:r>
                      <a:r>
                        <a:rPr sz="1600" spc="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45" dirty="0">
                          <a:latin typeface="Calibri"/>
                          <a:cs typeface="Calibri"/>
                        </a:rPr>
                        <a:t>mendapatkan,</a:t>
                      </a:r>
                      <a:r>
                        <a:rPr sz="16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merekam,</a:t>
                      </a:r>
                      <a:r>
                        <a:rPr sz="16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menyusun</a:t>
                      </a:r>
                      <a:r>
                        <a:rPr sz="1600" spc="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5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60" dirty="0">
                          <a:latin typeface="Calibri"/>
                          <a:cs typeface="Calibri"/>
                        </a:rPr>
                        <a:t>menganalisis</a:t>
                      </a:r>
                      <a:r>
                        <a:rPr sz="1600" spc="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data</a:t>
                      </a:r>
                      <a:r>
                        <a:rPr sz="1600" spc="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50" dirty="0">
                          <a:latin typeface="Calibri"/>
                          <a:cs typeface="Calibri"/>
                        </a:rPr>
                        <a:t>dan</a:t>
                      </a:r>
                      <a:r>
                        <a:rPr sz="1600" spc="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parameter</a:t>
                      </a:r>
                      <a:r>
                        <a:rPr sz="1600" spc="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yang</a:t>
                      </a:r>
                      <a:r>
                        <a:rPr sz="16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dipantau</a:t>
                      </a:r>
                      <a:r>
                        <a:rPr sz="1600" spc="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10" dirty="0">
                          <a:latin typeface="Calibri"/>
                          <a:cs typeface="Calibri"/>
                        </a:rPr>
                        <a:t>juga</a:t>
                      </a:r>
                      <a:r>
                        <a:rPr sz="1600" spc="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600" spc="40" dirty="0">
                          <a:latin typeface="Calibri"/>
                          <a:cs typeface="Calibri"/>
                        </a:rPr>
                        <a:t>harus dijelaskan.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T="111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75AEE7-1921-854F-70D7-249A48B78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67" y="571500"/>
            <a:ext cx="1191046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13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23DDC-C131-D540-B010-2A3ABB60D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102071" y="2640935"/>
            <a:ext cx="6152827" cy="966278"/>
          </a:xfrm>
        </p:spPr>
        <p:txBody>
          <a:bodyPr>
            <a:noAutofit/>
          </a:bodyPr>
          <a:lstStyle/>
          <a:p>
            <a:r>
              <a:rPr lang="en-US" sz="3200" b="1" dirty="0"/>
              <a:t>Enhanced Transparency Framework vis-to-vis MRV arrangement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9C673042-3D07-C643-BC15-3D8CBF3DA7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82"/>
          <a:stretch/>
        </p:blipFill>
        <p:spPr>
          <a:xfrm>
            <a:off x="1772192" y="0"/>
            <a:ext cx="10366009" cy="61528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CFB100E-EFEE-B84D-92ED-7F3E875D8BFD}"/>
              </a:ext>
            </a:extLst>
          </p:cNvPr>
          <p:cNvSpPr txBox="1"/>
          <p:nvPr/>
        </p:nvSpPr>
        <p:spPr>
          <a:xfrm>
            <a:off x="2252640" y="6200487"/>
            <a:ext cx="300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Communication of information under Article 4.1 and 12.1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405D6C-415A-CC4A-87F5-0AAB5897F33C}"/>
              </a:ext>
            </a:extLst>
          </p:cNvPr>
          <p:cNvSpPr txBox="1"/>
          <p:nvPr/>
        </p:nvSpPr>
        <p:spPr>
          <a:xfrm>
            <a:off x="5564113" y="6184989"/>
            <a:ext cx="3001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Durban outcomes (1/CP.16) and Cancun Agreement (2/CP.17)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112648D-5DFD-EC46-A327-B60C7FA6B653}"/>
              </a:ext>
            </a:extLst>
          </p:cNvPr>
          <p:cNvSpPr txBox="1"/>
          <p:nvPr/>
        </p:nvSpPr>
        <p:spPr>
          <a:xfrm>
            <a:off x="8880102" y="6262479"/>
            <a:ext cx="30012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Article 13 of the Paris Agreement</a:t>
            </a:r>
          </a:p>
        </p:txBody>
      </p:sp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A857D5E-89C5-654C-98E3-F6B88FF81F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023" y="6196739"/>
            <a:ext cx="842321" cy="661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600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BFBA63-DEE3-C636-47C7-E0DBBEC36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345" y="0"/>
            <a:ext cx="8849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2703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2A5F700-A7F3-A476-974D-3032801D86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413" y="828312"/>
            <a:ext cx="10917174" cy="520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06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D0BAFF-09E4-5729-D0B5-B9F71712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199" y="457200"/>
            <a:ext cx="10077655" cy="6213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1066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1C8575-2049-625E-B512-3F89B34F7F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334" y="99548"/>
            <a:ext cx="11517332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692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45426" y="3511677"/>
            <a:ext cx="4590415" cy="7880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000" b="1" dirty="0">
                <a:latin typeface="Arial"/>
                <a:cs typeface="Arial"/>
              </a:rPr>
              <a:t>TERIMA</a:t>
            </a:r>
            <a:r>
              <a:rPr sz="5000" b="1" spc="-265" dirty="0">
                <a:latin typeface="Arial"/>
                <a:cs typeface="Arial"/>
              </a:rPr>
              <a:t> </a:t>
            </a:r>
            <a:r>
              <a:rPr sz="5000" b="1" dirty="0">
                <a:latin typeface="Arial"/>
                <a:cs typeface="Arial"/>
              </a:rPr>
              <a:t>KASIH</a:t>
            </a:r>
            <a:endParaRPr sz="5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232660"/>
            <a:ext cx="8865602" cy="461756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09220" y="3830192"/>
            <a:ext cx="196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MT"/>
                <a:cs typeface="Arial MT"/>
              </a:rPr>
              <a:t>]]</a:t>
            </a:r>
            <a:endParaRPr sz="2400">
              <a:latin typeface="Arial MT"/>
              <a:cs typeface="Arial MT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718816"/>
            <a:ext cx="8816040" cy="4139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15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19312" y="5809801"/>
            <a:ext cx="171450" cy="586105"/>
          </a:xfrm>
          <a:custGeom>
            <a:avLst/>
            <a:gdLst/>
            <a:ahLst/>
            <a:cxnLst/>
            <a:rect l="l" t="t" r="r" b="b"/>
            <a:pathLst>
              <a:path w="171450" h="586104">
                <a:moveTo>
                  <a:pt x="16458" y="414871"/>
                </a:moveTo>
                <a:lnTo>
                  <a:pt x="9299" y="417314"/>
                </a:lnTo>
                <a:lnTo>
                  <a:pt x="3648" y="422343"/>
                </a:lnTo>
                <a:lnTo>
                  <a:pt x="475" y="428921"/>
                </a:lnTo>
                <a:lnTo>
                  <a:pt x="0" y="436208"/>
                </a:lnTo>
                <a:lnTo>
                  <a:pt x="2443" y="443367"/>
                </a:lnTo>
                <a:lnTo>
                  <a:pt x="85572" y="585876"/>
                </a:lnTo>
                <a:lnTo>
                  <a:pt x="107627" y="548069"/>
                </a:lnTo>
                <a:lnTo>
                  <a:pt x="66522" y="548069"/>
                </a:lnTo>
                <a:lnTo>
                  <a:pt x="66522" y="477604"/>
                </a:lnTo>
                <a:lnTo>
                  <a:pt x="35353" y="424170"/>
                </a:lnTo>
                <a:lnTo>
                  <a:pt x="30323" y="418519"/>
                </a:lnTo>
                <a:lnTo>
                  <a:pt x="23742" y="415346"/>
                </a:lnTo>
                <a:lnTo>
                  <a:pt x="16458" y="414871"/>
                </a:lnTo>
                <a:close/>
              </a:path>
              <a:path w="171450" h="586104">
                <a:moveTo>
                  <a:pt x="66522" y="477604"/>
                </a:moveTo>
                <a:lnTo>
                  <a:pt x="66522" y="548069"/>
                </a:lnTo>
                <a:lnTo>
                  <a:pt x="104622" y="548069"/>
                </a:lnTo>
                <a:lnTo>
                  <a:pt x="104622" y="538470"/>
                </a:lnTo>
                <a:lnTo>
                  <a:pt x="69118" y="538470"/>
                </a:lnTo>
                <a:lnTo>
                  <a:pt x="85573" y="510262"/>
                </a:lnTo>
                <a:lnTo>
                  <a:pt x="66522" y="477604"/>
                </a:lnTo>
                <a:close/>
              </a:path>
              <a:path w="171450" h="586104">
                <a:moveTo>
                  <a:pt x="154687" y="414870"/>
                </a:moveTo>
                <a:lnTo>
                  <a:pt x="104624" y="477604"/>
                </a:lnTo>
                <a:lnTo>
                  <a:pt x="104622" y="548069"/>
                </a:lnTo>
                <a:lnTo>
                  <a:pt x="66522" y="548069"/>
                </a:lnTo>
                <a:lnTo>
                  <a:pt x="107627" y="548069"/>
                </a:lnTo>
                <a:lnTo>
                  <a:pt x="168703" y="443367"/>
                </a:lnTo>
                <a:lnTo>
                  <a:pt x="171146" y="436208"/>
                </a:lnTo>
                <a:lnTo>
                  <a:pt x="170670" y="428920"/>
                </a:lnTo>
                <a:lnTo>
                  <a:pt x="167497" y="422343"/>
                </a:lnTo>
                <a:lnTo>
                  <a:pt x="161846" y="417313"/>
                </a:lnTo>
                <a:lnTo>
                  <a:pt x="154687" y="414870"/>
                </a:lnTo>
                <a:close/>
              </a:path>
              <a:path w="171450" h="586104">
                <a:moveTo>
                  <a:pt x="85573" y="510262"/>
                </a:moveTo>
                <a:lnTo>
                  <a:pt x="69118" y="538470"/>
                </a:lnTo>
                <a:lnTo>
                  <a:pt x="102028" y="538470"/>
                </a:lnTo>
                <a:lnTo>
                  <a:pt x="85573" y="510262"/>
                </a:lnTo>
                <a:close/>
              </a:path>
              <a:path w="171450" h="586104">
                <a:moveTo>
                  <a:pt x="104622" y="477606"/>
                </a:moveTo>
                <a:lnTo>
                  <a:pt x="85573" y="510262"/>
                </a:lnTo>
                <a:lnTo>
                  <a:pt x="102028" y="538470"/>
                </a:lnTo>
                <a:lnTo>
                  <a:pt x="104622" y="538470"/>
                </a:lnTo>
                <a:lnTo>
                  <a:pt x="104622" y="477606"/>
                </a:lnTo>
                <a:close/>
              </a:path>
              <a:path w="171450" h="586104">
                <a:moveTo>
                  <a:pt x="104622" y="0"/>
                </a:moveTo>
                <a:lnTo>
                  <a:pt x="66522" y="0"/>
                </a:lnTo>
                <a:lnTo>
                  <a:pt x="66524" y="477606"/>
                </a:lnTo>
                <a:lnTo>
                  <a:pt x="85573" y="510262"/>
                </a:lnTo>
                <a:lnTo>
                  <a:pt x="104622" y="477606"/>
                </a:lnTo>
                <a:lnTo>
                  <a:pt x="104622" y="0"/>
                </a:lnTo>
                <a:close/>
              </a:path>
            </a:pathLst>
          </a:custGeom>
          <a:solidFill>
            <a:srgbClr val="5DCE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55531" y="5805028"/>
            <a:ext cx="171450" cy="468630"/>
          </a:xfrm>
          <a:custGeom>
            <a:avLst/>
            <a:gdLst/>
            <a:ahLst/>
            <a:cxnLst/>
            <a:rect l="l" t="t" r="r" b="b"/>
            <a:pathLst>
              <a:path w="171450" h="468629">
                <a:moveTo>
                  <a:pt x="85572" y="75614"/>
                </a:moveTo>
                <a:lnTo>
                  <a:pt x="66523" y="108270"/>
                </a:lnTo>
                <a:lnTo>
                  <a:pt x="66522" y="468401"/>
                </a:lnTo>
                <a:lnTo>
                  <a:pt x="104622" y="468401"/>
                </a:lnTo>
                <a:lnTo>
                  <a:pt x="104622" y="108270"/>
                </a:lnTo>
                <a:lnTo>
                  <a:pt x="85572" y="75614"/>
                </a:lnTo>
                <a:close/>
              </a:path>
              <a:path w="171450" h="468629">
                <a:moveTo>
                  <a:pt x="107627" y="37807"/>
                </a:moveTo>
                <a:lnTo>
                  <a:pt x="66523" y="37807"/>
                </a:lnTo>
                <a:lnTo>
                  <a:pt x="104623" y="37807"/>
                </a:lnTo>
                <a:lnTo>
                  <a:pt x="104623" y="108272"/>
                </a:lnTo>
                <a:lnTo>
                  <a:pt x="135793" y="161706"/>
                </a:lnTo>
                <a:lnTo>
                  <a:pt x="140822" y="167356"/>
                </a:lnTo>
                <a:lnTo>
                  <a:pt x="147399" y="170530"/>
                </a:lnTo>
                <a:lnTo>
                  <a:pt x="154688" y="171005"/>
                </a:lnTo>
                <a:lnTo>
                  <a:pt x="161847" y="168562"/>
                </a:lnTo>
                <a:lnTo>
                  <a:pt x="167497" y="163532"/>
                </a:lnTo>
                <a:lnTo>
                  <a:pt x="170670" y="156955"/>
                </a:lnTo>
                <a:lnTo>
                  <a:pt x="171145" y="149667"/>
                </a:lnTo>
                <a:lnTo>
                  <a:pt x="168702" y="142508"/>
                </a:lnTo>
                <a:lnTo>
                  <a:pt x="107627" y="37807"/>
                </a:lnTo>
                <a:close/>
              </a:path>
              <a:path w="171450" h="468629">
                <a:moveTo>
                  <a:pt x="85573" y="0"/>
                </a:moveTo>
                <a:lnTo>
                  <a:pt x="2442" y="142508"/>
                </a:lnTo>
                <a:lnTo>
                  <a:pt x="0" y="149668"/>
                </a:lnTo>
                <a:lnTo>
                  <a:pt x="475" y="156955"/>
                </a:lnTo>
                <a:lnTo>
                  <a:pt x="3648" y="163533"/>
                </a:lnTo>
                <a:lnTo>
                  <a:pt x="9299" y="168562"/>
                </a:lnTo>
                <a:lnTo>
                  <a:pt x="16458" y="171005"/>
                </a:lnTo>
                <a:lnTo>
                  <a:pt x="23745" y="170529"/>
                </a:lnTo>
                <a:lnTo>
                  <a:pt x="30323" y="167356"/>
                </a:lnTo>
                <a:lnTo>
                  <a:pt x="35352" y="161705"/>
                </a:lnTo>
                <a:lnTo>
                  <a:pt x="66522" y="108272"/>
                </a:lnTo>
                <a:lnTo>
                  <a:pt x="66523" y="37807"/>
                </a:lnTo>
                <a:lnTo>
                  <a:pt x="107627" y="37807"/>
                </a:lnTo>
                <a:lnTo>
                  <a:pt x="85573" y="0"/>
                </a:lnTo>
                <a:close/>
              </a:path>
              <a:path w="171450" h="468629">
                <a:moveTo>
                  <a:pt x="104623" y="47405"/>
                </a:moveTo>
                <a:lnTo>
                  <a:pt x="69118" y="47405"/>
                </a:lnTo>
                <a:lnTo>
                  <a:pt x="102027" y="47406"/>
                </a:lnTo>
                <a:lnTo>
                  <a:pt x="85572" y="75614"/>
                </a:lnTo>
                <a:lnTo>
                  <a:pt x="104623" y="108272"/>
                </a:lnTo>
                <a:lnTo>
                  <a:pt x="104623" y="47405"/>
                </a:lnTo>
                <a:close/>
              </a:path>
              <a:path w="171450" h="468629">
                <a:moveTo>
                  <a:pt x="66523" y="37807"/>
                </a:moveTo>
                <a:lnTo>
                  <a:pt x="66523" y="108270"/>
                </a:lnTo>
                <a:lnTo>
                  <a:pt x="85572" y="75614"/>
                </a:lnTo>
                <a:lnTo>
                  <a:pt x="69118" y="47405"/>
                </a:lnTo>
                <a:lnTo>
                  <a:pt x="104623" y="47405"/>
                </a:lnTo>
                <a:lnTo>
                  <a:pt x="104623" y="37807"/>
                </a:lnTo>
                <a:lnTo>
                  <a:pt x="66523" y="37807"/>
                </a:lnTo>
                <a:close/>
              </a:path>
              <a:path w="171450" h="468629">
                <a:moveTo>
                  <a:pt x="69118" y="47405"/>
                </a:moveTo>
                <a:lnTo>
                  <a:pt x="85572" y="75614"/>
                </a:lnTo>
                <a:lnTo>
                  <a:pt x="102027" y="47406"/>
                </a:lnTo>
                <a:lnTo>
                  <a:pt x="69118" y="47405"/>
                </a:lnTo>
                <a:close/>
              </a:path>
            </a:pathLst>
          </a:custGeom>
          <a:solidFill>
            <a:srgbClr val="4E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94292" y="5713669"/>
            <a:ext cx="171450" cy="548005"/>
          </a:xfrm>
          <a:custGeom>
            <a:avLst/>
            <a:gdLst/>
            <a:ahLst/>
            <a:cxnLst/>
            <a:rect l="l" t="t" r="r" b="b"/>
            <a:pathLst>
              <a:path w="171450" h="548004">
                <a:moveTo>
                  <a:pt x="85572" y="75614"/>
                </a:moveTo>
                <a:lnTo>
                  <a:pt x="66523" y="108270"/>
                </a:lnTo>
                <a:lnTo>
                  <a:pt x="66522" y="547775"/>
                </a:lnTo>
                <a:lnTo>
                  <a:pt x="104622" y="547775"/>
                </a:lnTo>
                <a:lnTo>
                  <a:pt x="104622" y="108270"/>
                </a:lnTo>
                <a:lnTo>
                  <a:pt x="85572" y="75614"/>
                </a:lnTo>
                <a:close/>
              </a:path>
              <a:path w="171450" h="548004">
                <a:moveTo>
                  <a:pt x="107627" y="37807"/>
                </a:moveTo>
                <a:lnTo>
                  <a:pt x="66523" y="37807"/>
                </a:lnTo>
                <a:lnTo>
                  <a:pt x="104623" y="37807"/>
                </a:lnTo>
                <a:lnTo>
                  <a:pt x="104623" y="108272"/>
                </a:lnTo>
                <a:lnTo>
                  <a:pt x="135792" y="161706"/>
                </a:lnTo>
                <a:lnTo>
                  <a:pt x="140822" y="167356"/>
                </a:lnTo>
                <a:lnTo>
                  <a:pt x="147399" y="170530"/>
                </a:lnTo>
                <a:lnTo>
                  <a:pt x="154688" y="171005"/>
                </a:lnTo>
                <a:lnTo>
                  <a:pt x="161847" y="168562"/>
                </a:lnTo>
                <a:lnTo>
                  <a:pt x="167497" y="163532"/>
                </a:lnTo>
                <a:lnTo>
                  <a:pt x="170670" y="156955"/>
                </a:lnTo>
                <a:lnTo>
                  <a:pt x="171145" y="149667"/>
                </a:lnTo>
                <a:lnTo>
                  <a:pt x="168702" y="142508"/>
                </a:lnTo>
                <a:lnTo>
                  <a:pt x="107627" y="37807"/>
                </a:lnTo>
                <a:close/>
              </a:path>
              <a:path w="171450" h="548004">
                <a:moveTo>
                  <a:pt x="85573" y="0"/>
                </a:moveTo>
                <a:lnTo>
                  <a:pt x="2442" y="142508"/>
                </a:lnTo>
                <a:lnTo>
                  <a:pt x="0" y="149668"/>
                </a:lnTo>
                <a:lnTo>
                  <a:pt x="475" y="156955"/>
                </a:lnTo>
                <a:lnTo>
                  <a:pt x="3649" y="163533"/>
                </a:lnTo>
                <a:lnTo>
                  <a:pt x="9300" y="168562"/>
                </a:lnTo>
                <a:lnTo>
                  <a:pt x="16458" y="171005"/>
                </a:lnTo>
                <a:lnTo>
                  <a:pt x="23745" y="170530"/>
                </a:lnTo>
                <a:lnTo>
                  <a:pt x="30323" y="167356"/>
                </a:lnTo>
                <a:lnTo>
                  <a:pt x="35352" y="161706"/>
                </a:lnTo>
                <a:lnTo>
                  <a:pt x="66522" y="108272"/>
                </a:lnTo>
                <a:lnTo>
                  <a:pt x="66523" y="37807"/>
                </a:lnTo>
                <a:lnTo>
                  <a:pt x="107627" y="37807"/>
                </a:lnTo>
                <a:lnTo>
                  <a:pt x="85573" y="0"/>
                </a:lnTo>
                <a:close/>
              </a:path>
              <a:path w="171450" h="548004">
                <a:moveTo>
                  <a:pt x="104623" y="47406"/>
                </a:moveTo>
                <a:lnTo>
                  <a:pt x="69117" y="47406"/>
                </a:lnTo>
                <a:lnTo>
                  <a:pt x="102027" y="47406"/>
                </a:lnTo>
                <a:lnTo>
                  <a:pt x="85572" y="75614"/>
                </a:lnTo>
                <a:lnTo>
                  <a:pt x="104623" y="108272"/>
                </a:lnTo>
                <a:lnTo>
                  <a:pt x="104623" y="47406"/>
                </a:lnTo>
                <a:close/>
              </a:path>
              <a:path w="171450" h="548004">
                <a:moveTo>
                  <a:pt x="66523" y="37807"/>
                </a:moveTo>
                <a:lnTo>
                  <a:pt x="66523" y="108270"/>
                </a:lnTo>
                <a:lnTo>
                  <a:pt x="85572" y="75614"/>
                </a:lnTo>
                <a:lnTo>
                  <a:pt x="69117" y="47406"/>
                </a:lnTo>
                <a:lnTo>
                  <a:pt x="104623" y="47406"/>
                </a:lnTo>
                <a:lnTo>
                  <a:pt x="104623" y="37807"/>
                </a:lnTo>
                <a:lnTo>
                  <a:pt x="66523" y="37807"/>
                </a:lnTo>
                <a:close/>
              </a:path>
              <a:path w="171450" h="548004">
                <a:moveTo>
                  <a:pt x="69117" y="47406"/>
                </a:moveTo>
                <a:lnTo>
                  <a:pt x="85572" y="75614"/>
                </a:lnTo>
                <a:lnTo>
                  <a:pt x="102027" y="47406"/>
                </a:lnTo>
                <a:lnTo>
                  <a:pt x="69117" y="47406"/>
                </a:lnTo>
                <a:close/>
              </a:path>
            </a:pathLst>
          </a:custGeom>
          <a:solidFill>
            <a:srgbClr val="A7E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594236" y="4767138"/>
            <a:ext cx="488315" cy="171450"/>
          </a:xfrm>
          <a:custGeom>
            <a:avLst/>
            <a:gdLst/>
            <a:ahLst/>
            <a:cxnLst/>
            <a:rect l="l" t="t" r="r" b="b"/>
            <a:pathLst>
              <a:path w="488315" h="171450">
                <a:moveTo>
                  <a:pt x="338196" y="0"/>
                </a:moveTo>
                <a:lnTo>
                  <a:pt x="330908" y="475"/>
                </a:lnTo>
                <a:lnTo>
                  <a:pt x="324331" y="3648"/>
                </a:lnTo>
                <a:lnTo>
                  <a:pt x="319302" y="9299"/>
                </a:lnTo>
                <a:lnTo>
                  <a:pt x="316858" y="16458"/>
                </a:lnTo>
                <a:lnTo>
                  <a:pt x="317333" y="23745"/>
                </a:lnTo>
                <a:lnTo>
                  <a:pt x="320506" y="30323"/>
                </a:lnTo>
                <a:lnTo>
                  <a:pt x="326157" y="35352"/>
                </a:lnTo>
                <a:lnTo>
                  <a:pt x="379592" y="66523"/>
                </a:lnTo>
                <a:lnTo>
                  <a:pt x="450056" y="66523"/>
                </a:lnTo>
                <a:lnTo>
                  <a:pt x="450056" y="104623"/>
                </a:lnTo>
                <a:lnTo>
                  <a:pt x="379591" y="104623"/>
                </a:lnTo>
                <a:lnTo>
                  <a:pt x="326157" y="135793"/>
                </a:lnTo>
                <a:lnTo>
                  <a:pt x="320506" y="140822"/>
                </a:lnTo>
                <a:lnTo>
                  <a:pt x="317333" y="147399"/>
                </a:lnTo>
                <a:lnTo>
                  <a:pt x="316857" y="154687"/>
                </a:lnTo>
                <a:lnTo>
                  <a:pt x="319300" y="161847"/>
                </a:lnTo>
                <a:lnTo>
                  <a:pt x="324330" y="167497"/>
                </a:lnTo>
                <a:lnTo>
                  <a:pt x="330908" y="170671"/>
                </a:lnTo>
                <a:lnTo>
                  <a:pt x="338195" y="171146"/>
                </a:lnTo>
                <a:lnTo>
                  <a:pt x="345354" y="168702"/>
                </a:lnTo>
                <a:lnTo>
                  <a:pt x="455206" y="104623"/>
                </a:lnTo>
                <a:lnTo>
                  <a:pt x="450056" y="104623"/>
                </a:lnTo>
                <a:lnTo>
                  <a:pt x="455208" y="104622"/>
                </a:lnTo>
                <a:lnTo>
                  <a:pt x="487864" y="85573"/>
                </a:lnTo>
                <a:lnTo>
                  <a:pt x="345354" y="2443"/>
                </a:lnTo>
                <a:lnTo>
                  <a:pt x="338196" y="0"/>
                </a:lnTo>
                <a:close/>
              </a:path>
              <a:path w="488315" h="171450">
                <a:moveTo>
                  <a:pt x="412248" y="85573"/>
                </a:moveTo>
                <a:lnTo>
                  <a:pt x="379591" y="104623"/>
                </a:lnTo>
                <a:lnTo>
                  <a:pt x="450056" y="104623"/>
                </a:lnTo>
                <a:lnTo>
                  <a:pt x="450056" y="102028"/>
                </a:lnTo>
                <a:lnTo>
                  <a:pt x="440457" y="102028"/>
                </a:lnTo>
                <a:lnTo>
                  <a:pt x="412248" y="85573"/>
                </a:lnTo>
                <a:close/>
              </a:path>
              <a:path w="488315" h="171450">
                <a:moveTo>
                  <a:pt x="0" y="66522"/>
                </a:moveTo>
                <a:lnTo>
                  <a:pt x="0" y="104622"/>
                </a:lnTo>
                <a:lnTo>
                  <a:pt x="379593" y="104622"/>
                </a:lnTo>
                <a:lnTo>
                  <a:pt x="412248" y="85573"/>
                </a:lnTo>
                <a:lnTo>
                  <a:pt x="379592" y="66523"/>
                </a:lnTo>
                <a:lnTo>
                  <a:pt x="0" y="66522"/>
                </a:lnTo>
                <a:close/>
              </a:path>
              <a:path w="488315" h="171450">
                <a:moveTo>
                  <a:pt x="440457" y="69118"/>
                </a:moveTo>
                <a:lnTo>
                  <a:pt x="412248" y="85573"/>
                </a:lnTo>
                <a:lnTo>
                  <a:pt x="440457" y="102028"/>
                </a:lnTo>
                <a:lnTo>
                  <a:pt x="440457" y="69118"/>
                </a:lnTo>
                <a:close/>
              </a:path>
              <a:path w="488315" h="171450">
                <a:moveTo>
                  <a:pt x="450056" y="69118"/>
                </a:moveTo>
                <a:lnTo>
                  <a:pt x="440457" y="69118"/>
                </a:lnTo>
                <a:lnTo>
                  <a:pt x="440457" y="102028"/>
                </a:lnTo>
                <a:lnTo>
                  <a:pt x="450056" y="102028"/>
                </a:lnTo>
                <a:lnTo>
                  <a:pt x="450056" y="69118"/>
                </a:lnTo>
                <a:close/>
              </a:path>
              <a:path w="488315" h="171450">
                <a:moveTo>
                  <a:pt x="379592" y="66523"/>
                </a:moveTo>
                <a:lnTo>
                  <a:pt x="412248" y="85573"/>
                </a:lnTo>
                <a:lnTo>
                  <a:pt x="440457" y="69118"/>
                </a:lnTo>
                <a:lnTo>
                  <a:pt x="450056" y="69118"/>
                </a:lnTo>
                <a:lnTo>
                  <a:pt x="450056" y="66523"/>
                </a:lnTo>
                <a:lnTo>
                  <a:pt x="379592" y="66523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6440434" y="3625282"/>
            <a:ext cx="474980" cy="476250"/>
            <a:chOff x="6440434" y="3625282"/>
            <a:chExt cx="474980" cy="476250"/>
          </a:xfrm>
        </p:grpSpPr>
        <p:sp>
          <p:nvSpPr>
            <p:cNvPr id="7" name="object 7"/>
            <p:cNvSpPr/>
            <p:nvPr/>
          </p:nvSpPr>
          <p:spPr>
            <a:xfrm>
              <a:off x="6465834" y="3650682"/>
              <a:ext cx="424180" cy="425450"/>
            </a:xfrm>
            <a:custGeom>
              <a:avLst/>
              <a:gdLst/>
              <a:ahLst/>
              <a:cxnLst/>
              <a:rect l="l" t="t" r="r" b="b"/>
              <a:pathLst>
                <a:path w="424179" h="425450">
                  <a:moveTo>
                    <a:pt x="211932" y="0"/>
                  </a:moveTo>
                  <a:lnTo>
                    <a:pt x="163338" y="5618"/>
                  </a:lnTo>
                  <a:lnTo>
                    <a:pt x="118730" y="21621"/>
                  </a:lnTo>
                  <a:lnTo>
                    <a:pt x="79379" y="46733"/>
                  </a:lnTo>
                  <a:lnTo>
                    <a:pt x="46559" y="79676"/>
                  </a:lnTo>
                  <a:lnTo>
                    <a:pt x="21541" y="119174"/>
                  </a:lnTo>
                  <a:lnTo>
                    <a:pt x="5597" y="163949"/>
                  </a:lnTo>
                  <a:lnTo>
                    <a:pt x="0" y="212725"/>
                  </a:lnTo>
                  <a:lnTo>
                    <a:pt x="5597" y="261501"/>
                  </a:lnTo>
                  <a:lnTo>
                    <a:pt x="21541" y="306276"/>
                  </a:lnTo>
                  <a:lnTo>
                    <a:pt x="46559" y="345773"/>
                  </a:lnTo>
                  <a:lnTo>
                    <a:pt x="79379" y="378716"/>
                  </a:lnTo>
                  <a:lnTo>
                    <a:pt x="118730" y="403828"/>
                  </a:lnTo>
                  <a:lnTo>
                    <a:pt x="163338" y="419831"/>
                  </a:lnTo>
                  <a:lnTo>
                    <a:pt x="211932" y="425450"/>
                  </a:lnTo>
                  <a:lnTo>
                    <a:pt x="260526" y="419831"/>
                  </a:lnTo>
                  <a:lnTo>
                    <a:pt x="305134" y="403828"/>
                  </a:lnTo>
                  <a:lnTo>
                    <a:pt x="344484" y="378716"/>
                  </a:lnTo>
                  <a:lnTo>
                    <a:pt x="377304" y="345773"/>
                  </a:lnTo>
                  <a:lnTo>
                    <a:pt x="402322" y="306276"/>
                  </a:lnTo>
                  <a:lnTo>
                    <a:pt x="418266" y="261501"/>
                  </a:lnTo>
                  <a:lnTo>
                    <a:pt x="423863" y="212725"/>
                  </a:lnTo>
                  <a:lnTo>
                    <a:pt x="418266" y="163949"/>
                  </a:lnTo>
                  <a:lnTo>
                    <a:pt x="402322" y="119174"/>
                  </a:lnTo>
                  <a:lnTo>
                    <a:pt x="377304" y="79676"/>
                  </a:lnTo>
                  <a:lnTo>
                    <a:pt x="344484" y="46733"/>
                  </a:lnTo>
                  <a:lnTo>
                    <a:pt x="305134" y="21621"/>
                  </a:lnTo>
                  <a:lnTo>
                    <a:pt x="260526" y="5618"/>
                  </a:lnTo>
                  <a:lnTo>
                    <a:pt x="211932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465834" y="3650682"/>
              <a:ext cx="424180" cy="425450"/>
            </a:xfrm>
            <a:custGeom>
              <a:avLst/>
              <a:gdLst/>
              <a:ahLst/>
              <a:cxnLst/>
              <a:rect l="l" t="t" r="r" b="b"/>
              <a:pathLst>
                <a:path w="424179" h="425450">
                  <a:moveTo>
                    <a:pt x="0" y="212725"/>
                  </a:moveTo>
                  <a:lnTo>
                    <a:pt x="5597" y="163949"/>
                  </a:lnTo>
                  <a:lnTo>
                    <a:pt x="21540" y="119173"/>
                  </a:lnTo>
                  <a:lnTo>
                    <a:pt x="46558" y="79676"/>
                  </a:lnTo>
                  <a:lnTo>
                    <a:pt x="79379" y="46733"/>
                  </a:lnTo>
                  <a:lnTo>
                    <a:pt x="118729" y="21621"/>
                  </a:lnTo>
                  <a:lnTo>
                    <a:pt x="163337" y="5618"/>
                  </a:lnTo>
                  <a:lnTo>
                    <a:pt x="211931" y="0"/>
                  </a:lnTo>
                  <a:lnTo>
                    <a:pt x="260525" y="5618"/>
                  </a:lnTo>
                  <a:lnTo>
                    <a:pt x="305133" y="21621"/>
                  </a:lnTo>
                  <a:lnTo>
                    <a:pt x="344483" y="46733"/>
                  </a:lnTo>
                  <a:lnTo>
                    <a:pt x="377304" y="79676"/>
                  </a:lnTo>
                  <a:lnTo>
                    <a:pt x="402322" y="119173"/>
                  </a:lnTo>
                  <a:lnTo>
                    <a:pt x="418265" y="163949"/>
                  </a:lnTo>
                  <a:lnTo>
                    <a:pt x="423863" y="212725"/>
                  </a:lnTo>
                  <a:lnTo>
                    <a:pt x="418265" y="261500"/>
                  </a:lnTo>
                  <a:lnTo>
                    <a:pt x="402322" y="306276"/>
                  </a:lnTo>
                  <a:lnTo>
                    <a:pt x="377304" y="345773"/>
                  </a:lnTo>
                  <a:lnTo>
                    <a:pt x="344483" y="378716"/>
                  </a:lnTo>
                  <a:lnTo>
                    <a:pt x="305133" y="403828"/>
                  </a:lnTo>
                  <a:lnTo>
                    <a:pt x="260525" y="419831"/>
                  </a:lnTo>
                  <a:lnTo>
                    <a:pt x="211931" y="425450"/>
                  </a:lnTo>
                  <a:lnTo>
                    <a:pt x="163337" y="419831"/>
                  </a:lnTo>
                  <a:lnTo>
                    <a:pt x="118729" y="403828"/>
                  </a:lnTo>
                  <a:lnTo>
                    <a:pt x="79379" y="378716"/>
                  </a:lnTo>
                  <a:lnTo>
                    <a:pt x="46558" y="345773"/>
                  </a:lnTo>
                  <a:lnTo>
                    <a:pt x="21540" y="306276"/>
                  </a:lnTo>
                  <a:lnTo>
                    <a:pt x="5597" y="261500"/>
                  </a:lnTo>
                  <a:lnTo>
                    <a:pt x="0" y="212725"/>
                  </a:lnTo>
                  <a:close/>
                </a:path>
              </a:pathLst>
            </a:custGeom>
            <a:ln w="50800">
              <a:solidFill>
                <a:srgbClr val="12B2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187647" y="3625282"/>
            <a:ext cx="476250" cy="476250"/>
            <a:chOff x="3187647" y="3625282"/>
            <a:chExt cx="476250" cy="476250"/>
          </a:xfrm>
        </p:grpSpPr>
        <p:sp>
          <p:nvSpPr>
            <p:cNvPr id="10" name="object 10"/>
            <p:cNvSpPr/>
            <p:nvPr/>
          </p:nvSpPr>
          <p:spPr>
            <a:xfrm>
              <a:off x="3213047" y="3650682"/>
              <a:ext cx="425450" cy="425450"/>
            </a:xfrm>
            <a:custGeom>
              <a:avLst/>
              <a:gdLst/>
              <a:ahLst/>
              <a:cxnLst/>
              <a:rect l="l" t="t" r="r" b="b"/>
              <a:pathLst>
                <a:path w="425450" h="425450">
                  <a:moveTo>
                    <a:pt x="212725" y="0"/>
                  </a:moveTo>
                  <a:lnTo>
                    <a:pt x="163948" y="5618"/>
                  </a:lnTo>
                  <a:lnTo>
                    <a:pt x="119173" y="21621"/>
                  </a:lnTo>
                  <a:lnTo>
                    <a:pt x="79676" y="46733"/>
                  </a:lnTo>
                  <a:lnTo>
                    <a:pt x="46733" y="79676"/>
                  </a:lnTo>
                  <a:lnTo>
                    <a:pt x="21621" y="119174"/>
                  </a:lnTo>
                  <a:lnTo>
                    <a:pt x="5618" y="163949"/>
                  </a:lnTo>
                  <a:lnTo>
                    <a:pt x="0" y="212725"/>
                  </a:lnTo>
                  <a:lnTo>
                    <a:pt x="5618" y="261501"/>
                  </a:lnTo>
                  <a:lnTo>
                    <a:pt x="21621" y="306276"/>
                  </a:lnTo>
                  <a:lnTo>
                    <a:pt x="46733" y="345773"/>
                  </a:lnTo>
                  <a:lnTo>
                    <a:pt x="79676" y="378716"/>
                  </a:lnTo>
                  <a:lnTo>
                    <a:pt x="119173" y="403828"/>
                  </a:lnTo>
                  <a:lnTo>
                    <a:pt x="163948" y="419831"/>
                  </a:lnTo>
                  <a:lnTo>
                    <a:pt x="212725" y="425450"/>
                  </a:lnTo>
                  <a:lnTo>
                    <a:pt x="261501" y="419831"/>
                  </a:lnTo>
                  <a:lnTo>
                    <a:pt x="306276" y="403828"/>
                  </a:lnTo>
                  <a:lnTo>
                    <a:pt x="345773" y="378716"/>
                  </a:lnTo>
                  <a:lnTo>
                    <a:pt x="378716" y="345773"/>
                  </a:lnTo>
                  <a:lnTo>
                    <a:pt x="403828" y="306276"/>
                  </a:lnTo>
                  <a:lnTo>
                    <a:pt x="419831" y="261501"/>
                  </a:lnTo>
                  <a:lnTo>
                    <a:pt x="425450" y="212725"/>
                  </a:lnTo>
                  <a:lnTo>
                    <a:pt x="419831" y="163949"/>
                  </a:lnTo>
                  <a:lnTo>
                    <a:pt x="403828" y="119174"/>
                  </a:lnTo>
                  <a:lnTo>
                    <a:pt x="378716" y="79676"/>
                  </a:lnTo>
                  <a:lnTo>
                    <a:pt x="345773" y="46733"/>
                  </a:lnTo>
                  <a:lnTo>
                    <a:pt x="306276" y="21621"/>
                  </a:lnTo>
                  <a:lnTo>
                    <a:pt x="261501" y="5618"/>
                  </a:lnTo>
                  <a:lnTo>
                    <a:pt x="212725" y="0"/>
                  </a:lnTo>
                  <a:close/>
                </a:path>
              </a:pathLst>
            </a:custGeom>
            <a:solidFill>
              <a:srgbClr val="5DC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213047" y="3650682"/>
              <a:ext cx="425450" cy="425450"/>
            </a:xfrm>
            <a:custGeom>
              <a:avLst/>
              <a:gdLst/>
              <a:ahLst/>
              <a:cxnLst/>
              <a:rect l="l" t="t" r="r" b="b"/>
              <a:pathLst>
                <a:path w="425450" h="425450">
                  <a:moveTo>
                    <a:pt x="0" y="212725"/>
                  </a:moveTo>
                  <a:lnTo>
                    <a:pt x="5618" y="163949"/>
                  </a:lnTo>
                  <a:lnTo>
                    <a:pt x="21621" y="119173"/>
                  </a:lnTo>
                  <a:lnTo>
                    <a:pt x="46733" y="79676"/>
                  </a:lnTo>
                  <a:lnTo>
                    <a:pt x="79676" y="46733"/>
                  </a:lnTo>
                  <a:lnTo>
                    <a:pt x="119173" y="21621"/>
                  </a:lnTo>
                  <a:lnTo>
                    <a:pt x="163949" y="5618"/>
                  </a:lnTo>
                  <a:lnTo>
                    <a:pt x="212725" y="0"/>
                  </a:lnTo>
                  <a:lnTo>
                    <a:pt x="261500" y="5618"/>
                  </a:lnTo>
                  <a:lnTo>
                    <a:pt x="306276" y="21621"/>
                  </a:lnTo>
                  <a:lnTo>
                    <a:pt x="345773" y="46733"/>
                  </a:lnTo>
                  <a:lnTo>
                    <a:pt x="378716" y="79676"/>
                  </a:lnTo>
                  <a:lnTo>
                    <a:pt x="403828" y="119173"/>
                  </a:lnTo>
                  <a:lnTo>
                    <a:pt x="419831" y="163949"/>
                  </a:lnTo>
                  <a:lnTo>
                    <a:pt x="425450" y="212725"/>
                  </a:lnTo>
                  <a:lnTo>
                    <a:pt x="419831" y="261500"/>
                  </a:lnTo>
                  <a:lnTo>
                    <a:pt x="403828" y="306276"/>
                  </a:lnTo>
                  <a:lnTo>
                    <a:pt x="378716" y="345773"/>
                  </a:lnTo>
                  <a:lnTo>
                    <a:pt x="345773" y="378716"/>
                  </a:lnTo>
                  <a:lnTo>
                    <a:pt x="306276" y="403828"/>
                  </a:lnTo>
                  <a:lnTo>
                    <a:pt x="261500" y="419831"/>
                  </a:lnTo>
                  <a:lnTo>
                    <a:pt x="212725" y="425450"/>
                  </a:lnTo>
                  <a:lnTo>
                    <a:pt x="163949" y="419831"/>
                  </a:lnTo>
                  <a:lnTo>
                    <a:pt x="119173" y="403828"/>
                  </a:lnTo>
                  <a:lnTo>
                    <a:pt x="79676" y="378716"/>
                  </a:lnTo>
                  <a:lnTo>
                    <a:pt x="46733" y="345773"/>
                  </a:lnTo>
                  <a:lnTo>
                    <a:pt x="21621" y="306276"/>
                  </a:lnTo>
                  <a:lnTo>
                    <a:pt x="5618" y="261500"/>
                  </a:lnTo>
                  <a:lnTo>
                    <a:pt x="0" y="212725"/>
                  </a:lnTo>
                  <a:close/>
                </a:path>
              </a:pathLst>
            </a:custGeom>
            <a:ln w="50800">
              <a:solidFill>
                <a:srgbClr val="34AC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8218586" y="3229907"/>
            <a:ext cx="171450" cy="445134"/>
          </a:xfrm>
          <a:custGeom>
            <a:avLst/>
            <a:gdLst/>
            <a:ahLst/>
            <a:cxnLst/>
            <a:rect l="l" t="t" r="r" b="b"/>
            <a:pathLst>
              <a:path w="171450" h="445135">
                <a:moveTo>
                  <a:pt x="85573" y="75614"/>
                </a:moveTo>
                <a:lnTo>
                  <a:pt x="66523" y="108271"/>
                </a:lnTo>
                <a:lnTo>
                  <a:pt x="66522" y="444587"/>
                </a:lnTo>
                <a:lnTo>
                  <a:pt x="104622" y="444587"/>
                </a:lnTo>
                <a:lnTo>
                  <a:pt x="104623" y="108271"/>
                </a:lnTo>
                <a:lnTo>
                  <a:pt x="85573" y="75614"/>
                </a:lnTo>
                <a:close/>
              </a:path>
              <a:path w="171450" h="445135">
                <a:moveTo>
                  <a:pt x="85573" y="0"/>
                </a:moveTo>
                <a:lnTo>
                  <a:pt x="2442" y="142507"/>
                </a:lnTo>
                <a:lnTo>
                  <a:pt x="0" y="149667"/>
                </a:lnTo>
                <a:lnTo>
                  <a:pt x="475" y="156955"/>
                </a:lnTo>
                <a:lnTo>
                  <a:pt x="3649" y="163532"/>
                </a:lnTo>
                <a:lnTo>
                  <a:pt x="9299" y="168562"/>
                </a:lnTo>
                <a:lnTo>
                  <a:pt x="16459" y="171005"/>
                </a:lnTo>
                <a:lnTo>
                  <a:pt x="23746" y="170529"/>
                </a:lnTo>
                <a:lnTo>
                  <a:pt x="30323" y="167356"/>
                </a:lnTo>
                <a:lnTo>
                  <a:pt x="35353" y="161705"/>
                </a:lnTo>
                <a:lnTo>
                  <a:pt x="66523" y="108272"/>
                </a:lnTo>
                <a:lnTo>
                  <a:pt x="66523" y="37806"/>
                </a:lnTo>
                <a:lnTo>
                  <a:pt x="107627" y="37806"/>
                </a:lnTo>
                <a:lnTo>
                  <a:pt x="85573" y="0"/>
                </a:lnTo>
                <a:close/>
              </a:path>
              <a:path w="171450" h="445135">
                <a:moveTo>
                  <a:pt x="107627" y="37806"/>
                </a:moveTo>
                <a:lnTo>
                  <a:pt x="104623" y="37806"/>
                </a:lnTo>
                <a:lnTo>
                  <a:pt x="104623" y="108272"/>
                </a:lnTo>
                <a:lnTo>
                  <a:pt x="135792" y="161705"/>
                </a:lnTo>
                <a:lnTo>
                  <a:pt x="140822" y="167356"/>
                </a:lnTo>
                <a:lnTo>
                  <a:pt x="147399" y="170529"/>
                </a:lnTo>
                <a:lnTo>
                  <a:pt x="154687" y="171005"/>
                </a:lnTo>
                <a:lnTo>
                  <a:pt x="161847" y="168562"/>
                </a:lnTo>
                <a:lnTo>
                  <a:pt x="167498" y="163532"/>
                </a:lnTo>
                <a:lnTo>
                  <a:pt x="170671" y="156954"/>
                </a:lnTo>
                <a:lnTo>
                  <a:pt x="171146" y="149667"/>
                </a:lnTo>
                <a:lnTo>
                  <a:pt x="168703" y="142507"/>
                </a:lnTo>
                <a:lnTo>
                  <a:pt x="107627" y="37806"/>
                </a:lnTo>
                <a:close/>
              </a:path>
              <a:path w="171450" h="445135">
                <a:moveTo>
                  <a:pt x="104623" y="37806"/>
                </a:moveTo>
                <a:lnTo>
                  <a:pt x="66523" y="37806"/>
                </a:lnTo>
                <a:lnTo>
                  <a:pt x="66523" y="108272"/>
                </a:lnTo>
                <a:lnTo>
                  <a:pt x="85573" y="75614"/>
                </a:lnTo>
                <a:lnTo>
                  <a:pt x="69117" y="47405"/>
                </a:lnTo>
                <a:lnTo>
                  <a:pt x="104623" y="47405"/>
                </a:lnTo>
                <a:lnTo>
                  <a:pt x="104623" y="37806"/>
                </a:lnTo>
                <a:close/>
              </a:path>
              <a:path w="171450" h="445135">
                <a:moveTo>
                  <a:pt x="104623" y="47405"/>
                </a:moveTo>
                <a:lnTo>
                  <a:pt x="102028" y="47405"/>
                </a:lnTo>
                <a:lnTo>
                  <a:pt x="85573" y="75614"/>
                </a:lnTo>
                <a:lnTo>
                  <a:pt x="104623" y="108271"/>
                </a:lnTo>
                <a:lnTo>
                  <a:pt x="104623" y="47405"/>
                </a:lnTo>
                <a:close/>
              </a:path>
              <a:path w="171450" h="445135">
                <a:moveTo>
                  <a:pt x="102028" y="47405"/>
                </a:moveTo>
                <a:lnTo>
                  <a:pt x="69117" y="47405"/>
                </a:lnTo>
                <a:lnTo>
                  <a:pt x="85573" y="75614"/>
                </a:lnTo>
                <a:lnTo>
                  <a:pt x="102028" y="47405"/>
                </a:lnTo>
                <a:close/>
              </a:path>
            </a:pathLst>
          </a:custGeom>
          <a:solidFill>
            <a:srgbClr val="A7E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964184" y="3272769"/>
            <a:ext cx="171450" cy="440055"/>
          </a:xfrm>
          <a:custGeom>
            <a:avLst/>
            <a:gdLst/>
            <a:ahLst/>
            <a:cxnLst/>
            <a:rect l="l" t="t" r="r" b="b"/>
            <a:pathLst>
              <a:path w="171450" h="440054">
                <a:moveTo>
                  <a:pt x="86370" y="75610"/>
                </a:moveTo>
                <a:lnTo>
                  <a:pt x="66967" y="108059"/>
                </a:lnTo>
                <a:lnTo>
                  <a:pt x="63376" y="439619"/>
                </a:lnTo>
                <a:lnTo>
                  <a:pt x="101474" y="440032"/>
                </a:lnTo>
                <a:lnTo>
                  <a:pt x="105065" y="108470"/>
                </a:lnTo>
                <a:lnTo>
                  <a:pt x="86370" y="75610"/>
                </a:lnTo>
                <a:close/>
              </a:path>
              <a:path w="171450" h="440054">
                <a:moveTo>
                  <a:pt x="108579" y="37598"/>
                </a:moveTo>
                <a:lnTo>
                  <a:pt x="67730" y="37598"/>
                </a:lnTo>
                <a:lnTo>
                  <a:pt x="105828" y="38011"/>
                </a:lnTo>
                <a:lnTo>
                  <a:pt x="105065" y="108470"/>
                </a:lnTo>
                <a:lnTo>
                  <a:pt x="135655" y="162239"/>
                </a:lnTo>
                <a:lnTo>
                  <a:pt x="140623" y="167945"/>
                </a:lnTo>
                <a:lnTo>
                  <a:pt x="147165" y="171189"/>
                </a:lnTo>
                <a:lnTo>
                  <a:pt x="154447" y="171743"/>
                </a:lnTo>
                <a:lnTo>
                  <a:pt x="161633" y="169378"/>
                </a:lnTo>
                <a:lnTo>
                  <a:pt x="167338" y="164410"/>
                </a:lnTo>
                <a:lnTo>
                  <a:pt x="170582" y="157867"/>
                </a:lnTo>
                <a:lnTo>
                  <a:pt x="171136" y="150585"/>
                </a:lnTo>
                <a:lnTo>
                  <a:pt x="168770" y="143400"/>
                </a:lnTo>
                <a:lnTo>
                  <a:pt x="108579" y="37598"/>
                </a:lnTo>
                <a:close/>
              </a:path>
              <a:path w="171450" h="440054">
                <a:moveTo>
                  <a:pt x="87189" y="0"/>
                </a:moveTo>
                <a:lnTo>
                  <a:pt x="2520" y="141599"/>
                </a:lnTo>
                <a:lnTo>
                  <a:pt x="0" y="148732"/>
                </a:lnTo>
                <a:lnTo>
                  <a:pt x="396" y="156024"/>
                </a:lnTo>
                <a:lnTo>
                  <a:pt x="3498" y="162635"/>
                </a:lnTo>
                <a:lnTo>
                  <a:pt x="9095" y="167726"/>
                </a:lnTo>
                <a:lnTo>
                  <a:pt x="16227" y="170246"/>
                </a:lnTo>
                <a:lnTo>
                  <a:pt x="23519" y="169850"/>
                </a:lnTo>
                <a:lnTo>
                  <a:pt x="30130" y="166748"/>
                </a:lnTo>
                <a:lnTo>
                  <a:pt x="35221" y="161152"/>
                </a:lnTo>
                <a:lnTo>
                  <a:pt x="66967" y="108059"/>
                </a:lnTo>
                <a:lnTo>
                  <a:pt x="67730" y="37598"/>
                </a:lnTo>
                <a:lnTo>
                  <a:pt x="108579" y="37598"/>
                </a:lnTo>
                <a:lnTo>
                  <a:pt x="87189" y="0"/>
                </a:lnTo>
                <a:close/>
              </a:path>
              <a:path w="171450" h="440054">
                <a:moveTo>
                  <a:pt x="105728" y="47224"/>
                </a:moveTo>
                <a:lnTo>
                  <a:pt x="70221" y="47224"/>
                </a:lnTo>
                <a:lnTo>
                  <a:pt x="103129" y="47581"/>
                </a:lnTo>
                <a:lnTo>
                  <a:pt x="86370" y="75610"/>
                </a:lnTo>
                <a:lnTo>
                  <a:pt x="105065" y="108470"/>
                </a:lnTo>
                <a:lnTo>
                  <a:pt x="105728" y="47224"/>
                </a:lnTo>
                <a:close/>
              </a:path>
              <a:path w="171450" h="440054">
                <a:moveTo>
                  <a:pt x="67730" y="37598"/>
                </a:moveTo>
                <a:lnTo>
                  <a:pt x="66967" y="108059"/>
                </a:lnTo>
                <a:lnTo>
                  <a:pt x="86370" y="75610"/>
                </a:lnTo>
                <a:lnTo>
                  <a:pt x="70221" y="47224"/>
                </a:lnTo>
                <a:lnTo>
                  <a:pt x="105728" y="47224"/>
                </a:lnTo>
                <a:lnTo>
                  <a:pt x="105828" y="38011"/>
                </a:lnTo>
                <a:lnTo>
                  <a:pt x="67730" y="37598"/>
                </a:lnTo>
                <a:close/>
              </a:path>
              <a:path w="171450" h="440054">
                <a:moveTo>
                  <a:pt x="70221" y="47224"/>
                </a:moveTo>
                <a:lnTo>
                  <a:pt x="86370" y="75610"/>
                </a:lnTo>
                <a:lnTo>
                  <a:pt x="103129" y="47581"/>
                </a:lnTo>
                <a:lnTo>
                  <a:pt x="70221" y="47224"/>
                </a:lnTo>
                <a:close/>
              </a:path>
            </a:pathLst>
          </a:custGeom>
          <a:solidFill>
            <a:srgbClr val="4E67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17787" y="3102905"/>
            <a:ext cx="171450" cy="548005"/>
          </a:xfrm>
          <a:custGeom>
            <a:avLst/>
            <a:gdLst/>
            <a:ahLst/>
            <a:cxnLst/>
            <a:rect l="l" t="t" r="r" b="b"/>
            <a:pathLst>
              <a:path w="171450" h="548004">
                <a:moveTo>
                  <a:pt x="85573" y="75614"/>
                </a:moveTo>
                <a:lnTo>
                  <a:pt x="66523" y="108271"/>
                </a:lnTo>
                <a:lnTo>
                  <a:pt x="66523" y="547776"/>
                </a:lnTo>
                <a:lnTo>
                  <a:pt x="104623" y="547776"/>
                </a:lnTo>
                <a:lnTo>
                  <a:pt x="104623" y="108271"/>
                </a:lnTo>
                <a:lnTo>
                  <a:pt x="85573" y="75614"/>
                </a:lnTo>
                <a:close/>
              </a:path>
              <a:path w="171450" h="548004">
                <a:moveTo>
                  <a:pt x="85573" y="0"/>
                </a:moveTo>
                <a:lnTo>
                  <a:pt x="2442" y="142509"/>
                </a:lnTo>
                <a:lnTo>
                  <a:pt x="0" y="149668"/>
                </a:lnTo>
                <a:lnTo>
                  <a:pt x="475" y="156956"/>
                </a:lnTo>
                <a:lnTo>
                  <a:pt x="3649" y="163534"/>
                </a:lnTo>
                <a:lnTo>
                  <a:pt x="9299" y="168563"/>
                </a:lnTo>
                <a:lnTo>
                  <a:pt x="16459" y="171006"/>
                </a:lnTo>
                <a:lnTo>
                  <a:pt x="23746" y="170530"/>
                </a:lnTo>
                <a:lnTo>
                  <a:pt x="30324" y="167357"/>
                </a:lnTo>
                <a:lnTo>
                  <a:pt x="35353" y="161706"/>
                </a:lnTo>
                <a:lnTo>
                  <a:pt x="66523" y="108272"/>
                </a:lnTo>
                <a:lnTo>
                  <a:pt x="66523" y="37807"/>
                </a:lnTo>
                <a:lnTo>
                  <a:pt x="107627" y="37807"/>
                </a:lnTo>
                <a:lnTo>
                  <a:pt x="85573" y="0"/>
                </a:lnTo>
                <a:close/>
              </a:path>
              <a:path w="171450" h="548004">
                <a:moveTo>
                  <a:pt x="107627" y="37807"/>
                </a:moveTo>
                <a:lnTo>
                  <a:pt x="104623" y="37807"/>
                </a:lnTo>
                <a:lnTo>
                  <a:pt x="104623" y="108272"/>
                </a:lnTo>
                <a:lnTo>
                  <a:pt x="135792" y="161706"/>
                </a:lnTo>
                <a:lnTo>
                  <a:pt x="140822" y="167357"/>
                </a:lnTo>
                <a:lnTo>
                  <a:pt x="147400" y="170530"/>
                </a:lnTo>
                <a:lnTo>
                  <a:pt x="154687" y="171006"/>
                </a:lnTo>
                <a:lnTo>
                  <a:pt x="161847" y="168563"/>
                </a:lnTo>
                <a:lnTo>
                  <a:pt x="167498" y="163533"/>
                </a:lnTo>
                <a:lnTo>
                  <a:pt x="170671" y="156955"/>
                </a:lnTo>
                <a:lnTo>
                  <a:pt x="171146" y="149668"/>
                </a:lnTo>
                <a:lnTo>
                  <a:pt x="168703" y="142509"/>
                </a:lnTo>
                <a:lnTo>
                  <a:pt x="107627" y="37807"/>
                </a:lnTo>
                <a:close/>
              </a:path>
              <a:path w="171450" h="548004">
                <a:moveTo>
                  <a:pt x="104623" y="37807"/>
                </a:moveTo>
                <a:lnTo>
                  <a:pt x="66523" y="37807"/>
                </a:lnTo>
                <a:lnTo>
                  <a:pt x="66523" y="108272"/>
                </a:lnTo>
                <a:lnTo>
                  <a:pt x="85573" y="75614"/>
                </a:lnTo>
                <a:lnTo>
                  <a:pt x="69119" y="47406"/>
                </a:lnTo>
                <a:lnTo>
                  <a:pt x="104623" y="47406"/>
                </a:lnTo>
                <a:lnTo>
                  <a:pt x="104623" y="37807"/>
                </a:lnTo>
                <a:close/>
              </a:path>
              <a:path w="171450" h="548004">
                <a:moveTo>
                  <a:pt x="104623" y="47406"/>
                </a:moveTo>
                <a:lnTo>
                  <a:pt x="102028" y="47406"/>
                </a:lnTo>
                <a:lnTo>
                  <a:pt x="85573" y="75614"/>
                </a:lnTo>
                <a:lnTo>
                  <a:pt x="104623" y="108271"/>
                </a:lnTo>
                <a:lnTo>
                  <a:pt x="104623" y="47406"/>
                </a:lnTo>
                <a:close/>
              </a:path>
              <a:path w="171450" h="548004">
                <a:moveTo>
                  <a:pt x="102028" y="47406"/>
                </a:moveTo>
                <a:lnTo>
                  <a:pt x="69119" y="47406"/>
                </a:lnTo>
                <a:lnTo>
                  <a:pt x="85573" y="75614"/>
                </a:lnTo>
                <a:lnTo>
                  <a:pt x="102028" y="47406"/>
                </a:lnTo>
                <a:close/>
              </a:path>
            </a:pathLst>
          </a:custGeom>
          <a:solidFill>
            <a:srgbClr val="A7E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340199" y="4076132"/>
            <a:ext cx="171450" cy="632460"/>
          </a:xfrm>
          <a:custGeom>
            <a:avLst/>
            <a:gdLst/>
            <a:ahLst/>
            <a:cxnLst/>
            <a:rect l="l" t="t" r="r" b="b"/>
            <a:pathLst>
              <a:path w="171450" h="632460">
                <a:moveTo>
                  <a:pt x="16457" y="460908"/>
                </a:moveTo>
                <a:lnTo>
                  <a:pt x="9298" y="463351"/>
                </a:lnTo>
                <a:lnTo>
                  <a:pt x="3648" y="468381"/>
                </a:lnTo>
                <a:lnTo>
                  <a:pt x="475" y="474958"/>
                </a:lnTo>
                <a:lnTo>
                  <a:pt x="0" y="482246"/>
                </a:lnTo>
                <a:lnTo>
                  <a:pt x="2443" y="489405"/>
                </a:lnTo>
                <a:lnTo>
                  <a:pt x="85571" y="631913"/>
                </a:lnTo>
                <a:lnTo>
                  <a:pt x="107626" y="594106"/>
                </a:lnTo>
                <a:lnTo>
                  <a:pt x="66521" y="594106"/>
                </a:lnTo>
                <a:lnTo>
                  <a:pt x="66522" y="523641"/>
                </a:lnTo>
                <a:lnTo>
                  <a:pt x="35352" y="470207"/>
                </a:lnTo>
                <a:lnTo>
                  <a:pt x="30323" y="464557"/>
                </a:lnTo>
                <a:lnTo>
                  <a:pt x="23745" y="461383"/>
                </a:lnTo>
                <a:lnTo>
                  <a:pt x="16457" y="460908"/>
                </a:lnTo>
                <a:close/>
              </a:path>
              <a:path w="171450" h="632460">
                <a:moveTo>
                  <a:pt x="66522" y="523641"/>
                </a:moveTo>
                <a:lnTo>
                  <a:pt x="66521" y="594106"/>
                </a:lnTo>
                <a:lnTo>
                  <a:pt x="104621" y="594106"/>
                </a:lnTo>
                <a:lnTo>
                  <a:pt x="104621" y="584507"/>
                </a:lnTo>
                <a:lnTo>
                  <a:pt x="69117" y="584507"/>
                </a:lnTo>
                <a:lnTo>
                  <a:pt x="85572" y="556299"/>
                </a:lnTo>
                <a:lnTo>
                  <a:pt x="66522" y="523641"/>
                </a:lnTo>
                <a:close/>
              </a:path>
              <a:path w="171450" h="632460">
                <a:moveTo>
                  <a:pt x="154687" y="460908"/>
                </a:moveTo>
                <a:lnTo>
                  <a:pt x="104623" y="523641"/>
                </a:lnTo>
                <a:lnTo>
                  <a:pt x="104621" y="594106"/>
                </a:lnTo>
                <a:lnTo>
                  <a:pt x="107626" y="594106"/>
                </a:lnTo>
                <a:lnTo>
                  <a:pt x="168702" y="489404"/>
                </a:lnTo>
                <a:lnTo>
                  <a:pt x="171145" y="482245"/>
                </a:lnTo>
                <a:lnTo>
                  <a:pt x="170669" y="474958"/>
                </a:lnTo>
                <a:lnTo>
                  <a:pt x="167496" y="468381"/>
                </a:lnTo>
                <a:lnTo>
                  <a:pt x="161846" y="463351"/>
                </a:lnTo>
                <a:lnTo>
                  <a:pt x="154687" y="460908"/>
                </a:lnTo>
                <a:close/>
              </a:path>
              <a:path w="171450" h="632460">
                <a:moveTo>
                  <a:pt x="85572" y="556299"/>
                </a:moveTo>
                <a:lnTo>
                  <a:pt x="69117" y="584507"/>
                </a:lnTo>
                <a:lnTo>
                  <a:pt x="102027" y="584507"/>
                </a:lnTo>
                <a:lnTo>
                  <a:pt x="85572" y="556299"/>
                </a:lnTo>
                <a:close/>
              </a:path>
              <a:path w="171450" h="632460">
                <a:moveTo>
                  <a:pt x="104622" y="523642"/>
                </a:moveTo>
                <a:lnTo>
                  <a:pt x="85572" y="556299"/>
                </a:lnTo>
                <a:lnTo>
                  <a:pt x="102027" y="584507"/>
                </a:lnTo>
                <a:lnTo>
                  <a:pt x="104621" y="584507"/>
                </a:lnTo>
                <a:lnTo>
                  <a:pt x="104622" y="523642"/>
                </a:lnTo>
                <a:close/>
              </a:path>
              <a:path w="171450" h="632460">
                <a:moveTo>
                  <a:pt x="104623" y="0"/>
                </a:moveTo>
                <a:lnTo>
                  <a:pt x="66523" y="0"/>
                </a:lnTo>
                <a:lnTo>
                  <a:pt x="66523" y="523642"/>
                </a:lnTo>
                <a:lnTo>
                  <a:pt x="85572" y="556299"/>
                </a:lnTo>
                <a:lnTo>
                  <a:pt x="104622" y="523642"/>
                </a:lnTo>
                <a:lnTo>
                  <a:pt x="104623" y="0"/>
                </a:lnTo>
                <a:close/>
              </a:path>
            </a:pathLst>
          </a:custGeom>
          <a:solidFill>
            <a:srgbClr val="5DCEA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6434085" y="3625282"/>
            <a:ext cx="474980" cy="1057910"/>
            <a:chOff x="6434085" y="3625282"/>
            <a:chExt cx="474980" cy="1057910"/>
          </a:xfrm>
        </p:grpSpPr>
        <p:sp>
          <p:nvSpPr>
            <p:cNvPr id="17" name="object 17"/>
            <p:cNvSpPr/>
            <p:nvPr/>
          </p:nvSpPr>
          <p:spPr>
            <a:xfrm>
              <a:off x="6459474" y="3650690"/>
              <a:ext cx="424180" cy="1032510"/>
            </a:xfrm>
            <a:custGeom>
              <a:avLst/>
              <a:gdLst/>
              <a:ahLst/>
              <a:cxnLst/>
              <a:rect l="l" t="t" r="r" b="b"/>
              <a:pathLst>
                <a:path w="424179" h="1032510">
                  <a:moveTo>
                    <a:pt x="304647" y="882294"/>
                  </a:moveTo>
                  <a:lnTo>
                    <a:pt x="304177" y="875004"/>
                  </a:lnTo>
                  <a:lnTo>
                    <a:pt x="301002" y="868426"/>
                  </a:lnTo>
                  <a:lnTo>
                    <a:pt x="295351" y="863396"/>
                  </a:lnTo>
                  <a:lnTo>
                    <a:pt x="288201" y="860958"/>
                  </a:lnTo>
                  <a:lnTo>
                    <a:pt x="280911" y="861428"/>
                  </a:lnTo>
                  <a:lnTo>
                    <a:pt x="274332" y="864603"/>
                  </a:lnTo>
                  <a:lnTo>
                    <a:pt x="269303" y="870254"/>
                  </a:lnTo>
                  <a:lnTo>
                    <a:pt x="238137" y="923683"/>
                  </a:lnTo>
                  <a:lnTo>
                    <a:pt x="238125" y="452437"/>
                  </a:lnTo>
                  <a:lnTo>
                    <a:pt x="200025" y="452437"/>
                  </a:lnTo>
                  <a:lnTo>
                    <a:pt x="200025" y="923683"/>
                  </a:lnTo>
                  <a:lnTo>
                    <a:pt x="219075" y="956348"/>
                  </a:lnTo>
                  <a:lnTo>
                    <a:pt x="168859" y="870254"/>
                  </a:lnTo>
                  <a:lnTo>
                    <a:pt x="149961" y="860958"/>
                  </a:lnTo>
                  <a:lnTo>
                    <a:pt x="142811" y="863396"/>
                  </a:lnTo>
                  <a:lnTo>
                    <a:pt x="137160" y="868426"/>
                  </a:lnTo>
                  <a:lnTo>
                    <a:pt x="133985" y="875004"/>
                  </a:lnTo>
                  <a:lnTo>
                    <a:pt x="133502" y="882294"/>
                  </a:lnTo>
                  <a:lnTo>
                    <a:pt x="135953" y="889457"/>
                  </a:lnTo>
                  <a:lnTo>
                    <a:pt x="219075" y="1031963"/>
                  </a:lnTo>
                  <a:lnTo>
                    <a:pt x="241134" y="994156"/>
                  </a:lnTo>
                  <a:lnTo>
                    <a:pt x="302209" y="889457"/>
                  </a:lnTo>
                  <a:lnTo>
                    <a:pt x="304647" y="882294"/>
                  </a:lnTo>
                  <a:close/>
                </a:path>
                <a:path w="424179" h="1032510">
                  <a:moveTo>
                    <a:pt x="423862" y="212725"/>
                  </a:moveTo>
                  <a:lnTo>
                    <a:pt x="418274" y="163944"/>
                  </a:lnTo>
                  <a:lnTo>
                    <a:pt x="402323" y="119176"/>
                  </a:lnTo>
                  <a:lnTo>
                    <a:pt x="377304" y="79679"/>
                  </a:lnTo>
                  <a:lnTo>
                    <a:pt x="344487" y="46736"/>
                  </a:lnTo>
                  <a:lnTo>
                    <a:pt x="305142" y="21615"/>
                  </a:lnTo>
                  <a:lnTo>
                    <a:pt x="260527" y="5613"/>
                  </a:lnTo>
                  <a:lnTo>
                    <a:pt x="211937" y="0"/>
                  </a:lnTo>
                  <a:lnTo>
                    <a:pt x="163347" y="5613"/>
                  </a:lnTo>
                  <a:lnTo>
                    <a:pt x="118732" y="21615"/>
                  </a:lnTo>
                  <a:lnTo>
                    <a:pt x="79387" y="46736"/>
                  </a:lnTo>
                  <a:lnTo>
                    <a:pt x="46558" y="79679"/>
                  </a:lnTo>
                  <a:lnTo>
                    <a:pt x="21551" y="119176"/>
                  </a:lnTo>
                  <a:lnTo>
                    <a:pt x="5600" y="163944"/>
                  </a:lnTo>
                  <a:lnTo>
                    <a:pt x="0" y="212725"/>
                  </a:lnTo>
                  <a:lnTo>
                    <a:pt x="5600" y="261493"/>
                  </a:lnTo>
                  <a:lnTo>
                    <a:pt x="21551" y="306273"/>
                  </a:lnTo>
                  <a:lnTo>
                    <a:pt x="46558" y="345770"/>
                  </a:lnTo>
                  <a:lnTo>
                    <a:pt x="79387" y="378714"/>
                  </a:lnTo>
                  <a:lnTo>
                    <a:pt x="118732" y="403821"/>
                  </a:lnTo>
                  <a:lnTo>
                    <a:pt x="163347" y="419823"/>
                  </a:lnTo>
                  <a:lnTo>
                    <a:pt x="211937" y="425450"/>
                  </a:lnTo>
                  <a:lnTo>
                    <a:pt x="260527" y="419823"/>
                  </a:lnTo>
                  <a:lnTo>
                    <a:pt x="305142" y="403821"/>
                  </a:lnTo>
                  <a:lnTo>
                    <a:pt x="344487" y="378714"/>
                  </a:lnTo>
                  <a:lnTo>
                    <a:pt x="377304" y="345770"/>
                  </a:lnTo>
                  <a:lnTo>
                    <a:pt x="402323" y="306273"/>
                  </a:lnTo>
                  <a:lnTo>
                    <a:pt x="418274" y="261493"/>
                  </a:lnTo>
                  <a:lnTo>
                    <a:pt x="423862" y="212725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459485" y="3650682"/>
              <a:ext cx="424180" cy="425450"/>
            </a:xfrm>
            <a:custGeom>
              <a:avLst/>
              <a:gdLst/>
              <a:ahLst/>
              <a:cxnLst/>
              <a:rect l="l" t="t" r="r" b="b"/>
              <a:pathLst>
                <a:path w="424179" h="425450">
                  <a:moveTo>
                    <a:pt x="0" y="212725"/>
                  </a:moveTo>
                  <a:lnTo>
                    <a:pt x="5597" y="163949"/>
                  </a:lnTo>
                  <a:lnTo>
                    <a:pt x="21540" y="119173"/>
                  </a:lnTo>
                  <a:lnTo>
                    <a:pt x="46558" y="79676"/>
                  </a:lnTo>
                  <a:lnTo>
                    <a:pt x="79379" y="46733"/>
                  </a:lnTo>
                  <a:lnTo>
                    <a:pt x="118729" y="21621"/>
                  </a:lnTo>
                  <a:lnTo>
                    <a:pt x="163337" y="5618"/>
                  </a:lnTo>
                  <a:lnTo>
                    <a:pt x="211931" y="0"/>
                  </a:lnTo>
                  <a:lnTo>
                    <a:pt x="260525" y="5618"/>
                  </a:lnTo>
                  <a:lnTo>
                    <a:pt x="305133" y="21621"/>
                  </a:lnTo>
                  <a:lnTo>
                    <a:pt x="344483" y="46733"/>
                  </a:lnTo>
                  <a:lnTo>
                    <a:pt x="377304" y="79676"/>
                  </a:lnTo>
                  <a:lnTo>
                    <a:pt x="402322" y="119173"/>
                  </a:lnTo>
                  <a:lnTo>
                    <a:pt x="418265" y="163949"/>
                  </a:lnTo>
                  <a:lnTo>
                    <a:pt x="423863" y="212725"/>
                  </a:lnTo>
                  <a:lnTo>
                    <a:pt x="418265" y="261500"/>
                  </a:lnTo>
                  <a:lnTo>
                    <a:pt x="402322" y="306276"/>
                  </a:lnTo>
                  <a:lnTo>
                    <a:pt x="377304" y="345773"/>
                  </a:lnTo>
                  <a:lnTo>
                    <a:pt x="344483" y="378716"/>
                  </a:lnTo>
                  <a:lnTo>
                    <a:pt x="305133" y="403828"/>
                  </a:lnTo>
                  <a:lnTo>
                    <a:pt x="260525" y="419831"/>
                  </a:lnTo>
                  <a:lnTo>
                    <a:pt x="211931" y="425450"/>
                  </a:lnTo>
                  <a:lnTo>
                    <a:pt x="163337" y="419831"/>
                  </a:lnTo>
                  <a:lnTo>
                    <a:pt x="118729" y="403828"/>
                  </a:lnTo>
                  <a:lnTo>
                    <a:pt x="79379" y="378716"/>
                  </a:lnTo>
                  <a:lnTo>
                    <a:pt x="46558" y="345773"/>
                  </a:lnTo>
                  <a:lnTo>
                    <a:pt x="21540" y="306276"/>
                  </a:lnTo>
                  <a:lnTo>
                    <a:pt x="5597" y="261500"/>
                  </a:lnTo>
                  <a:lnTo>
                    <a:pt x="0" y="212725"/>
                  </a:lnTo>
                  <a:close/>
                </a:path>
              </a:pathLst>
            </a:custGeom>
            <a:ln w="50800">
              <a:solidFill>
                <a:srgbClr val="12B2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3181297" y="3625282"/>
            <a:ext cx="474980" cy="476250"/>
            <a:chOff x="3181297" y="3625282"/>
            <a:chExt cx="474980" cy="476250"/>
          </a:xfrm>
        </p:grpSpPr>
        <p:sp>
          <p:nvSpPr>
            <p:cNvPr id="20" name="object 20"/>
            <p:cNvSpPr/>
            <p:nvPr/>
          </p:nvSpPr>
          <p:spPr>
            <a:xfrm>
              <a:off x="3206697" y="3650682"/>
              <a:ext cx="424180" cy="425450"/>
            </a:xfrm>
            <a:custGeom>
              <a:avLst/>
              <a:gdLst/>
              <a:ahLst/>
              <a:cxnLst/>
              <a:rect l="l" t="t" r="r" b="b"/>
              <a:pathLst>
                <a:path w="424179" h="425450">
                  <a:moveTo>
                    <a:pt x="211931" y="0"/>
                  </a:moveTo>
                  <a:lnTo>
                    <a:pt x="163337" y="5618"/>
                  </a:lnTo>
                  <a:lnTo>
                    <a:pt x="118728" y="21621"/>
                  </a:lnTo>
                  <a:lnTo>
                    <a:pt x="79378" y="46733"/>
                  </a:lnTo>
                  <a:lnTo>
                    <a:pt x="46558" y="79676"/>
                  </a:lnTo>
                  <a:lnTo>
                    <a:pt x="21540" y="119174"/>
                  </a:lnTo>
                  <a:lnTo>
                    <a:pt x="5597" y="163949"/>
                  </a:lnTo>
                  <a:lnTo>
                    <a:pt x="0" y="212725"/>
                  </a:lnTo>
                  <a:lnTo>
                    <a:pt x="5597" y="261501"/>
                  </a:lnTo>
                  <a:lnTo>
                    <a:pt x="21540" y="306276"/>
                  </a:lnTo>
                  <a:lnTo>
                    <a:pt x="46558" y="345773"/>
                  </a:lnTo>
                  <a:lnTo>
                    <a:pt x="79378" y="378716"/>
                  </a:lnTo>
                  <a:lnTo>
                    <a:pt x="118728" y="403828"/>
                  </a:lnTo>
                  <a:lnTo>
                    <a:pt x="163337" y="419831"/>
                  </a:lnTo>
                  <a:lnTo>
                    <a:pt x="211931" y="425450"/>
                  </a:lnTo>
                  <a:lnTo>
                    <a:pt x="260524" y="419831"/>
                  </a:lnTo>
                  <a:lnTo>
                    <a:pt x="305132" y="403828"/>
                  </a:lnTo>
                  <a:lnTo>
                    <a:pt x="344483" y="378716"/>
                  </a:lnTo>
                  <a:lnTo>
                    <a:pt x="377303" y="345773"/>
                  </a:lnTo>
                  <a:lnTo>
                    <a:pt x="402321" y="306276"/>
                  </a:lnTo>
                  <a:lnTo>
                    <a:pt x="418265" y="261501"/>
                  </a:lnTo>
                  <a:lnTo>
                    <a:pt x="423862" y="212725"/>
                  </a:lnTo>
                  <a:lnTo>
                    <a:pt x="418265" y="163949"/>
                  </a:lnTo>
                  <a:lnTo>
                    <a:pt x="402321" y="119174"/>
                  </a:lnTo>
                  <a:lnTo>
                    <a:pt x="377303" y="79676"/>
                  </a:lnTo>
                  <a:lnTo>
                    <a:pt x="344483" y="46733"/>
                  </a:lnTo>
                  <a:lnTo>
                    <a:pt x="305132" y="21621"/>
                  </a:lnTo>
                  <a:lnTo>
                    <a:pt x="260524" y="5618"/>
                  </a:lnTo>
                  <a:lnTo>
                    <a:pt x="211931" y="0"/>
                  </a:lnTo>
                  <a:close/>
                </a:path>
              </a:pathLst>
            </a:custGeom>
            <a:solidFill>
              <a:srgbClr val="5DC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206697" y="3650682"/>
              <a:ext cx="424180" cy="425450"/>
            </a:xfrm>
            <a:custGeom>
              <a:avLst/>
              <a:gdLst/>
              <a:ahLst/>
              <a:cxnLst/>
              <a:rect l="l" t="t" r="r" b="b"/>
              <a:pathLst>
                <a:path w="424179" h="425450">
                  <a:moveTo>
                    <a:pt x="0" y="212725"/>
                  </a:moveTo>
                  <a:lnTo>
                    <a:pt x="5597" y="163949"/>
                  </a:lnTo>
                  <a:lnTo>
                    <a:pt x="21540" y="119173"/>
                  </a:lnTo>
                  <a:lnTo>
                    <a:pt x="46558" y="79676"/>
                  </a:lnTo>
                  <a:lnTo>
                    <a:pt x="79378" y="46733"/>
                  </a:lnTo>
                  <a:lnTo>
                    <a:pt x="118729" y="21621"/>
                  </a:lnTo>
                  <a:lnTo>
                    <a:pt x="163337" y="5618"/>
                  </a:lnTo>
                  <a:lnTo>
                    <a:pt x="211931" y="0"/>
                  </a:lnTo>
                  <a:lnTo>
                    <a:pt x="260524" y="5618"/>
                  </a:lnTo>
                  <a:lnTo>
                    <a:pt x="305132" y="21621"/>
                  </a:lnTo>
                  <a:lnTo>
                    <a:pt x="344483" y="46733"/>
                  </a:lnTo>
                  <a:lnTo>
                    <a:pt x="377303" y="79676"/>
                  </a:lnTo>
                  <a:lnTo>
                    <a:pt x="402321" y="119173"/>
                  </a:lnTo>
                  <a:lnTo>
                    <a:pt x="418264" y="163949"/>
                  </a:lnTo>
                  <a:lnTo>
                    <a:pt x="423862" y="212725"/>
                  </a:lnTo>
                  <a:lnTo>
                    <a:pt x="418264" y="261500"/>
                  </a:lnTo>
                  <a:lnTo>
                    <a:pt x="402321" y="306276"/>
                  </a:lnTo>
                  <a:lnTo>
                    <a:pt x="377303" y="345773"/>
                  </a:lnTo>
                  <a:lnTo>
                    <a:pt x="344483" y="378716"/>
                  </a:lnTo>
                  <a:lnTo>
                    <a:pt x="305132" y="403828"/>
                  </a:lnTo>
                  <a:lnTo>
                    <a:pt x="260524" y="419831"/>
                  </a:lnTo>
                  <a:lnTo>
                    <a:pt x="211931" y="425450"/>
                  </a:lnTo>
                  <a:lnTo>
                    <a:pt x="163337" y="419831"/>
                  </a:lnTo>
                  <a:lnTo>
                    <a:pt x="118729" y="403828"/>
                  </a:lnTo>
                  <a:lnTo>
                    <a:pt x="79378" y="378716"/>
                  </a:lnTo>
                  <a:lnTo>
                    <a:pt x="46558" y="345773"/>
                  </a:lnTo>
                  <a:lnTo>
                    <a:pt x="21540" y="306276"/>
                  </a:lnTo>
                  <a:lnTo>
                    <a:pt x="5597" y="261500"/>
                  </a:lnTo>
                  <a:lnTo>
                    <a:pt x="0" y="212725"/>
                  </a:lnTo>
                  <a:close/>
                </a:path>
              </a:pathLst>
            </a:custGeom>
            <a:ln w="50800">
              <a:solidFill>
                <a:srgbClr val="34AC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1811437" y="3102905"/>
            <a:ext cx="171450" cy="548005"/>
          </a:xfrm>
          <a:custGeom>
            <a:avLst/>
            <a:gdLst/>
            <a:ahLst/>
            <a:cxnLst/>
            <a:rect l="l" t="t" r="r" b="b"/>
            <a:pathLst>
              <a:path w="171450" h="548004">
                <a:moveTo>
                  <a:pt x="85573" y="75614"/>
                </a:moveTo>
                <a:lnTo>
                  <a:pt x="66523" y="108271"/>
                </a:lnTo>
                <a:lnTo>
                  <a:pt x="66522" y="547776"/>
                </a:lnTo>
                <a:lnTo>
                  <a:pt x="104622" y="547776"/>
                </a:lnTo>
                <a:lnTo>
                  <a:pt x="104622" y="108271"/>
                </a:lnTo>
                <a:lnTo>
                  <a:pt x="85573" y="75614"/>
                </a:lnTo>
                <a:close/>
              </a:path>
              <a:path w="171450" h="548004">
                <a:moveTo>
                  <a:pt x="85572" y="0"/>
                </a:moveTo>
                <a:lnTo>
                  <a:pt x="2443" y="142509"/>
                </a:lnTo>
                <a:lnTo>
                  <a:pt x="0" y="149668"/>
                </a:lnTo>
                <a:lnTo>
                  <a:pt x="475" y="156956"/>
                </a:lnTo>
                <a:lnTo>
                  <a:pt x="3648" y="163534"/>
                </a:lnTo>
                <a:lnTo>
                  <a:pt x="9299" y="168563"/>
                </a:lnTo>
                <a:lnTo>
                  <a:pt x="16458" y="171006"/>
                </a:lnTo>
                <a:lnTo>
                  <a:pt x="23746" y="170530"/>
                </a:lnTo>
                <a:lnTo>
                  <a:pt x="30323" y="167357"/>
                </a:lnTo>
                <a:lnTo>
                  <a:pt x="35353" y="161706"/>
                </a:lnTo>
                <a:lnTo>
                  <a:pt x="66522" y="108272"/>
                </a:lnTo>
                <a:lnTo>
                  <a:pt x="66522" y="37807"/>
                </a:lnTo>
                <a:lnTo>
                  <a:pt x="107627" y="37807"/>
                </a:lnTo>
                <a:lnTo>
                  <a:pt x="85572" y="0"/>
                </a:lnTo>
                <a:close/>
              </a:path>
              <a:path w="171450" h="548004">
                <a:moveTo>
                  <a:pt x="107627" y="37807"/>
                </a:moveTo>
                <a:lnTo>
                  <a:pt x="104622" y="37807"/>
                </a:lnTo>
                <a:lnTo>
                  <a:pt x="104623" y="108272"/>
                </a:lnTo>
                <a:lnTo>
                  <a:pt x="135792" y="161706"/>
                </a:lnTo>
                <a:lnTo>
                  <a:pt x="140822" y="167357"/>
                </a:lnTo>
                <a:lnTo>
                  <a:pt x="147399" y="170530"/>
                </a:lnTo>
                <a:lnTo>
                  <a:pt x="154687" y="171006"/>
                </a:lnTo>
                <a:lnTo>
                  <a:pt x="161846" y="168563"/>
                </a:lnTo>
                <a:lnTo>
                  <a:pt x="167497" y="163533"/>
                </a:lnTo>
                <a:lnTo>
                  <a:pt x="170670" y="156955"/>
                </a:lnTo>
                <a:lnTo>
                  <a:pt x="171146" y="149668"/>
                </a:lnTo>
                <a:lnTo>
                  <a:pt x="168703" y="142509"/>
                </a:lnTo>
                <a:lnTo>
                  <a:pt x="107627" y="37807"/>
                </a:lnTo>
                <a:close/>
              </a:path>
              <a:path w="171450" h="548004">
                <a:moveTo>
                  <a:pt x="104622" y="37807"/>
                </a:moveTo>
                <a:lnTo>
                  <a:pt x="66522" y="37807"/>
                </a:lnTo>
                <a:lnTo>
                  <a:pt x="66522" y="108272"/>
                </a:lnTo>
                <a:lnTo>
                  <a:pt x="85573" y="75614"/>
                </a:lnTo>
                <a:lnTo>
                  <a:pt x="69118" y="47406"/>
                </a:lnTo>
                <a:lnTo>
                  <a:pt x="104622" y="47406"/>
                </a:lnTo>
                <a:lnTo>
                  <a:pt x="104622" y="37807"/>
                </a:lnTo>
                <a:close/>
              </a:path>
              <a:path w="171450" h="548004">
                <a:moveTo>
                  <a:pt x="104622" y="47406"/>
                </a:moveTo>
                <a:lnTo>
                  <a:pt x="102028" y="47406"/>
                </a:lnTo>
                <a:lnTo>
                  <a:pt x="85573" y="75614"/>
                </a:lnTo>
                <a:lnTo>
                  <a:pt x="104622" y="108271"/>
                </a:lnTo>
                <a:lnTo>
                  <a:pt x="104622" y="47406"/>
                </a:lnTo>
                <a:close/>
              </a:path>
              <a:path w="171450" h="548004">
                <a:moveTo>
                  <a:pt x="102028" y="47406"/>
                </a:moveTo>
                <a:lnTo>
                  <a:pt x="69118" y="47406"/>
                </a:lnTo>
                <a:lnTo>
                  <a:pt x="85573" y="75614"/>
                </a:lnTo>
                <a:lnTo>
                  <a:pt x="102028" y="47406"/>
                </a:lnTo>
                <a:close/>
              </a:path>
            </a:pathLst>
          </a:custGeom>
          <a:solidFill>
            <a:srgbClr val="A7E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585050" y="4103119"/>
            <a:ext cx="171450" cy="579755"/>
          </a:xfrm>
          <a:custGeom>
            <a:avLst/>
            <a:gdLst/>
            <a:ahLst/>
            <a:cxnLst/>
            <a:rect l="l" t="t" r="r" b="b"/>
            <a:pathLst>
              <a:path w="171450" h="579754">
                <a:moveTo>
                  <a:pt x="16458" y="408521"/>
                </a:moveTo>
                <a:lnTo>
                  <a:pt x="9299" y="410964"/>
                </a:lnTo>
                <a:lnTo>
                  <a:pt x="3648" y="415993"/>
                </a:lnTo>
                <a:lnTo>
                  <a:pt x="475" y="422571"/>
                </a:lnTo>
                <a:lnTo>
                  <a:pt x="0" y="429858"/>
                </a:lnTo>
                <a:lnTo>
                  <a:pt x="2443" y="437018"/>
                </a:lnTo>
                <a:lnTo>
                  <a:pt x="85573" y="579526"/>
                </a:lnTo>
                <a:lnTo>
                  <a:pt x="107627" y="541718"/>
                </a:lnTo>
                <a:lnTo>
                  <a:pt x="66523" y="541718"/>
                </a:lnTo>
                <a:lnTo>
                  <a:pt x="66522" y="471253"/>
                </a:lnTo>
                <a:lnTo>
                  <a:pt x="35352" y="417819"/>
                </a:lnTo>
                <a:lnTo>
                  <a:pt x="30322" y="412169"/>
                </a:lnTo>
                <a:lnTo>
                  <a:pt x="23738" y="408996"/>
                </a:lnTo>
                <a:lnTo>
                  <a:pt x="16458" y="408521"/>
                </a:lnTo>
                <a:close/>
              </a:path>
              <a:path w="171450" h="579754">
                <a:moveTo>
                  <a:pt x="66523" y="471255"/>
                </a:moveTo>
                <a:lnTo>
                  <a:pt x="66523" y="541718"/>
                </a:lnTo>
                <a:lnTo>
                  <a:pt x="104623" y="541718"/>
                </a:lnTo>
                <a:lnTo>
                  <a:pt x="104623" y="532119"/>
                </a:lnTo>
                <a:lnTo>
                  <a:pt x="69118" y="532119"/>
                </a:lnTo>
                <a:lnTo>
                  <a:pt x="85572" y="503911"/>
                </a:lnTo>
                <a:lnTo>
                  <a:pt x="66523" y="471255"/>
                </a:lnTo>
                <a:close/>
              </a:path>
              <a:path w="171450" h="579754">
                <a:moveTo>
                  <a:pt x="154687" y="408520"/>
                </a:moveTo>
                <a:lnTo>
                  <a:pt x="147398" y="408996"/>
                </a:lnTo>
                <a:lnTo>
                  <a:pt x="140822" y="412169"/>
                </a:lnTo>
                <a:lnTo>
                  <a:pt x="135793" y="417819"/>
                </a:lnTo>
                <a:lnTo>
                  <a:pt x="104623" y="471253"/>
                </a:lnTo>
                <a:lnTo>
                  <a:pt x="104623" y="541718"/>
                </a:lnTo>
                <a:lnTo>
                  <a:pt x="107627" y="541718"/>
                </a:lnTo>
                <a:lnTo>
                  <a:pt x="168702" y="437017"/>
                </a:lnTo>
                <a:lnTo>
                  <a:pt x="171146" y="429858"/>
                </a:lnTo>
                <a:lnTo>
                  <a:pt x="170670" y="422571"/>
                </a:lnTo>
                <a:lnTo>
                  <a:pt x="167497" y="415993"/>
                </a:lnTo>
                <a:lnTo>
                  <a:pt x="161847" y="410964"/>
                </a:lnTo>
                <a:lnTo>
                  <a:pt x="154687" y="408520"/>
                </a:lnTo>
                <a:close/>
              </a:path>
              <a:path w="171450" h="579754">
                <a:moveTo>
                  <a:pt x="85572" y="503911"/>
                </a:moveTo>
                <a:lnTo>
                  <a:pt x="69118" y="532119"/>
                </a:lnTo>
                <a:lnTo>
                  <a:pt x="102027" y="532119"/>
                </a:lnTo>
                <a:lnTo>
                  <a:pt x="85572" y="503911"/>
                </a:lnTo>
                <a:close/>
              </a:path>
              <a:path w="171450" h="579754">
                <a:moveTo>
                  <a:pt x="104623" y="471253"/>
                </a:moveTo>
                <a:lnTo>
                  <a:pt x="85572" y="503911"/>
                </a:lnTo>
                <a:lnTo>
                  <a:pt x="102027" y="532119"/>
                </a:lnTo>
                <a:lnTo>
                  <a:pt x="104623" y="532119"/>
                </a:lnTo>
                <a:lnTo>
                  <a:pt x="104623" y="471253"/>
                </a:lnTo>
                <a:close/>
              </a:path>
              <a:path w="171450" h="579754">
                <a:moveTo>
                  <a:pt x="104622" y="0"/>
                </a:moveTo>
                <a:lnTo>
                  <a:pt x="66522" y="0"/>
                </a:lnTo>
                <a:lnTo>
                  <a:pt x="66523" y="471255"/>
                </a:lnTo>
                <a:lnTo>
                  <a:pt x="85572" y="503911"/>
                </a:lnTo>
                <a:lnTo>
                  <a:pt x="104622" y="471255"/>
                </a:lnTo>
                <a:lnTo>
                  <a:pt x="104622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25910" y="4076132"/>
            <a:ext cx="171450" cy="632460"/>
          </a:xfrm>
          <a:custGeom>
            <a:avLst/>
            <a:gdLst/>
            <a:ahLst/>
            <a:cxnLst/>
            <a:rect l="l" t="t" r="r" b="b"/>
            <a:pathLst>
              <a:path w="171450" h="632460">
                <a:moveTo>
                  <a:pt x="16459" y="460908"/>
                </a:moveTo>
                <a:lnTo>
                  <a:pt x="9299" y="463351"/>
                </a:lnTo>
                <a:lnTo>
                  <a:pt x="3648" y="468381"/>
                </a:lnTo>
                <a:lnTo>
                  <a:pt x="475" y="474958"/>
                </a:lnTo>
                <a:lnTo>
                  <a:pt x="0" y="482246"/>
                </a:lnTo>
                <a:lnTo>
                  <a:pt x="2443" y="489405"/>
                </a:lnTo>
                <a:lnTo>
                  <a:pt x="85573" y="631913"/>
                </a:lnTo>
                <a:lnTo>
                  <a:pt x="107628" y="594106"/>
                </a:lnTo>
                <a:lnTo>
                  <a:pt x="66523" y="594106"/>
                </a:lnTo>
                <a:lnTo>
                  <a:pt x="66523" y="523640"/>
                </a:lnTo>
                <a:lnTo>
                  <a:pt x="35353" y="470207"/>
                </a:lnTo>
                <a:lnTo>
                  <a:pt x="30324" y="464557"/>
                </a:lnTo>
                <a:lnTo>
                  <a:pt x="23746" y="461383"/>
                </a:lnTo>
                <a:lnTo>
                  <a:pt x="16459" y="460908"/>
                </a:lnTo>
                <a:close/>
              </a:path>
              <a:path w="171450" h="632460">
                <a:moveTo>
                  <a:pt x="66523" y="523641"/>
                </a:moveTo>
                <a:lnTo>
                  <a:pt x="66523" y="594106"/>
                </a:lnTo>
                <a:lnTo>
                  <a:pt x="104623" y="594106"/>
                </a:lnTo>
                <a:lnTo>
                  <a:pt x="104623" y="584507"/>
                </a:lnTo>
                <a:lnTo>
                  <a:pt x="69117" y="584507"/>
                </a:lnTo>
                <a:lnTo>
                  <a:pt x="85573" y="556298"/>
                </a:lnTo>
                <a:lnTo>
                  <a:pt x="66523" y="523641"/>
                </a:lnTo>
                <a:close/>
              </a:path>
              <a:path w="171450" h="632460">
                <a:moveTo>
                  <a:pt x="154687" y="460908"/>
                </a:moveTo>
                <a:lnTo>
                  <a:pt x="104623" y="523640"/>
                </a:lnTo>
                <a:lnTo>
                  <a:pt x="104623" y="594106"/>
                </a:lnTo>
                <a:lnTo>
                  <a:pt x="107628" y="594106"/>
                </a:lnTo>
                <a:lnTo>
                  <a:pt x="168704" y="489404"/>
                </a:lnTo>
                <a:lnTo>
                  <a:pt x="171146" y="482245"/>
                </a:lnTo>
                <a:lnTo>
                  <a:pt x="170671" y="474958"/>
                </a:lnTo>
                <a:lnTo>
                  <a:pt x="167497" y="468381"/>
                </a:lnTo>
                <a:lnTo>
                  <a:pt x="161846" y="463351"/>
                </a:lnTo>
                <a:lnTo>
                  <a:pt x="154687" y="460908"/>
                </a:lnTo>
                <a:close/>
              </a:path>
              <a:path w="171450" h="632460">
                <a:moveTo>
                  <a:pt x="85573" y="556298"/>
                </a:moveTo>
                <a:lnTo>
                  <a:pt x="69117" y="584507"/>
                </a:lnTo>
                <a:lnTo>
                  <a:pt x="102028" y="584507"/>
                </a:lnTo>
                <a:lnTo>
                  <a:pt x="85573" y="556298"/>
                </a:lnTo>
                <a:close/>
              </a:path>
              <a:path w="171450" h="632460">
                <a:moveTo>
                  <a:pt x="104623" y="523640"/>
                </a:moveTo>
                <a:lnTo>
                  <a:pt x="85573" y="556298"/>
                </a:lnTo>
                <a:lnTo>
                  <a:pt x="102028" y="584507"/>
                </a:lnTo>
                <a:lnTo>
                  <a:pt x="104623" y="584507"/>
                </a:lnTo>
                <a:lnTo>
                  <a:pt x="104623" y="523640"/>
                </a:lnTo>
                <a:close/>
              </a:path>
              <a:path w="171450" h="632460">
                <a:moveTo>
                  <a:pt x="104624" y="0"/>
                </a:moveTo>
                <a:lnTo>
                  <a:pt x="66524" y="0"/>
                </a:lnTo>
                <a:lnTo>
                  <a:pt x="66523" y="523641"/>
                </a:lnTo>
                <a:lnTo>
                  <a:pt x="85573" y="556298"/>
                </a:lnTo>
                <a:lnTo>
                  <a:pt x="104623" y="523641"/>
                </a:lnTo>
                <a:lnTo>
                  <a:pt x="104624" y="0"/>
                </a:lnTo>
                <a:close/>
              </a:path>
            </a:pathLst>
          </a:custGeom>
          <a:solidFill>
            <a:srgbClr val="5DCE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797150" y="3102905"/>
            <a:ext cx="171450" cy="548005"/>
          </a:xfrm>
          <a:custGeom>
            <a:avLst/>
            <a:gdLst/>
            <a:ahLst/>
            <a:cxnLst/>
            <a:rect l="l" t="t" r="r" b="b"/>
            <a:pathLst>
              <a:path w="171450" h="548004">
                <a:moveTo>
                  <a:pt x="85572" y="75614"/>
                </a:moveTo>
                <a:lnTo>
                  <a:pt x="66523" y="108271"/>
                </a:lnTo>
                <a:lnTo>
                  <a:pt x="66522" y="547776"/>
                </a:lnTo>
                <a:lnTo>
                  <a:pt x="104622" y="547776"/>
                </a:lnTo>
                <a:lnTo>
                  <a:pt x="104622" y="108271"/>
                </a:lnTo>
                <a:lnTo>
                  <a:pt x="85572" y="75614"/>
                </a:lnTo>
                <a:close/>
              </a:path>
              <a:path w="171450" h="548004">
                <a:moveTo>
                  <a:pt x="85573" y="0"/>
                </a:moveTo>
                <a:lnTo>
                  <a:pt x="2442" y="142509"/>
                </a:lnTo>
                <a:lnTo>
                  <a:pt x="0" y="149668"/>
                </a:lnTo>
                <a:lnTo>
                  <a:pt x="475" y="156956"/>
                </a:lnTo>
                <a:lnTo>
                  <a:pt x="3649" y="163534"/>
                </a:lnTo>
                <a:lnTo>
                  <a:pt x="9299" y="168563"/>
                </a:lnTo>
                <a:lnTo>
                  <a:pt x="16458" y="171006"/>
                </a:lnTo>
                <a:lnTo>
                  <a:pt x="23745" y="170530"/>
                </a:lnTo>
                <a:lnTo>
                  <a:pt x="30323" y="167357"/>
                </a:lnTo>
                <a:lnTo>
                  <a:pt x="35352" y="161706"/>
                </a:lnTo>
                <a:lnTo>
                  <a:pt x="66522" y="108272"/>
                </a:lnTo>
                <a:lnTo>
                  <a:pt x="66523" y="37807"/>
                </a:lnTo>
                <a:lnTo>
                  <a:pt x="107627" y="37807"/>
                </a:lnTo>
                <a:lnTo>
                  <a:pt x="85573" y="0"/>
                </a:lnTo>
                <a:close/>
              </a:path>
              <a:path w="171450" h="548004">
                <a:moveTo>
                  <a:pt x="107627" y="37807"/>
                </a:moveTo>
                <a:lnTo>
                  <a:pt x="104623" y="37807"/>
                </a:lnTo>
                <a:lnTo>
                  <a:pt x="104623" y="108272"/>
                </a:lnTo>
                <a:lnTo>
                  <a:pt x="135792" y="161706"/>
                </a:lnTo>
                <a:lnTo>
                  <a:pt x="140822" y="167357"/>
                </a:lnTo>
                <a:lnTo>
                  <a:pt x="147399" y="170530"/>
                </a:lnTo>
                <a:lnTo>
                  <a:pt x="154687" y="171006"/>
                </a:lnTo>
                <a:lnTo>
                  <a:pt x="161847" y="168563"/>
                </a:lnTo>
                <a:lnTo>
                  <a:pt x="167497" y="163533"/>
                </a:lnTo>
                <a:lnTo>
                  <a:pt x="170670" y="156955"/>
                </a:lnTo>
                <a:lnTo>
                  <a:pt x="171146" y="149668"/>
                </a:lnTo>
                <a:lnTo>
                  <a:pt x="168702" y="142509"/>
                </a:lnTo>
                <a:lnTo>
                  <a:pt x="107627" y="37807"/>
                </a:lnTo>
                <a:close/>
              </a:path>
              <a:path w="171450" h="548004">
                <a:moveTo>
                  <a:pt x="104623" y="47406"/>
                </a:moveTo>
                <a:lnTo>
                  <a:pt x="102027" y="47406"/>
                </a:lnTo>
                <a:lnTo>
                  <a:pt x="85572" y="75614"/>
                </a:lnTo>
                <a:lnTo>
                  <a:pt x="104623" y="108272"/>
                </a:lnTo>
                <a:lnTo>
                  <a:pt x="104623" y="47406"/>
                </a:lnTo>
                <a:close/>
              </a:path>
              <a:path w="171450" h="548004">
                <a:moveTo>
                  <a:pt x="104623" y="37807"/>
                </a:moveTo>
                <a:lnTo>
                  <a:pt x="66523" y="37807"/>
                </a:lnTo>
                <a:lnTo>
                  <a:pt x="66523" y="108271"/>
                </a:lnTo>
                <a:lnTo>
                  <a:pt x="85572" y="75614"/>
                </a:lnTo>
                <a:lnTo>
                  <a:pt x="69117" y="47406"/>
                </a:lnTo>
                <a:lnTo>
                  <a:pt x="104623" y="47406"/>
                </a:lnTo>
                <a:lnTo>
                  <a:pt x="104623" y="37807"/>
                </a:lnTo>
                <a:close/>
              </a:path>
              <a:path w="171450" h="548004">
                <a:moveTo>
                  <a:pt x="102027" y="47406"/>
                </a:moveTo>
                <a:lnTo>
                  <a:pt x="69117" y="47406"/>
                </a:lnTo>
                <a:lnTo>
                  <a:pt x="85572" y="75614"/>
                </a:lnTo>
                <a:lnTo>
                  <a:pt x="102027" y="47406"/>
                </a:lnTo>
                <a:close/>
              </a:path>
            </a:pathLst>
          </a:custGeom>
          <a:solidFill>
            <a:srgbClr val="A7EA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570761" y="4103119"/>
            <a:ext cx="171450" cy="579755"/>
          </a:xfrm>
          <a:custGeom>
            <a:avLst/>
            <a:gdLst/>
            <a:ahLst/>
            <a:cxnLst/>
            <a:rect l="l" t="t" r="r" b="b"/>
            <a:pathLst>
              <a:path w="171450" h="579754">
                <a:moveTo>
                  <a:pt x="16459" y="408521"/>
                </a:moveTo>
                <a:lnTo>
                  <a:pt x="9299" y="410964"/>
                </a:lnTo>
                <a:lnTo>
                  <a:pt x="3648" y="415993"/>
                </a:lnTo>
                <a:lnTo>
                  <a:pt x="475" y="422571"/>
                </a:lnTo>
                <a:lnTo>
                  <a:pt x="0" y="429858"/>
                </a:lnTo>
                <a:lnTo>
                  <a:pt x="2443" y="437018"/>
                </a:lnTo>
                <a:lnTo>
                  <a:pt x="85573" y="579526"/>
                </a:lnTo>
                <a:lnTo>
                  <a:pt x="107628" y="541718"/>
                </a:lnTo>
                <a:lnTo>
                  <a:pt x="66523" y="541718"/>
                </a:lnTo>
                <a:lnTo>
                  <a:pt x="66523" y="471253"/>
                </a:lnTo>
                <a:lnTo>
                  <a:pt x="35353" y="417819"/>
                </a:lnTo>
                <a:lnTo>
                  <a:pt x="30324" y="412169"/>
                </a:lnTo>
                <a:lnTo>
                  <a:pt x="23739" y="408996"/>
                </a:lnTo>
                <a:lnTo>
                  <a:pt x="16459" y="408521"/>
                </a:lnTo>
                <a:close/>
              </a:path>
              <a:path w="171450" h="579754">
                <a:moveTo>
                  <a:pt x="66523" y="471253"/>
                </a:moveTo>
                <a:lnTo>
                  <a:pt x="66523" y="541718"/>
                </a:lnTo>
                <a:lnTo>
                  <a:pt x="104623" y="541718"/>
                </a:lnTo>
                <a:lnTo>
                  <a:pt x="104623" y="532119"/>
                </a:lnTo>
                <a:lnTo>
                  <a:pt x="69119" y="532119"/>
                </a:lnTo>
                <a:lnTo>
                  <a:pt x="85573" y="503911"/>
                </a:lnTo>
                <a:lnTo>
                  <a:pt x="66523" y="471253"/>
                </a:lnTo>
                <a:close/>
              </a:path>
              <a:path w="171450" h="579754">
                <a:moveTo>
                  <a:pt x="154687" y="408520"/>
                </a:moveTo>
                <a:lnTo>
                  <a:pt x="104624" y="471253"/>
                </a:lnTo>
                <a:lnTo>
                  <a:pt x="104623" y="541718"/>
                </a:lnTo>
                <a:lnTo>
                  <a:pt x="107628" y="541718"/>
                </a:lnTo>
                <a:lnTo>
                  <a:pt x="168703" y="437017"/>
                </a:lnTo>
                <a:lnTo>
                  <a:pt x="171146" y="429858"/>
                </a:lnTo>
                <a:lnTo>
                  <a:pt x="170671" y="422571"/>
                </a:lnTo>
                <a:lnTo>
                  <a:pt x="167497" y="415993"/>
                </a:lnTo>
                <a:lnTo>
                  <a:pt x="161847" y="410964"/>
                </a:lnTo>
                <a:lnTo>
                  <a:pt x="154687" y="408520"/>
                </a:lnTo>
                <a:close/>
              </a:path>
              <a:path w="171450" h="579754">
                <a:moveTo>
                  <a:pt x="85573" y="503911"/>
                </a:moveTo>
                <a:lnTo>
                  <a:pt x="69119" y="532119"/>
                </a:lnTo>
                <a:lnTo>
                  <a:pt x="102028" y="532119"/>
                </a:lnTo>
                <a:lnTo>
                  <a:pt x="85573" y="503911"/>
                </a:lnTo>
                <a:close/>
              </a:path>
              <a:path w="171450" h="579754">
                <a:moveTo>
                  <a:pt x="104623" y="471254"/>
                </a:moveTo>
                <a:lnTo>
                  <a:pt x="85573" y="503911"/>
                </a:lnTo>
                <a:lnTo>
                  <a:pt x="102028" y="532119"/>
                </a:lnTo>
                <a:lnTo>
                  <a:pt x="104623" y="532119"/>
                </a:lnTo>
                <a:lnTo>
                  <a:pt x="104623" y="471254"/>
                </a:lnTo>
                <a:close/>
              </a:path>
              <a:path w="171450" h="579754">
                <a:moveTo>
                  <a:pt x="104622" y="0"/>
                </a:moveTo>
                <a:lnTo>
                  <a:pt x="66522" y="0"/>
                </a:lnTo>
                <a:lnTo>
                  <a:pt x="66524" y="471254"/>
                </a:lnTo>
                <a:lnTo>
                  <a:pt x="85573" y="503911"/>
                </a:lnTo>
                <a:lnTo>
                  <a:pt x="104623" y="471254"/>
                </a:lnTo>
                <a:lnTo>
                  <a:pt x="104622" y="0"/>
                </a:lnTo>
                <a:close/>
              </a:path>
            </a:pathLst>
          </a:custGeom>
          <a:solidFill>
            <a:srgbClr val="5ECC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93722" y="2682308"/>
            <a:ext cx="1821180" cy="830580"/>
          </a:xfrm>
          <a:prstGeom prst="rect">
            <a:avLst/>
          </a:prstGeom>
          <a:solidFill>
            <a:srgbClr val="F9B3A7"/>
          </a:solidFill>
        </p:spPr>
        <p:txBody>
          <a:bodyPr vert="horz" wrap="square" lIns="0" tIns="27305" rIns="0" bIns="0" rtlCol="0">
            <a:spAutoFit/>
          </a:bodyPr>
          <a:lstStyle/>
          <a:p>
            <a:pPr marL="272415" marR="264795" indent="468630">
              <a:lnSpc>
                <a:spcPct val="103299"/>
              </a:lnSpc>
              <a:spcBef>
                <a:spcPts val="215"/>
              </a:spcBef>
            </a:pPr>
            <a:r>
              <a:rPr sz="1200" b="1" spc="-5" dirty="0">
                <a:latin typeface="Calibri"/>
                <a:cs typeface="Calibri"/>
              </a:rPr>
              <a:t>BAB </a:t>
            </a:r>
            <a:r>
              <a:rPr sz="1200" b="1" dirty="0">
                <a:latin typeface="Calibri"/>
                <a:cs typeface="Calibri"/>
              </a:rPr>
              <a:t>I </a:t>
            </a:r>
            <a:r>
              <a:rPr sz="1200" b="1" spc="5" dirty="0">
                <a:latin typeface="Calibri"/>
                <a:cs typeface="Calibri"/>
              </a:rPr>
              <a:t> K</a:t>
            </a: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5" dirty="0">
                <a:latin typeface="Calibri"/>
                <a:cs typeface="Calibri"/>
              </a:rPr>
              <a:t>T</a:t>
            </a:r>
            <a:r>
              <a:rPr sz="1200" b="1" dirty="0">
                <a:latin typeface="Calibri"/>
                <a:cs typeface="Calibri"/>
              </a:rPr>
              <a:t>E</a:t>
            </a:r>
            <a:r>
              <a:rPr sz="1200" b="1" spc="-5" dirty="0">
                <a:latin typeface="Calibri"/>
                <a:cs typeface="Calibri"/>
              </a:rPr>
              <a:t>N</a:t>
            </a:r>
            <a:r>
              <a:rPr sz="1200" b="1" spc="5" dirty="0">
                <a:latin typeface="Calibri"/>
                <a:cs typeface="Calibri"/>
              </a:rPr>
              <a:t>T</a:t>
            </a:r>
            <a:r>
              <a:rPr sz="1200" b="1" spc="-30" dirty="0">
                <a:latin typeface="Calibri"/>
                <a:cs typeface="Calibri"/>
              </a:rPr>
              <a:t>U</a:t>
            </a:r>
            <a:r>
              <a:rPr sz="1200" b="1" spc="-5" dirty="0">
                <a:latin typeface="Calibri"/>
                <a:cs typeface="Calibri"/>
              </a:rPr>
              <a:t>A</a:t>
            </a:r>
            <a:r>
              <a:rPr sz="1200" b="1" dirty="0">
                <a:latin typeface="Calibri"/>
                <a:cs typeface="Calibri"/>
              </a:rPr>
              <a:t>N UMUM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390"/>
              </a:lnSpc>
            </a:pP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spc="-4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1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</a:pPr>
            <a:r>
              <a:rPr sz="1200" spc="-5" dirty="0">
                <a:latin typeface="Calibri"/>
                <a:cs typeface="Calibri"/>
              </a:rPr>
              <a:t>Definisi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dan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pengertian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839860" y="4304732"/>
            <a:ext cx="3209925" cy="830580"/>
          </a:xfrm>
          <a:prstGeom prst="rect">
            <a:avLst/>
          </a:prstGeom>
          <a:solidFill>
            <a:srgbClr val="BEEBDF"/>
          </a:solidFill>
        </p:spPr>
        <p:txBody>
          <a:bodyPr vert="horz" wrap="square" lIns="0" tIns="3238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54"/>
              </a:spcBef>
            </a:pPr>
            <a:r>
              <a:rPr sz="1200" b="1" spc="-5" dirty="0">
                <a:latin typeface="Calibri"/>
                <a:cs typeface="Calibri"/>
              </a:rPr>
              <a:t>BAB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II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ts val="1415"/>
              </a:lnSpc>
              <a:spcBef>
                <a:spcPts val="70"/>
              </a:spcBef>
            </a:pPr>
            <a:r>
              <a:rPr sz="1200" b="1" spc="-10" dirty="0">
                <a:latin typeface="Calibri"/>
                <a:cs typeface="Calibri"/>
              </a:rPr>
              <a:t>MAKSUD,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TUJUAN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DAN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RUANG</a:t>
            </a:r>
            <a:r>
              <a:rPr sz="1200" b="1" spc="-5" dirty="0">
                <a:latin typeface="Calibri"/>
                <a:cs typeface="Calibri"/>
              </a:rPr>
              <a:t> LINGKUP</a:t>
            </a:r>
            <a:endParaRPr sz="1200">
              <a:latin typeface="Calibri"/>
              <a:cs typeface="Calibri"/>
            </a:endParaRPr>
          </a:p>
          <a:p>
            <a:pPr marL="657860" marR="649605" algn="ctr">
              <a:lnSpc>
                <a:spcPts val="1390"/>
              </a:lnSpc>
              <a:spcBef>
                <a:spcPts val="65"/>
              </a:spcBef>
            </a:pPr>
            <a:r>
              <a:rPr sz="1200" spc="-5" dirty="0">
                <a:latin typeface="Calibri"/>
                <a:cs typeface="Calibri"/>
              </a:rPr>
              <a:t>Pasal </a:t>
            </a:r>
            <a:r>
              <a:rPr sz="1200" dirty="0">
                <a:latin typeface="Calibri"/>
                <a:cs typeface="Calibri"/>
              </a:rPr>
              <a:t>2 – 3 </a:t>
            </a:r>
            <a:r>
              <a:rPr sz="1200" spc="-5" dirty="0">
                <a:latin typeface="Calibri"/>
                <a:cs typeface="Calibri"/>
              </a:rPr>
              <a:t>Maksud dan </a:t>
            </a:r>
            <a:r>
              <a:rPr sz="1200" spc="-20" dirty="0">
                <a:latin typeface="Calibri"/>
                <a:cs typeface="Calibri"/>
              </a:rPr>
              <a:t>Tujuan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Pasal </a:t>
            </a:r>
            <a:r>
              <a:rPr sz="1200" dirty="0">
                <a:latin typeface="Calibri"/>
                <a:cs typeface="Calibri"/>
              </a:rPr>
              <a:t>4 </a:t>
            </a:r>
            <a:r>
              <a:rPr sz="1200" spc="-5" dirty="0">
                <a:latin typeface="Calibri"/>
                <a:cs typeface="Calibri"/>
              </a:rPr>
              <a:t>Ruang </a:t>
            </a:r>
            <a:r>
              <a:rPr sz="1200" spc="-10" dirty="0">
                <a:latin typeface="Calibri"/>
                <a:cs typeface="Calibri"/>
              </a:rPr>
              <a:t>Lingkup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60588" y="1394167"/>
            <a:ext cx="3626485" cy="2124075"/>
          </a:xfrm>
          <a:prstGeom prst="rect">
            <a:avLst/>
          </a:prstGeom>
          <a:solidFill>
            <a:srgbClr val="DCE1F4"/>
          </a:solidFill>
        </p:spPr>
        <p:txBody>
          <a:bodyPr vert="horz" wrap="square" lIns="0" tIns="22860" rIns="0" bIns="0" rtlCol="0">
            <a:spAutoFit/>
          </a:bodyPr>
          <a:lstStyle/>
          <a:p>
            <a:pPr marL="600710" marR="273685" indent="-321310">
              <a:lnSpc>
                <a:spcPct val="105000"/>
              </a:lnSpc>
              <a:spcBef>
                <a:spcPts val="180"/>
              </a:spcBef>
            </a:pPr>
            <a:r>
              <a:rPr sz="1200" b="1" spc="-5" dirty="0">
                <a:latin typeface="Calibri"/>
                <a:cs typeface="Calibri"/>
              </a:rPr>
              <a:t>BAB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III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60" dirty="0">
                <a:latin typeface="Calibri"/>
                <a:cs typeface="Calibri"/>
              </a:rPr>
              <a:t>UPAYA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15" dirty="0">
                <a:latin typeface="Calibri"/>
                <a:cs typeface="Calibri"/>
              </a:rPr>
              <a:t>PENCAPAIAN</a:t>
            </a:r>
            <a:r>
              <a:rPr sz="1200" b="1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TARGET</a:t>
            </a:r>
            <a:r>
              <a:rPr sz="1200" b="1" spc="10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KONTRIBUSI </a:t>
            </a:r>
            <a:r>
              <a:rPr sz="1200" b="1" spc="-254" dirty="0">
                <a:latin typeface="Calibri"/>
                <a:cs typeface="Calibri"/>
              </a:rPr>
              <a:t> </a:t>
            </a:r>
            <a:r>
              <a:rPr sz="1200" b="1" spc="-30" dirty="0">
                <a:latin typeface="Calibri"/>
                <a:cs typeface="Calibri"/>
              </a:rPr>
              <a:t>YANG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DITETAPKAN</a:t>
            </a:r>
            <a:r>
              <a:rPr sz="1200" b="1" spc="-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SECARA</a:t>
            </a:r>
            <a:r>
              <a:rPr sz="1200" b="1" spc="-5" dirty="0">
                <a:latin typeface="Calibri"/>
                <a:cs typeface="Calibri"/>
              </a:rPr>
              <a:t> NASIONAL</a:t>
            </a:r>
            <a:endParaRPr sz="1200" dirty="0">
              <a:latin typeface="Calibri"/>
              <a:cs typeface="Calibri"/>
            </a:endParaRPr>
          </a:p>
          <a:p>
            <a:pPr marL="90805" marR="865505">
              <a:lnSpc>
                <a:spcPts val="1390"/>
              </a:lnSpc>
              <a:spcBef>
                <a:spcPts val="40"/>
              </a:spcBef>
              <a:tabLst>
                <a:tab pos="905510" algn="l"/>
              </a:tabLst>
            </a:pP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dirty="0">
                <a:latin typeface="Calibri"/>
                <a:cs typeface="Calibri"/>
              </a:rPr>
              <a:t> 5	</a:t>
            </a:r>
            <a:r>
              <a:rPr sz="1200" b="1" spc="-15" dirty="0">
                <a:latin typeface="Calibri"/>
                <a:cs typeface="Calibri"/>
              </a:rPr>
              <a:t>U</a:t>
            </a:r>
            <a:r>
              <a:rPr sz="1200" spc="-15" dirty="0">
                <a:latin typeface="Calibri"/>
                <a:cs typeface="Calibri"/>
              </a:rPr>
              <a:t>paya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pencapaian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target</a:t>
            </a:r>
            <a:r>
              <a:rPr sz="1200" spc="-5" dirty="0">
                <a:latin typeface="Calibri"/>
                <a:cs typeface="Calibri"/>
              </a:rPr>
              <a:t> NDC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dirty="0">
                <a:latin typeface="Calibri"/>
                <a:cs typeface="Calibri"/>
              </a:rPr>
              <a:t> 6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	</a:t>
            </a:r>
            <a:r>
              <a:rPr sz="1200" spc="-5" dirty="0">
                <a:latin typeface="Calibri"/>
                <a:cs typeface="Calibri"/>
              </a:rPr>
              <a:t>Mitigasi </a:t>
            </a:r>
            <a:r>
              <a:rPr sz="1200" spc="-10" dirty="0">
                <a:latin typeface="Calibri"/>
                <a:cs typeface="Calibri"/>
              </a:rPr>
              <a:t>Perubahan </a:t>
            </a:r>
            <a:r>
              <a:rPr sz="1200" spc="-5" dirty="0">
                <a:latin typeface="Calibri"/>
                <a:cs typeface="Calibri"/>
              </a:rPr>
              <a:t>Iklim</a:t>
            </a:r>
            <a:endParaRPr sz="1200" dirty="0">
              <a:latin typeface="Calibri"/>
              <a:cs typeface="Calibri"/>
            </a:endParaRPr>
          </a:p>
          <a:p>
            <a:pPr marL="90805" marR="926465">
              <a:lnSpc>
                <a:spcPts val="1390"/>
              </a:lnSpc>
              <a:spcBef>
                <a:spcPts val="125"/>
              </a:spcBef>
              <a:tabLst>
                <a:tab pos="913130" algn="l"/>
              </a:tabLst>
            </a:pPr>
            <a:r>
              <a:rPr sz="1200" spc="-5" dirty="0">
                <a:latin typeface="Calibri"/>
                <a:cs typeface="Calibri"/>
              </a:rPr>
              <a:t>Pasal </a:t>
            </a:r>
            <a:r>
              <a:rPr sz="1200" dirty="0">
                <a:latin typeface="Calibri"/>
                <a:cs typeface="Calibri"/>
              </a:rPr>
              <a:t>9 – 27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Perencanaan </a:t>
            </a:r>
            <a:r>
              <a:rPr sz="1200" dirty="0">
                <a:latin typeface="Calibri"/>
                <a:cs typeface="Calibri"/>
              </a:rPr>
              <a:t>Aksi </a:t>
            </a:r>
            <a:r>
              <a:rPr sz="1200" spc="-5" dirty="0">
                <a:latin typeface="Calibri"/>
                <a:cs typeface="Calibri"/>
              </a:rPr>
              <a:t>Mitigasi </a:t>
            </a:r>
            <a:r>
              <a:rPr sz="1200" spc="5" dirty="0">
                <a:latin typeface="Calibri"/>
                <a:cs typeface="Calibri"/>
              </a:rPr>
              <a:t>PI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dirty="0">
                <a:latin typeface="Calibri"/>
                <a:cs typeface="Calibri"/>
              </a:rPr>
              <a:t> 28	</a:t>
            </a:r>
            <a:r>
              <a:rPr sz="1200" spc="-10" dirty="0">
                <a:latin typeface="Calibri"/>
                <a:cs typeface="Calibri"/>
              </a:rPr>
              <a:t>Pelaksanaan </a:t>
            </a:r>
            <a:r>
              <a:rPr sz="1200" dirty="0">
                <a:latin typeface="Calibri"/>
                <a:cs typeface="Calibri"/>
              </a:rPr>
              <a:t>Aksi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Mitigasi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PI</a:t>
            </a:r>
            <a:endParaRPr sz="1200" dirty="0">
              <a:latin typeface="Calibri"/>
              <a:cs typeface="Calibri"/>
            </a:endParaRPr>
          </a:p>
          <a:p>
            <a:pPr marL="90805" marR="144780">
              <a:lnSpc>
                <a:spcPts val="1390"/>
              </a:lnSpc>
              <a:spcBef>
                <a:spcPts val="125"/>
              </a:spcBef>
            </a:pPr>
            <a:r>
              <a:rPr sz="1200" spc="-5" dirty="0">
                <a:latin typeface="Calibri"/>
                <a:cs typeface="Calibri"/>
              </a:rPr>
              <a:t>Pasal </a:t>
            </a:r>
            <a:r>
              <a:rPr sz="1200" dirty="0">
                <a:latin typeface="Calibri"/>
                <a:cs typeface="Calibri"/>
              </a:rPr>
              <a:t>29 – 30 </a:t>
            </a:r>
            <a:r>
              <a:rPr sz="1200" spc="-10" dirty="0">
                <a:latin typeface="Calibri"/>
                <a:cs typeface="Calibri"/>
              </a:rPr>
              <a:t>Pemantauan </a:t>
            </a:r>
            <a:r>
              <a:rPr sz="1200" spc="-5" dirty="0">
                <a:latin typeface="Calibri"/>
                <a:cs typeface="Calibri"/>
              </a:rPr>
              <a:t>dan </a:t>
            </a:r>
            <a:r>
              <a:rPr sz="1200" spc="-10" dirty="0">
                <a:latin typeface="Calibri"/>
                <a:cs typeface="Calibri"/>
              </a:rPr>
              <a:t>Evaluasi </a:t>
            </a:r>
            <a:r>
              <a:rPr sz="1200" dirty="0">
                <a:latin typeface="Calibri"/>
                <a:cs typeface="Calibri"/>
              </a:rPr>
              <a:t>Aksi </a:t>
            </a:r>
            <a:r>
              <a:rPr sz="1200" spc="-5" dirty="0">
                <a:latin typeface="Calibri"/>
                <a:cs typeface="Calibri"/>
              </a:rPr>
              <a:t>Mitigasi </a:t>
            </a:r>
            <a:r>
              <a:rPr sz="1200" spc="5" dirty="0">
                <a:latin typeface="Calibri"/>
                <a:cs typeface="Calibri"/>
              </a:rPr>
              <a:t>PI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Pasal </a:t>
            </a:r>
            <a:r>
              <a:rPr sz="1200" dirty="0">
                <a:latin typeface="Calibri"/>
                <a:cs typeface="Calibri"/>
              </a:rPr>
              <a:t>31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33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Adaptasi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Perubahan </a:t>
            </a:r>
            <a:r>
              <a:rPr sz="1200" spc="-5" dirty="0">
                <a:latin typeface="Calibri"/>
                <a:cs typeface="Calibri"/>
              </a:rPr>
              <a:t>Iklim</a:t>
            </a:r>
            <a:endParaRPr sz="1200" dirty="0">
              <a:latin typeface="Calibri"/>
              <a:cs typeface="Calibri"/>
            </a:endParaRPr>
          </a:p>
          <a:p>
            <a:pPr marL="90805">
              <a:lnSpc>
                <a:spcPts val="1355"/>
              </a:lnSpc>
            </a:pPr>
            <a:r>
              <a:rPr sz="1200" spc="-5" dirty="0">
                <a:latin typeface="Calibri"/>
                <a:cs typeface="Calibri"/>
              </a:rPr>
              <a:t>Pasal </a:t>
            </a:r>
            <a:r>
              <a:rPr sz="1200" dirty="0">
                <a:latin typeface="Calibri"/>
                <a:cs typeface="Calibri"/>
              </a:rPr>
              <a:t>34 – 41 </a:t>
            </a:r>
            <a:r>
              <a:rPr sz="1200" spc="-10" dirty="0">
                <a:latin typeface="Calibri"/>
                <a:cs typeface="Calibri"/>
              </a:rPr>
              <a:t>Perencanaan </a:t>
            </a:r>
            <a:r>
              <a:rPr sz="1200" dirty="0">
                <a:latin typeface="Calibri"/>
                <a:cs typeface="Calibri"/>
              </a:rPr>
              <a:t>Aksi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Adaptasi</a:t>
            </a:r>
            <a:r>
              <a:rPr sz="1200" dirty="0">
                <a:latin typeface="Calibri"/>
                <a:cs typeface="Calibri"/>
              </a:rPr>
              <a:t> PI</a:t>
            </a:r>
          </a:p>
          <a:p>
            <a:pPr marL="90805">
              <a:lnSpc>
                <a:spcPts val="1415"/>
              </a:lnSpc>
              <a:spcBef>
                <a:spcPts val="70"/>
              </a:spcBef>
              <a:tabLst>
                <a:tab pos="948055" algn="l"/>
              </a:tabLst>
            </a:pP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dirty="0">
                <a:latin typeface="Calibri"/>
                <a:cs typeface="Calibri"/>
              </a:rPr>
              <a:t> 42	</a:t>
            </a:r>
            <a:r>
              <a:rPr sz="1200" spc="-10" dirty="0">
                <a:latin typeface="Calibri"/>
                <a:cs typeface="Calibri"/>
              </a:rPr>
              <a:t>Pelaksanaan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Aksi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Adaptasi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5" dirty="0">
                <a:latin typeface="Calibri"/>
                <a:cs typeface="Calibri"/>
              </a:rPr>
              <a:t>PI</a:t>
            </a:r>
            <a:endParaRPr sz="1200" dirty="0">
              <a:latin typeface="Calibri"/>
              <a:cs typeface="Calibri"/>
            </a:endParaRPr>
          </a:p>
          <a:p>
            <a:pPr marL="90805">
              <a:lnSpc>
                <a:spcPts val="1415"/>
              </a:lnSpc>
            </a:pPr>
            <a:r>
              <a:rPr sz="1200" spc="-10" dirty="0">
                <a:latin typeface="Calibri Light"/>
                <a:cs typeface="Calibri Light"/>
              </a:rPr>
              <a:t>Pasal</a:t>
            </a:r>
            <a:r>
              <a:rPr sz="1200" spc="-5" dirty="0">
                <a:latin typeface="Calibri Light"/>
                <a:cs typeface="Calibri Light"/>
              </a:rPr>
              <a:t> </a:t>
            </a:r>
            <a:r>
              <a:rPr sz="1200" dirty="0">
                <a:latin typeface="Calibri Light"/>
                <a:cs typeface="Calibri Light"/>
              </a:rPr>
              <a:t>43 – 44 </a:t>
            </a:r>
            <a:r>
              <a:rPr sz="1200" spc="-10" dirty="0">
                <a:latin typeface="Calibri Light"/>
                <a:cs typeface="Calibri Light"/>
              </a:rPr>
              <a:t>Pemantauan</a:t>
            </a:r>
            <a:r>
              <a:rPr sz="1200" spc="5" dirty="0">
                <a:latin typeface="Calibri Light"/>
                <a:cs typeface="Calibri Light"/>
              </a:rPr>
              <a:t> </a:t>
            </a:r>
            <a:r>
              <a:rPr sz="1200" spc="-5" dirty="0">
                <a:latin typeface="Calibri Light"/>
                <a:cs typeface="Calibri Light"/>
              </a:rPr>
              <a:t>dan</a:t>
            </a:r>
            <a:r>
              <a:rPr sz="1200" dirty="0">
                <a:latin typeface="Calibri Light"/>
                <a:cs typeface="Calibri Light"/>
              </a:rPr>
              <a:t> </a:t>
            </a:r>
            <a:r>
              <a:rPr sz="1200" spc="-10" dirty="0">
                <a:latin typeface="Calibri Light"/>
                <a:cs typeface="Calibri Light"/>
              </a:rPr>
              <a:t>Evaluasi</a:t>
            </a:r>
            <a:r>
              <a:rPr sz="1200" spc="-5" dirty="0">
                <a:latin typeface="Calibri Light"/>
                <a:cs typeface="Calibri Light"/>
              </a:rPr>
              <a:t> </a:t>
            </a:r>
            <a:r>
              <a:rPr sz="1200" spc="-10" dirty="0">
                <a:latin typeface="Calibri Light"/>
                <a:cs typeface="Calibri Light"/>
              </a:rPr>
              <a:t>Aksi</a:t>
            </a:r>
            <a:r>
              <a:rPr sz="1200" spc="-5" dirty="0">
                <a:latin typeface="Calibri Light"/>
                <a:cs typeface="Calibri Light"/>
              </a:rPr>
              <a:t> Adaptasi</a:t>
            </a:r>
            <a:r>
              <a:rPr sz="1200" dirty="0">
                <a:latin typeface="Calibri Light"/>
                <a:cs typeface="Calibri Light"/>
              </a:rPr>
              <a:t> PI</a:t>
            </a:r>
          </a:p>
        </p:txBody>
      </p:sp>
      <p:sp>
        <p:nvSpPr>
          <p:cNvPr id="30" name="object 30"/>
          <p:cNvSpPr txBox="1"/>
          <p:nvPr/>
        </p:nvSpPr>
        <p:spPr>
          <a:xfrm>
            <a:off x="5199010" y="4222182"/>
            <a:ext cx="3084830" cy="1200785"/>
          </a:xfrm>
          <a:prstGeom prst="rect">
            <a:avLst/>
          </a:prstGeom>
          <a:solidFill>
            <a:srgbClr val="BFEBFA"/>
          </a:solidFill>
        </p:spPr>
        <p:txBody>
          <a:bodyPr vert="horz" wrap="square" lIns="0" tIns="23495" rIns="0" bIns="0" rtlCol="0">
            <a:spAutoFit/>
          </a:bodyPr>
          <a:lstStyle/>
          <a:p>
            <a:pPr marL="744220" marR="168275" indent="-570230">
              <a:lnSpc>
                <a:spcPct val="105000"/>
              </a:lnSpc>
              <a:spcBef>
                <a:spcPts val="185"/>
              </a:spcBef>
            </a:pP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B</a:t>
            </a:r>
            <a:r>
              <a:rPr sz="1200" b="1" spc="5" dirty="0">
                <a:solidFill>
                  <a:srgbClr val="FF0000"/>
                </a:solidFill>
                <a:latin typeface="Calibri"/>
                <a:cs typeface="Calibri"/>
              </a:rPr>
              <a:t> I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V</a:t>
            </a:r>
            <a:r>
              <a:rPr sz="12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9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200" b="1" spc="-100" dirty="0">
                <a:solidFill>
                  <a:srgbClr val="FF0000"/>
                </a:solidFill>
                <a:latin typeface="Calibri"/>
                <a:cs typeface="Calibri"/>
              </a:rPr>
              <a:t>A</a:t>
            </a:r>
            <a:r>
              <a:rPr sz="1200" b="1" spc="-90" dirty="0">
                <a:solidFill>
                  <a:srgbClr val="FF0000"/>
                </a:solidFill>
                <a:latin typeface="Calibri"/>
                <a:cs typeface="Calibri"/>
              </a:rPr>
              <a:t>T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A L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AK</a:t>
            </a:r>
            <a:r>
              <a:rPr sz="1200" b="1" spc="-20" dirty="0">
                <a:solidFill>
                  <a:srgbClr val="FF0000"/>
                </a:solidFill>
                <a:latin typeface="Calibri"/>
                <a:cs typeface="Calibri"/>
              </a:rPr>
              <a:t>S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AN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A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P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E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N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YELE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NGGARAA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N  NILAI </a:t>
            </a:r>
            <a:r>
              <a:rPr sz="1200" b="1" spc="-10" dirty="0">
                <a:solidFill>
                  <a:srgbClr val="FF0000"/>
                </a:solidFill>
                <a:latin typeface="Calibri"/>
                <a:cs typeface="Calibri"/>
              </a:rPr>
              <a:t>EKONOMI</a:t>
            </a:r>
            <a:r>
              <a:rPr sz="1200" b="1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0000"/>
                </a:solidFill>
                <a:latin typeface="Calibri"/>
                <a:cs typeface="Calibri"/>
              </a:rPr>
              <a:t>KARBON</a:t>
            </a:r>
            <a:endParaRPr sz="1200">
              <a:latin typeface="Calibri"/>
              <a:cs typeface="Calibri"/>
            </a:endParaRPr>
          </a:p>
          <a:p>
            <a:pPr marL="90805" marR="779145">
              <a:lnSpc>
                <a:spcPts val="1390"/>
              </a:lnSpc>
              <a:spcBef>
                <a:spcPts val="40"/>
              </a:spcBef>
            </a:pPr>
            <a:r>
              <a:rPr sz="1200" spc="-5" dirty="0">
                <a:latin typeface="Calibri"/>
                <a:cs typeface="Calibri"/>
              </a:rPr>
              <a:t>Pasal </a:t>
            </a:r>
            <a:r>
              <a:rPr sz="1200" dirty="0">
                <a:latin typeface="Calibri"/>
                <a:cs typeface="Calibri"/>
              </a:rPr>
              <a:t>45 – 47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Nilai </a:t>
            </a:r>
            <a:r>
              <a:rPr sz="1200" spc="-10" dirty="0">
                <a:latin typeface="Calibri"/>
                <a:cs typeface="Calibri"/>
              </a:rPr>
              <a:t>Ekonomi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Karbon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48 – 54  </a:t>
            </a:r>
            <a:r>
              <a:rPr sz="1200" spc="-15" dirty="0">
                <a:latin typeface="Calibri"/>
                <a:cs typeface="Calibri"/>
              </a:rPr>
              <a:t>Perdagangan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Karbon</a:t>
            </a:r>
            <a:endParaRPr sz="1200">
              <a:latin typeface="Calibri"/>
              <a:cs typeface="Calibri"/>
            </a:endParaRPr>
          </a:p>
          <a:p>
            <a:pPr marL="90805" marR="320040">
              <a:lnSpc>
                <a:spcPts val="1390"/>
              </a:lnSpc>
              <a:spcBef>
                <a:spcPts val="125"/>
              </a:spcBef>
            </a:pP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55 – 57 </a:t>
            </a:r>
            <a:r>
              <a:rPr sz="1200" spc="-15" dirty="0">
                <a:latin typeface="Calibri"/>
                <a:cs typeface="Calibri"/>
              </a:rPr>
              <a:t>Pembayaran</a:t>
            </a:r>
            <a:r>
              <a:rPr sz="1200" spc="-5" dirty="0">
                <a:latin typeface="Calibri"/>
                <a:cs typeface="Calibri"/>
              </a:rPr>
              <a:t> Berbasis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Kinerja </a:t>
            </a:r>
            <a:r>
              <a:rPr sz="1200" spc="-26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Pasal </a:t>
            </a:r>
            <a:r>
              <a:rPr sz="1200" dirty="0">
                <a:latin typeface="Calibri"/>
                <a:cs typeface="Calibri"/>
              </a:rPr>
              <a:t>58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 59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Pungutan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Atas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Karbon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7119884" y="1921894"/>
            <a:ext cx="4495800" cy="1631314"/>
          </a:xfrm>
          <a:custGeom>
            <a:avLst/>
            <a:gdLst/>
            <a:ahLst/>
            <a:cxnLst/>
            <a:rect l="l" t="t" r="r" b="b"/>
            <a:pathLst>
              <a:path w="4495800" h="1631314">
                <a:moveTo>
                  <a:pt x="4495798" y="0"/>
                </a:moveTo>
                <a:lnTo>
                  <a:pt x="0" y="0"/>
                </a:lnTo>
                <a:lnTo>
                  <a:pt x="0" y="1631215"/>
                </a:lnTo>
                <a:lnTo>
                  <a:pt x="4495798" y="1631215"/>
                </a:lnTo>
                <a:lnTo>
                  <a:pt x="4495798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211324" y="2133091"/>
            <a:ext cx="5207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Calibri"/>
                <a:cs typeface="Calibri"/>
              </a:rPr>
              <a:t>P</a:t>
            </a:r>
            <a:r>
              <a:rPr sz="1200" dirty="0">
                <a:latin typeface="Calibri"/>
                <a:cs typeface="Calibri"/>
              </a:rPr>
              <a:t>a</a:t>
            </a:r>
            <a:r>
              <a:rPr sz="1200" spc="5" dirty="0">
                <a:latin typeface="Calibri"/>
                <a:cs typeface="Calibri"/>
              </a:rPr>
              <a:t>s</a:t>
            </a:r>
            <a:r>
              <a:rPr sz="1200" dirty="0">
                <a:latin typeface="Calibri"/>
                <a:cs typeface="Calibri"/>
              </a:rPr>
              <a:t>al 60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068446" y="1941067"/>
            <a:ext cx="2623185" cy="4006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18415" algn="ctr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BAB</a:t>
            </a:r>
            <a:r>
              <a:rPr sz="1200" b="1" dirty="0">
                <a:latin typeface="Calibri"/>
                <a:cs typeface="Calibri"/>
              </a:rPr>
              <a:t> V </a:t>
            </a:r>
            <a:r>
              <a:rPr sz="1200" b="1" spc="-5" dirty="0">
                <a:latin typeface="Calibri"/>
                <a:cs typeface="Calibri"/>
              </a:rPr>
              <a:t>KERANGKA </a:t>
            </a:r>
            <a:r>
              <a:rPr sz="1200" b="1" spc="-15" dirty="0">
                <a:latin typeface="Calibri"/>
                <a:cs typeface="Calibri"/>
              </a:rPr>
              <a:t>TRANSPARANSI</a:t>
            </a:r>
            <a:endParaRPr sz="1200">
              <a:latin typeface="Calibri"/>
              <a:cs typeface="Calibri"/>
            </a:endParaRPr>
          </a:p>
          <a:p>
            <a:pPr marR="5080" algn="ctr">
              <a:lnSpc>
                <a:spcPct val="100000"/>
              </a:lnSpc>
              <a:spcBef>
                <a:spcPts val="70"/>
              </a:spcBef>
            </a:pPr>
            <a:r>
              <a:rPr sz="1200" spc="-25" dirty="0">
                <a:latin typeface="Calibri"/>
                <a:cs typeface="Calibri"/>
              </a:rPr>
              <a:t>Tatacara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melakukan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kerangka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transparansi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7211324" y="2309876"/>
            <a:ext cx="423735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ts val="1430"/>
              </a:lnSpc>
              <a:spcBef>
                <a:spcPts val="100"/>
              </a:spcBef>
              <a:tabLst>
                <a:tab pos="892175" algn="l"/>
              </a:tabLst>
            </a:pP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dirty="0">
                <a:latin typeface="Calibri"/>
                <a:cs typeface="Calibri"/>
              </a:rPr>
              <a:t> 61	</a:t>
            </a:r>
            <a:r>
              <a:rPr sz="1200" spc="-10" dirty="0">
                <a:latin typeface="Calibri"/>
                <a:cs typeface="Calibri"/>
              </a:rPr>
              <a:t>MRV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430"/>
              </a:lnSpc>
            </a:pP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62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65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Pengukuran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415"/>
              </a:lnSpc>
              <a:spcBef>
                <a:spcPts val="45"/>
              </a:spcBef>
            </a:pP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66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67</a:t>
            </a:r>
            <a:r>
              <a:rPr sz="1200" spc="-10" dirty="0">
                <a:latin typeface="Calibri"/>
                <a:cs typeface="Calibri"/>
              </a:rPr>
              <a:t> Pelaporan</a:t>
            </a:r>
            <a:endParaRPr sz="1200">
              <a:latin typeface="Calibri"/>
              <a:cs typeface="Calibri"/>
            </a:endParaRPr>
          </a:p>
          <a:p>
            <a:pPr>
              <a:lnSpc>
                <a:spcPts val="1415"/>
              </a:lnSpc>
              <a:tabLst>
                <a:tab pos="856615" algn="l"/>
              </a:tabLst>
            </a:pP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dirty="0">
                <a:latin typeface="Calibri"/>
                <a:cs typeface="Calibri"/>
              </a:rPr>
              <a:t> 68	</a:t>
            </a:r>
            <a:r>
              <a:rPr sz="1200" spc="-10" dirty="0">
                <a:latin typeface="Calibri"/>
                <a:cs typeface="Calibri"/>
              </a:rPr>
              <a:t>Validasi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Verifikasi</a:t>
            </a:r>
            <a:endParaRPr sz="1200">
              <a:latin typeface="Calibri"/>
              <a:cs typeface="Calibri"/>
            </a:endParaRPr>
          </a:p>
          <a:p>
            <a:pPr marR="5080">
              <a:lnSpc>
                <a:spcPts val="1390"/>
              </a:lnSpc>
              <a:spcBef>
                <a:spcPts val="160"/>
              </a:spcBef>
            </a:pP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dirty="0">
                <a:latin typeface="Calibri"/>
                <a:cs typeface="Calibri"/>
              </a:rPr>
              <a:t> 69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70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Sistem</a:t>
            </a:r>
            <a:r>
              <a:rPr sz="1200" spc="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Registri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Nasional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Pengendalian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Perubahan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Iklim </a:t>
            </a:r>
            <a:r>
              <a:rPr sz="1200" spc="-254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Pasal </a:t>
            </a:r>
            <a:r>
              <a:rPr sz="1200" dirty="0">
                <a:latin typeface="Calibri"/>
                <a:cs typeface="Calibri"/>
              </a:rPr>
              <a:t>71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77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Sertifikasi</a:t>
            </a:r>
            <a:r>
              <a:rPr sz="1200" dirty="0">
                <a:latin typeface="Calibri"/>
                <a:cs typeface="Calibri"/>
              </a:rPr>
              <a:t> </a:t>
            </a:r>
            <a:r>
              <a:rPr sz="1200" spc="-15" dirty="0">
                <a:latin typeface="Calibri"/>
                <a:cs typeface="Calibri"/>
              </a:rPr>
              <a:t>Pengurangan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Emisi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35" name="object 35"/>
          <p:cNvGrpSpPr/>
          <p:nvPr/>
        </p:nvGrpSpPr>
        <p:grpSpPr>
          <a:xfrm>
            <a:off x="341713" y="3606699"/>
            <a:ext cx="9424670" cy="3120390"/>
            <a:chOff x="341713" y="3606699"/>
            <a:chExt cx="9424670" cy="3120390"/>
          </a:xfrm>
        </p:grpSpPr>
        <p:sp>
          <p:nvSpPr>
            <p:cNvPr id="36" name="object 36"/>
            <p:cNvSpPr/>
            <p:nvPr/>
          </p:nvSpPr>
          <p:spPr>
            <a:xfrm>
              <a:off x="341706" y="3839705"/>
              <a:ext cx="9280525" cy="1981200"/>
            </a:xfrm>
            <a:custGeom>
              <a:avLst/>
              <a:gdLst/>
              <a:ahLst/>
              <a:cxnLst/>
              <a:rect l="l" t="t" r="r" b="b"/>
              <a:pathLst>
                <a:path w="9280525" h="1981200">
                  <a:moveTo>
                    <a:pt x="9280182" y="975169"/>
                  </a:moveTo>
                  <a:lnTo>
                    <a:pt x="9278074" y="930008"/>
                  </a:lnTo>
                  <a:lnTo>
                    <a:pt x="9273705" y="885405"/>
                  </a:lnTo>
                  <a:lnTo>
                    <a:pt x="9267114" y="841400"/>
                  </a:lnTo>
                  <a:lnTo>
                    <a:pt x="9258351" y="798042"/>
                  </a:lnTo>
                  <a:lnTo>
                    <a:pt x="9247492" y="755370"/>
                  </a:lnTo>
                  <a:lnTo>
                    <a:pt x="9234551" y="713435"/>
                  </a:lnTo>
                  <a:lnTo>
                    <a:pt x="9219603" y="672261"/>
                  </a:lnTo>
                  <a:lnTo>
                    <a:pt x="9202699" y="631913"/>
                  </a:lnTo>
                  <a:lnTo>
                    <a:pt x="9183878" y="592416"/>
                  </a:lnTo>
                  <a:lnTo>
                    <a:pt x="9163190" y="553821"/>
                  </a:lnTo>
                  <a:lnTo>
                    <a:pt x="9140685" y="516166"/>
                  </a:lnTo>
                  <a:lnTo>
                    <a:pt x="9116428" y="479501"/>
                  </a:lnTo>
                  <a:lnTo>
                    <a:pt x="9090469" y="443865"/>
                  </a:lnTo>
                  <a:lnTo>
                    <a:pt x="9062834" y="409295"/>
                  </a:lnTo>
                  <a:lnTo>
                    <a:pt x="9033599" y="375843"/>
                  </a:lnTo>
                  <a:lnTo>
                    <a:pt x="9002801" y="343547"/>
                  </a:lnTo>
                  <a:lnTo>
                    <a:pt x="8970493" y="312458"/>
                  </a:lnTo>
                  <a:lnTo>
                    <a:pt x="8936723" y="282600"/>
                  </a:lnTo>
                  <a:lnTo>
                    <a:pt x="8901544" y="254038"/>
                  </a:lnTo>
                  <a:lnTo>
                    <a:pt x="8865019" y="226796"/>
                  </a:lnTo>
                  <a:lnTo>
                    <a:pt x="8827173" y="200926"/>
                  </a:lnTo>
                  <a:lnTo>
                    <a:pt x="8788082" y="176466"/>
                  </a:lnTo>
                  <a:lnTo>
                    <a:pt x="8747773" y="153479"/>
                  </a:lnTo>
                  <a:lnTo>
                    <a:pt x="8706320" y="131978"/>
                  </a:lnTo>
                  <a:lnTo>
                    <a:pt x="8663749" y="112014"/>
                  </a:lnTo>
                  <a:lnTo>
                    <a:pt x="8620138" y="93649"/>
                  </a:lnTo>
                  <a:lnTo>
                    <a:pt x="8575510" y="76898"/>
                  </a:lnTo>
                  <a:lnTo>
                    <a:pt x="8529930" y="61823"/>
                  </a:lnTo>
                  <a:lnTo>
                    <a:pt x="8483460" y="48463"/>
                  </a:lnTo>
                  <a:lnTo>
                    <a:pt x="8436115" y="36855"/>
                  </a:lnTo>
                  <a:lnTo>
                    <a:pt x="8387982" y="27051"/>
                  </a:lnTo>
                  <a:lnTo>
                    <a:pt x="8339087" y="19075"/>
                  </a:lnTo>
                  <a:lnTo>
                    <a:pt x="8289506" y="12992"/>
                  </a:lnTo>
                  <a:lnTo>
                    <a:pt x="8239252" y="8839"/>
                  </a:lnTo>
                  <a:lnTo>
                    <a:pt x="8199996" y="7150"/>
                  </a:lnTo>
                  <a:lnTo>
                    <a:pt x="8199996" y="0"/>
                  </a:lnTo>
                  <a:lnTo>
                    <a:pt x="174637" y="0"/>
                  </a:lnTo>
                  <a:lnTo>
                    <a:pt x="174637" y="84569"/>
                  </a:lnTo>
                  <a:lnTo>
                    <a:pt x="8138668" y="84569"/>
                  </a:lnTo>
                  <a:lnTo>
                    <a:pt x="8138706" y="86245"/>
                  </a:lnTo>
                  <a:lnTo>
                    <a:pt x="8181683" y="86321"/>
                  </a:lnTo>
                  <a:lnTo>
                    <a:pt x="8233677" y="88468"/>
                  </a:lnTo>
                  <a:lnTo>
                    <a:pt x="8284959" y="92786"/>
                  </a:lnTo>
                  <a:lnTo>
                    <a:pt x="8335467" y="99225"/>
                  </a:lnTo>
                  <a:lnTo>
                    <a:pt x="8385137" y="107721"/>
                  </a:lnTo>
                  <a:lnTo>
                    <a:pt x="8433918" y="118237"/>
                  </a:lnTo>
                  <a:lnTo>
                    <a:pt x="8481746" y="130721"/>
                  </a:lnTo>
                  <a:lnTo>
                    <a:pt x="8528558" y="145097"/>
                  </a:lnTo>
                  <a:lnTo>
                    <a:pt x="8574316" y="161340"/>
                  </a:lnTo>
                  <a:lnTo>
                    <a:pt x="8618931" y="179374"/>
                  </a:lnTo>
                  <a:lnTo>
                    <a:pt x="8662378" y="199161"/>
                  </a:lnTo>
                  <a:lnTo>
                    <a:pt x="8704567" y="220637"/>
                  </a:lnTo>
                  <a:lnTo>
                    <a:pt x="8745474" y="243763"/>
                  </a:lnTo>
                  <a:lnTo>
                    <a:pt x="8785009" y="268465"/>
                  </a:lnTo>
                  <a:lnTo>
                    <a:pt x="8823122" y="294716"/>
                  </a:lnTo>
                  <a:lnTo>
                    <a:pt x="8859761" y="322440"/>
                  </a:lnTo>
                  <a:lnTo>
                    <a:pt x="8894864" y="351586"/>
                  </a:lnTo>
                  <a:lnTo>
                    <a:pt x="8928379" y="382117"/>
                  </a:lnTo>
                  <a:lnTo>
                    <a:pt x="8960244" y="413969"/>
                  </a:lnTo>
                  <a:lnTo>
                    <a:pt x="8990393" y="447090"/>
                  </a:lnTo>
                  <a:lnTo>
                    <a:pt x="9018778" y="481418"/>
                  </a:lnTo>
                  <a:lnTo>
                    <a:pt x="9045334" y="516915"/>
                  </a:lnTo>
                  <a:lnTo>
                    <a:pt x="9070010" y="553529"/>
                  </a:lnTo>
                  <a:lnTo>
                    <a:pt x="9092743" y="591185"/>
                  </a:lnTo>
                  <a:lnTo>
                    <a:pt x="9113469" y="629856"/>
                  </a:lnTo>
                  <a:lnTo>
                    <a:pt x="9132138" y="669467"/>
                  </a:lnTo>
                  <a:lnTo>
                    <a:pt x="9148686" y="709993"/>
                  </a:lnTo>
                  <a:lnTo>
                    <a:pt x="9163063" y="751344"/>
                  </a:lnTo>
                  <a:lnTo>
                    <a:pt x="9175204" y="793496"/>
                  </a:lnTo>
                  <a:lnTo>
                    <a:pt x="9185046" y="836383"/>
                  </a:lnTo>
                  <a:lnTo>
                    <a:pt x="9192539" y="879944"/>
                  </a:lnTo>
                  <a:lnTo>
                    <a:pt x="9197619" y="924153"/>
                  </a:lnTo>
                  <a:lnTo>
                    <a:pt x="9200236" y="968921"/>
                  </a:lnTo>
                  <a:lnTo>
                    <a:pt x="9200324" y="1014234"/>
                  </a:lnTo>
                  <a:lnTo>
                    <a:pt x="9197861" y="1059484"/>
                  </a:lnTo>
                  <a:lnTo>
                    <a:pt x="9192895" y="1104112"/>
                  </a:lnTo>
                  <a:lnTo>
                    <a:pt x="9185504" y="1148067"/>
                  </a:lnTo>
                  <a:lnTo>
                    <a:pt x="9175725" y="1191285"/>
                  </a:lnTo>
                  <a:lnTo>
                    <a:pt x="9163647" y="1233741"/>
                  </a:lnTo>
                  <a:lnTo>
                    <a:pt x="9149309" y="1275359"/>
                  </a:lnTo>
                  <a:lnTo>
                    <a:pt x="9132786" y="1316101"/>
                  </a:lnTo>
                  <a:lnTo>
                    <a:pt x="9114130" y="1355915"/>
                  </a:lnTo>
                  <a:lnTo>
                    <a:pt x="9093403" y="1394752"/>
                  </a:lnTo>
                  <a:lnTo>
                    <a:pt x="9070657" y="1432547"/>
                  </a:lnTo>
                  <a:lnTo>
                    <a:pt x="9045981" y="1469275"/>
                  </a:lnTo>
                  <a:lnTo>
                    <a:pt x="9019413" y="1504861"/>
                  </a:lnTo>
                  <a:lnTo>
                    <a:pt x="8991016" y="1539265"/>
                  </a:lnTo>
                  <a:lnTo>
                    <a:pt x="8960866" y="1572437"/>
                  </a:lnTo>
                  <a:lnTo>
                    <a:pt x="8929002" y="1604327"/>
                  </a:lnTo>
                  <a:lnTo>
                    <a:pt x="8895512" y="1634883"/>
                  </a:lnTo>
                  <a:lnTo>
                    <a:pt x="8860422" y="1664042"/>
                  </a:lnTo>
                  <a:lnTo>
                    <a:pt x="8823833" y="1691767"/>
                  </a:lnTo>
                  <a:lnTo>
                    <a:pt x="8785771" y="1718017"/>
                  </a:lnTo>
                  <a:lnTo>
                    <a:pt x="8746312" y="1742719"/>
                  </a:lnTo>
                  <a:lnTo>
                    <a:pt x="8705520" y="1765820"/>
                  </a:lnTo>
                  <a:lnTo>
                    <a:pt x="8663457" y="1787296"/>
                  </a:lnTo>
                  <a:lnTo>
                    <a:pt x="8620176" y="1807070"/>
                  </a:lnTo>
                  <a:lnTo>
                    <a:pt x="8575751" y="1825117"/>
                  </a:lnTo>
                  <a:lnTo>
                    <a:pt x="8530222" y="1841360"/>
                  </a:lnTo>
                  <a:lnTo>
                    <a:pt x="8483676" y="1855762"/>
                  </a:lnTo>
                  <a:lnTo>
                    <a:pt x="8436153" y="1868271"/>
                  </a:lnTo>
                  <a:lnTo>
                    <a:pt x="8387715" y="1878838"/>
                  </a:lnTo>
                  <a:lnTo>
                    <a:pt x="8338439" y="1887397"/>
                  </a:lnTo>
                  <a:lnTo>
                    <a:pt x="8288363" y="1893925"/>
                  </a:lnTo>
                  <a:lnTo>
                    <a:pt x="8237575" y="1898345"/>
                  </a:lnTo>
                  <a:lnTo>
                    <a:pt x="8186128" y="1900618"/>
                  </a:lnTo>
                  <a:lnTo>
                    <a:pt x="8134070" y="1900694"/>
                  </a:lnTo>
                  <a:lnTo>
                    <a:pt x="8134020" y="1902447"/>
                  </a:lnTo>
                  <a:lnTo>
                    <a:pt x="0" y="1902447"/>
                  </a:lnTo>
                  <a:lnTo>
                    <a:pt x="0" y="1980717"/>
                  </a:lnTo>
                  <a:lnTo>
                    <a:pt x="8182013" y="1980717"/>
                  </a:lnTo>
                  <a:lnTo>
                    <a:pt x="8182013" y="1980438"/>
                  </a:lnTo>
                  <a:lnTo>
                    <a:pt x="8230082" y="1978698"/>
                  </a:lnTo>
                  <a:lnTo>
                    <a:pt x="8280794" y="1974850"/>
                  </a:lnTo>
                  <a:lnTo>
                    <a:pt x="8330832" y="1969046"/>
                  </a:lnTo>
                  <a:lnTo>
                    <a:pt x="8380133" y="1961349"/>
                  </a:lnTo>
                  <a:lnTo>
                    <a:pt x="8428647" y="1951786"/>
                  </a:lnTo>
                  <a:lnTo>
                    <a:pt x="8476336" y="1940420"/>
                  </a:lnTo>
                  <a:lnTo>
                    <a:pt x="8523148" y="1927263"/>
                  </a:lnTo>
                  <a:lnTo>
                    <a:pt x="8569033" y="1912391"/>
                  </a:lnTo>
                  <a:lnTo>
                    <a:pt x="8613940" y="1895843"/>
                  </a:lnTo>
                  <a:lnTo>
                    <a:pt x="8657831" y="1877656"/>
                  </a:lnTo>
                  <a:lnTo>
                    <a:pt x="8700643" y="1857870"/>
                  </a:lnTo>
                  <a:lnTo>
                    <a:pt x="8742337" y="1836534"/>
                  </a:lnTo>
                  <a:lnTo>
                    <a:pt x="8782850" y="1813687"/>
                  </a:lnTo>
                  <a:lnTo>
                    <a:pt x="8822157" y="1789391"/>
                  </a:lnTo>
                  <a:lnTo>
                    <a:pt x="8860193" y="1763674"/>
                  </a:lnTo>
                  <a:lnTo>
                    <a:pt x="8896909" y="1736598"/>
                  </a:lnTo>
                  <a:lnTo>
                    <a:pt x="8932266" y="1708175"/>
                  </a:lnTo>
                  <a:lnTo>
                    <a:pt x="8966213" y="1678482"/>
                  </a:lnTo>
                  <a:lnTo>
                    <a:pt x="8998699" y="1647545"/>
                  </a:lnTo>
                  <a:lnTo>
                    <a:pt x="9029662" y="1615414"/>
                  </a:lnTo>
                  <a:lnTo>
                    <a:pt x="9059075" y="1582140"/>
                  </a:lnTo>
                  <a:lnTo>
                    <a:pt x="9086888" y="1547761"/>
                  </a:lnTo>
                  <a:lnTo>
                    <a:pt x="9113037" y="1512316"/>
                  </a:lnTo>
                  <a:lnTo>
                    <a:pt x="9137485" y="1475854"/>
                  </a:lnTo>
                  <a:lnTo>
                    <a:pt x="9160180" y="1438414"/>
                  </a:lnTo>
                  <a:lnTo>
                    <a:pt x="9181071" y="1400060"/>
                  </a:lnTo>
                  <a:lnTo>
                    <a:pt x="9200109" y="1360805"/>
                  </a:lnTo>
                  <a:lnTo>
                    <a:pt x="9217254" y="1320723"/>
                  </a:lnTo>
                  <a:lnTo>
                    <a:pt x="9232443" y="1279842"/>
                  </a:lnTo>
                  <a:lnTo>
                    <a:pt x="9245638" y="1238224"/>
                  </a:lnTo>
                  <a:lnTo>
                    <a:pt x="9256789" y="1195882"/>
                  </a:lnTo>
                  <a:lnTo>
                    <a:pt x="9265856" y="1152880"/>
                  </a:lnTo>
                  <a:lnTo>
                    <a:pt x="9272765" y="1109268"/>
                  </a:lnTo>
                  <a:lnTo>
                    <a:pt x="9277502" y="1065085"/>
                  </a:lnTo>
                  <a:lnTo>
                    <a:pt x="9279992" y="1020368"/>
                  </a:lnTo>
                  <a:lnTo>
                    <a:pt x="9280182" y="975169"/>
                  </a:lnTo>
                  <a:close/>
                </a:path>
              </a:pathLst>
            </a:custGeom>
            <a:solidFill>
              <a:srgbClr val="5179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696420" y="3632099"/>
              <a:ext cx="343535" cy="352425"/>
            </a:xfrm>
            <a:custGeom>
              <a:avLst/>
              <a:gdLst/>
              <a:ahLst/>
              <a:cxnLst/>
              <a:rect l="l" t="t" r="r" b="b"/>
              <a:pathLst>
                <a:path w="343535" h="352425">
                  <a:moveTo>
                    <a:pt x="171491" y="0"/>
                  </a:moveTo>
                  <a:lnTo>
                    <a:pt x="125902" y="6294"/>
                  </a:lnTo>
                  <a:lnTo>
                    <a:pt x="84937" y="24056"/>
                  </a:lnTo>
                  <a:lnTo>
                    <a:pt x="50229" y="51607"/>
                  </a:lnTo>
                  <a:lnTo>
                    <a:pt x="23413" y="87268"/>
                  </a:lnTo>
                  <a:lnTo>
                    <a:pt x="6125" y="129358"/>
                  </a:lnTo>
                  <a:lnTo>
                    <a:pt x="0" y="176199"/>
                  </a:lnTo>
                  <a:lnTo>
                    <a:pt x="6125" y="223040"/>
                  </a:lnTo>
                  <a:lnTo>
                    <a:pt x="23413" y="265130"/>
                  </a:lnTo>
                  <a:lnTo>
                    <a:pt x="50229" y="300790"/>
                  </a:lnTo>
                  <a:lnTo>
                    <a:pt x="84937" y="328341"/>
                  </a:lnTo>
                  <a:lnTo>
                    <a:pt x="125902" y="346104"/>
                  </a:lnTo>
                  <a:lnTo>
                    <a:pt x="171491" y="352398"/>
                  </a:lnTo>
                  <a:lnTo>
                    <a:pt x="217081" y="346104"/>
                  </a:lnTo>
                  <a:lnTo>
                    <a:pt x="258047" y="328341"/>
                  </a:lnTo>
                  <a:lnTo>
                    <a:pt x="292755" y="300790"/>
                  </a:lnTo>
                  <a:lnTo>
                    <a:pt x="319570" y="265130"/>
                  </a:lnTo>
                  <a:lnTo>
                    <a:pt x="336857" y="223040"/>
                  </a:lnTo>
                  <a:lnTo>
                    <a:pt x="342983" y="176199"/>
                  </a:lnTo>
                  <a:lnTo>
                    <a:pt x="336857" y="129358"/>
                  </a:lnTo>
                  <a:lnTo>
                    <a:pt x="319570" y="87268"/>
                  </a:lnTo>
                  <a:lnTo>
                    <a:pt x="292755" y="51607"/>
                  </a:lnTo>
                  <a:lnTo>
                    <a:pt x="258047" y="24056"/>
                  </a:lnTo>
                  <a:lnTo>
                    <a:pt x="217081" y="6294"/>
                  </a:lnTo>
                  <a:lnTo>
                    <a:pt x="171491" y="0"/>
                  </a:lnTo>
                  <a:close/>
                </a:path>
              </a:pathLst>
            </a:custGeom>
            <a:solidFill>
              <a:srgbClr val="F14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696420" y="3632099"/>
              <a:ext cx="343535" cy="352425"/>
            </a:xfrm>
            <a:custGeom>
              <a:avLst/>
              <a:gdLst/>
              <a:ahLst/>
              <a:cxnLst/>
              <a:rect l="l" t="t" r="r" b="b"/>
              <a:pathLst>
                <a:path w="343535" h="352425">
                  <a:moveTo>
                    <a:pt x="0" y="176199"/>
                  </a:moveTo>
                  <a:lnTo>
                    <a:pt x="6125" y="129358"/>
                  </a:lnTo>
                  <a:lnTo>
                    <a:pt x="23413" y="87267"/>
                  </a:lnTo>
                  <a:lnTo>
                    <a:pt x="50228" y="51607"/>
                  </a:lnTo>
                  <a:lnTo>
                    <a:pt x="84936" y="24056"/>
                  </a:lnTo>
                  <a:lnTo>
                    <a:pt x="125902" y="6293"/>
                  </a:lnTo>
                  <a:lnTo>
                    <a:pt x="171491" y="0"/>
                  </a:lnTo>
                  <a:lnTo>
                    <a:pt x="217080" y="6293"/>
                  </a:lnTo>
                  <a:lnTo>
                    <a:pt x="258046" y="24056"/>
                  </a:lnTo>
                  <a:lnTo>
                    <a:pt x="292754" y="51607"/>
                  </a:lnTo>
                  <a:lnTo>
                    <a:pt x="319569" y="87267"/>
                  </a:lnTo>
                  <a:lnTo>
                    <a:pt x="336857" y="129358"/>
                  </a:lnTo>
                  <a:lnTo>
                    <a:pt x="342983" y="176199"/>
                  </a:lnTo>
                  <a:lnTo>
                    <a:pt x="336857" y="223039"/>
                  </a:lnTo>
                  <a:lnTo>
                    <a:pt x="319569" y="265130"/>
                  </a:lnTo>
                  <a:lnTo>
                    <a:pt x="292754" y="300790"/>
                  </a:lnTo>
                  <a:lnTo>
                    <a:pt x="258046" y="328341"/>
                  </a:lnTo>
                  <a:lnTo>
                    <a:pt x="217080" y="346104"/>
                  </a:lnTo>
                  <a:lnTo>
                    <a:pt x="171491" y="352398"/>
                  </a:lnTo>
                  <a:lnTo>
                    <a:pt x="125902" y="346104"/>
                  </a:lnTo>
                  <a:lnTo>
                    <a:pt x="84936" y="328341"/>
                  </a:lnTo>
                  <a:lnTo>
                    <a:pt x="50228" y="300790"/>
                  </a:lnTo>
                  <a:lnTo>
                    <a:pt x="23413" y="265130"/>
                  </a:lnTo>
                  <a:lnTo>
                    <a:pt x="6125" y="223039"/>
                  </a:lnTo>
                  <a:lnTo>
                    <a:pt x="0" y="176199"/>
                  </a:lnTo>
                  <a:close/>
                </a:path>
              </a:pathLst>
            </a:custGeom>
            <a:ln w="50800">
              <a:solidFill>
                <a:srgbClr val="81D3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3192410" y="3650682"/>
              <a:ext cx="424180" cy="425450"/>
            </a:xfrm>
            <a:custGeom>
              <a:avLst/>
              <a:gdLst/>
              <a:ahLst/>
              <a:cxnLst/>
              <a:rect l="l" t="t" r="r" b="b"/>
              <a:pathLst>
                <a:path w="424179" h="425450">
                  <a:moveTo>
                    <a:pt x="211931" y="0"/>
                  </a:moveTo>
                  <a:lnTo>
                    <a:pt x="163337" y="5618"/>
                  </a:lnTo>
                  <a:lnTo>
                    <a:pt x="118728" y="21621"/>
                  </a:lnTo>
                  <a:lnTo>
                    <a:pt x="79378" y="46733"/>
                  </a:lnTo>
                  <a:lnTo>
                    <a:pt x="46558" y="79676"/>
                  </a:lnTo>
                  <a:lnTo>
                    <a:pt x="21540" y="119174"/>
                  </a:lnTo>
                  <a:lnTo>
                    <a:pt x="5597" y="163949"/>
                  </a:lnTo>
                  <a:lnTo>
                    <a:pt x="0" y="212725"/>
                  </a:lnTo>
                  <a:lnTo>
                    <a:pt x="5597" y="261501"/>
                  </a:lnTo>
                  <a:lnTo>
                    <a:pt x="21540" y="306276"/>
                  </a:lnTo>
                  <a:lnTo>
                    <a:pt x="46558" y="345773"/>
                  </a:lnTo>
                  <a:lnTo>
                    <a:pt x="79378" y="378716"/>
                  </a:lnTo>
                  <a:lnTo>
                    <a:pt x="118728" y="403828"/>
                  </a:lnTo>
                  <a:lnTo>
                    <a:pt x="163337" y="419831"/>
                  </a:lnTo>
                  <a:lnTo>
                    <a:pt x="211931" y="425450"/>
                  </a:lnTo>
                  <a:lnTo>
                    <a:pt x="260525" y="419831"/>
                  </a:lnTo>
                  <a:lnTo>
                    <a:pt x="305133" y="403828"/>
                  </a:lnTo>
                  <a:lnTo>
                    <a:pt x="344483" y="378716"/>
                  </a:lnTo>
                  <a:lnTo>
                    <a:pt x="377303" y="345773"/>
                  </a:lnTo>
                  <a:lnTo>
                    <a:pt x="402321" y="306276"/>
                  </a:lnTo>
                  <a:lnTo>
                    <a:pt x="418265" y="261501"/>
                  </a:lnTo>
                  <a:lnTo>
                    <a:pt x="423862" y="212725"/>
                  </a:lnTo>
                  <a:lnTo>
                    <a:pt x="418265" y="163949"/>
                  </a:lnTo>
                  <a:lnTo>
                    <a:pt x="402321" y="119174"/>
                  </a:lnTo>
                  <a:lnTo>
                    <a:pt x="377303" y="79676"/>
                  </a:lnTo>
                  <a:lnTo>
                    <a:pt x="344483" y="46733"/>
                  </a:lnTo>
                  <a:lnTo>
                    <a:pt x="305133" y="21621"/>
                  </a:lnTo>
                  <a:lnTo>
                    <a:pt x="260525" y="5618"/>
                  </a:lnTo>
                  <a:lnTo>
                    <a:pt x="211931" y="0"/>
                  </a:lnTo>
                  <a:close/>
                </a:path>
              </a:pathLst>
            </a:custGeom>
            <a:solidFill>
              <a:srgbClr val="5DCE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3192410" y="3650682"/>
              <a:ext cx="424180" cy="425450"/>
            </a:xfrm>
            <a:custGeom>
              <a:avLst/>
              <a:gdLst/>
              <a:ahLst/>
              <a:cxnLst/>
              <a:rect l="l" t="t" r="r" b="b"/>
              <a:pathLst>
                <a:path w="424179" h="425450">
                  <a:moveTo>
                    <a:pt x="0" y="212725"/>
                  </a:moveTo>
                  <a:lnTo>
                    <a:pt x="5597" y="163949"/>
                  </a:lnTo>
                  <a:lnTo>
                    <a:pt x="21540" y="119173"/>
                  </a:lnTo>
                  <a:lnTo>
                    <a:pt x="46558" y="79676"/>
                  </a:lnTo>
                  <a:lnTo>
                    <a:pt x="79379" y="46733"/>
                  </a:lnTo>
                  <a:lnTo>
                    <a:pt x="118729" y="21621"/>
                  </a:lnTo>
                  <a:lnTo>
                    <a:pt x="163337" y="5618"/>
                  </a:lnTo>
                  <a:lnTo>
                    <a:pt x="211931" y="0"/>
                  </a:lnTo>
                  <a:lnTo>
                    <a:pt x="260525" y="5618"/>
                  </a:lnTo>
                  <a:lnTo>
                    <a:pt x="305133" y="21621"/>
                  </a:lnTo>
                  <a:lnTo>
                    <a:pt x="344483" y="46733"/>
                  </a:lnTo>
                  <a:lnTo>
                    <a:pt x="377304" y="79676"/>
                  </a:lnTo>
                  <a:lnTo>
                    <a:pt x="402322" y="119173"/>
                  </a:lnTo>
                  <a:lnTo>
                    <a:pt x="418265" y="163949"/>
                  </a:lnTo>
                  <a:lnTo>
                    <a:pt x="423863" y="212725"/>
                  </a:lnTo>
                  <a:lnTo>
                    <a:pt x="418265" y="261500"/>
                  </a:lnTo>
                  <a:lnTo>
                    <a:pt x="402322" y="306276"/>
                  </a:lnTo>
                  <a:lnTo>
                    <a:pt x="377304" y="345773"/>
                  </a:lnTo>
                  <a:lnTo>
                    <a:pt x="344483" y="378716"/>
                  </a:lnTo>
                  <a:lnTo>
                    <a:pt x="305133" y="403828"/>
                  </a:lnTo>
                  <a:lnTo>
                    <a:pt x="260525" y="419831"/>
                  </a:lnTo>
                  <a:lnTo>
                    <a:pt x="211931" y="425450"/>
                  </a:lnTo>
                  <a:lnTo>
                    <a:pt x="163337" y="419831"/>
                  </a:lnTo>
                  <a:lnTo>
                    <a:pt x="118729" y="403828"/>
                  </a:lnTo>
                  <a:lnTo>
                    <a:pt x="79379" y="378716"/>
                  </a:lnTo>
                  <a:lnTo>
                    <a:pt x="46558" y="345773"/>
                  </a:lnTo>
                  <a:lnTo>
                    <a:pt x="21540" y="306276"/>
                  </a:lnTo>
                  <a:lnTo>
                    <a:pt x="5597" y="261500"/>
                  </a:lnTo>
                  <a:lnTo>
                    <a:pt x="0" y="212725"/>
                  </a:lnTo>
                  <a:close/>
                </a:path>
              </a:pathLst>
            </a:custGeom>
            <a:ln w="50800">
              <a:solidFill>
                <a:srgbClr val="34AC8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849760" y="3712594"/>
              <a:ext cx="365125" cy="357505"/>
            </a:xfrm>
            <a:custGeom>
              <a:avLst/>
              <a:gdLst/>
              <a:ahLst/>
              <a:cxnLst/>
              <a:rect l="l" t="t" r="r" b="b"/>
              <a:pathLst>
                <a:path w="365125" h="357504">
                  <a:moveTo>
                    <a:pt x="182562" y="0"/>
                  </a:moveTo>
                  <a:lnTo>
                    <a:pt x="134030" y="6379"/>
                  </a:lnTo>
                  <a:lnTo>
                    <a:pt x="90419" y="24383"/>
                  </a:lnTo>
                  <a:lnTo>
                    <a:pt x="53471" y="52308"/>
                  </a:lnTo>
                  <a:lnTo>
                    <a:pt x="24925" y="88454"/>
                  </a:lnTo>
                  <a:lnTo>
                    <a:pt x="6521" y="131116"/>
                  </a:lnTo>
                  <a:lnTo>
                    <a:pt x="0" y="178593"/>
                  </a:lnTo>
                  <a:lnTo>
                    <a:pt x="6521" y="226071"/>
                  </a:lnTo>
                  <a:lnTo>
                    <a:pt x="24925" y="268733"/>
                  </a:lnTo>
                  <a:lnTo>
                    <a:pt x="53471" y="304878"/>
                  </a:lnTo>
                  <a:lnTo>
                    <a:pt x="90419" y="332804"/>
                  </a:lnTo>
                  <a:lnTo>
                    <a:pt x="134030" y="350807"/>
                  </a:lnTo>
                  <a:lnTo>
                    <a:pt x="182562" y="357187"/>
                  </a:lnTo>
                  <a:lnTo>
                    <a:pt x="231094" y="350807"/>
                  </a:lnTo>
                  <a:lnTo>
                    <a:pt x="274705" y="332804"/>
                  </a:lnTo>
                  <a:lnTo>
                    <a:pt x="311653" y="304878"/>
                  </a:lnTo>
                  <a:lnTo>
                    <a:pt x="340199" y="268733"/>
                  </a:lnTo>
                  <a:lnTo>
                    <a:pt x="358603" y="226071"/>
                  </a:lnTo>
                  <a:lnTo>
                    <a:pt x="365125" y="178593"/>
                  </a:lnTo>
                  <a:lnTo>
                    <a:pt x="358603" y="131116"/>
                  </a:lnTo>
                  <a:lnTo>
                    <a:pt x="340199" y="88454"/>
                  </a:lnTo>
                  <a:lnTo>
                    <a:pt x="311653" y="52308"/>
                  </a:lnTo>
                  <a:lnTo>
                    <a:pt x="274705" y="24383"/>
                  </a:lnTo>
                  <a:lnTo>
                    <a:pt x="231094" y="6379"/>
                  </a:lnTo>
                  <a:lnTo>
                    <a:pt x="182562" y="0"/>
                  </a:lnTo>
                  <a:close/>
                </a:path>
              </a:pathLst>
            </a:custGeom>
            <a:solidFill>
              <a:srgbClr val="4E6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849760" y="3712594"/>
              <a:ext cx="365125" cy="357505"/>
            </a:xfrm>
            <a:custGeom>
              <a:avLst/>
              <a:gdLst/>
              <a:ahLst/>
              <a:cxnLst/>
              <a:rect l="l" t="t" r="r" b="b"/>
              <a:pathLst>
                <a:path w="365125" h="357504">
                  <a:moveTo>
                    <a:pt x="0" y="178594"/>
                  </a:moveTo>
                  <a:lnTo>
                    <a:pt x="6521" y="131116"/>
                  </a:lnTo>
                  <a:lnTo>
                    <a:pt x="24925" y="88454"/>
                  </a:lnTo>
                  <a:lnTo>
                    <a:pt x="53471" y="52308"/>
                  </a:lnTo>
                  <a:lnTo>
                    <a:pt x="90419" y="24383"/>
                  </a:lnTo>
                  <a:lnTo>
                    <a:pt x="134030" y="6379"/>
                  </a:lnTo>
                  <a:lnTo>
                    <a:pt x="182562" y="0"/>
                  </a:lnTo>
                  <a:lnTo>
                    <a:pt x="231094" y="6379"/>
                  </a:lnTo>
                  <a:lnTo>
                    <a:pt x="274705" y="24383"/>
                  </a:lnTo>
                  <a:lnTo>
                    <a:pt x="311653" y="52308"/>
                  </a:lnTo>
                  <a:lnTo>
                    <a:pt x="340199" y="88454"/>
                  </a:lnTo>
                  <a:lnTo>
                    <a:pt x="358603" y="131116"/>
                  </a:lnTo>
                  <a:lnTo>
                    <a:pt x="365125" y="178594"/>
                  </a:lnTo>
                  <a:lnTo>
                    <a:pt x="358603" y="226071"/>
                  </a:lnTo>
                  <a:lnTo>
                    <a:pt x="340199" y="268733"/>
                  </a:lnTo>
                  <a:lnTo>
                    <a:pt x="311653" y="304879"/>
                  </a:lnTo>
                  <a:lnTo>
                    <a:pt x="274705" y="332804"/>
                  </a:lnTo>
                  <a:lnTo>
                    <a:pt x="231094" y="350808"/>
                  </a:lnTo>
                  <a:lnTo>
                    <a:pt x="182562" y="357188"/>
                  </a:lnTo>
                  <a:lnTo>
                    <a:pt x="134030" y="350808"/>
                  </a:lnTo>
                  <a:lnTo>
                    <a:pt x="90419" y="332804"/>
                  </a:lnTo>
                  <a:lnTo>
                    <a:pt x="53471" y="304879"/>
                  </a:lnTo>
                  <a:lnTo>
                    <a:pt x="24925" y="268733"/>
                  </a:lnTo>
                  <a:lnTo>
                    <a:pt x="6521" y="226071"/>
                  </a:lnTo>
                  <a:lnTo>
                    <a:pt x="0" y="178594"/>
                  </a:lnTo>
                  <a:close/>
                </a:path>
              </a:pathLst>
            </a:custGeom>
            <a:ln w="50800">
              <a:solidFill>
                <a:srgbClr val="3148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6443609" y="3650682"/>
              <a:ext cx="425450" cy="425450"/>
            </a:xfrm>
            <a:custGeom>
              <a:avLst/>
              <a:gdLst/>
              <a:ahLst/>
              <a:cxnLst/>
              <a:rect l="l" t="t" r="r" b="b"/>
              <a:pathLst>
                <a:path w="425450" h="425450">
                  <a:moveTo>
                    <a:pt x="212725" y="0"/>
                  </a:moveTo>
                  <a:lnTo>
                    <a:pt x="163949" y="5618"/>
                  </a:lnTo>
                  <a:lnTo>
                    <a:pt x="119174" y="21621"/>
                  </a:lnTo>
                  <a:lnTo>
                    <a:pt x="79676" y="46733"/>
                  </a:lnTo>
                  <a:lnTo>
                    <a:pt x="46733" y="79676"/>
                  </a:lnTo>
                  <a:lnTo>
                    <a:pt x="21621" y="119174"/>
                  </a:lnTo>
                  <a:lnTo>
                    <a:pt x="5618" y="163949"/>
                  </a:lnTo>
                  <a:lnTo>
                    <a:pt x="0" y="212725"/>
                  </a:lnTo>
                  <a:lnTo>
                    <a:pt x="5618" y="261501"/>
                  </a:lnTo>
                  <a:lnTo>
                    <a:pt x="21621" y="306276"/>
                  </a:lnTo>
                  <a:lnTo>
                    <a:pt x="46733" y="345773"/>
                  </a:lnTo>
                  <a:lnTo>
                    <a:pt x="79676" y="378716"/>
                  </a:lnTo>
                  <a:lnTo>
                    <a:pt x="119174" y="403828"/>
                  </a:lnTo>
                  <a:lnTo>
                    <a:pt x="163949" y="419831"/>
                  </a:lnTo>
                  <a:lnTo>
                    <a:pt x="212725" y="425450"/>
                  </a:lnTo>
                  <a:lnTo>
                    <a:pt x="261501" y="419831"/>
                  </a:lnTo>
                  <a:lnTo>
                    <a:pt x="306276" y="403828"/>
                  </a:lnTo>
                  <a:lnTo>
                    <a:pt x="345773" y="378716"/>
                  </a:lnTo>
                  <a:lnTo>
                    <a:pt x="378716" y="345773"/>
                  </a:lnTo>
                  <a:lnTo>
                    <a:pt x="403828" y="306276"/>
                  </a:lnTo>
                  <a:lnTo>
                    <a:pt x="419831" y="261501"/>
                  </a:lnTo>
                  <a:lnTo>
                    <a:pt x="425450" y="212725"/>
                  </a:lnTo>
                  <a:lnTo>
                    <a:pt x="419831" y="163949"/>
                  </a:lnTo>
                  <a:lnTo>
                    <a:pt x="403828" y="119174"/>
                  </a:lnTo>
                  <a:lnTo>
                    <a:pt x="378716" y="79676"/>
                  </a:lnTo>
                  <a:lnTo>
                    <a:pt x="345773" y="46733"/>
                  </a:lnTo>
                  <a:lnTo>
                    <a:pt x="306276" y="21621"/>
                  </a:lnTo>
                  <a:lnTo>
                    <a:pt x="261501" y="5618"/>
                  </a:lnTo>
                  <a:lnTo>
                    <a:pt x="212725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6443609" y="3650682"/>
              <a:ext cx="425450" cy="425450"/>
            </a:xfrm>
            <a:custGeom>
              <a:avLst/>
              <a:gdLst/>
              <a:ahLst/>
              <a:cxnLst/>
              <a:rect l="l" t="t" r="r" b="b"/>
              <a:pathLst>
                <a:path w="425450" h="425450">
                  <a:moveTo>
                    <a:pt x="0" y="212725"/>
                  </a:moveTo>
                  <a:lnTo>
                    <a:pt x="5618" y="163949"/>
                  </a:lnTo>
                  <a:lnTo>
                    <a:pt x="21621" y="119173"/>
                  </a:lnTo>
                  <a:lnTo>
                    <a:pt x="46733" y="79676"/>
                  </a:lnTo>
                  <a:lnTo>
                    <a:pt x="79676" y="46733"/>
                  </a:lnTo>
                  <a:lnTo>
                    <a:pt x="119173" y="21621"/>
                  </a:lnTo>
                  <a:lnTo>
                    <a:pt x="163949" y="5618"/>
                  </a:lnTo>
                  <a:lnTo>
                    <a:pt x="212725" y="0"/>
                  </a:lnTo>
                  <a:lnTo>
                    <a:pt x="261500" y="5618"/>
                  </a:lnTo>
                  <a:lnTo>
                    <a:pt x="306276" y="21621"/>
                  </a:lnTo>
                  <a:lnTo>
                    <a:pt x="345773" y="46733"/>
                  </a:lnTo>
                  <a:lnTo>
                    <a:pt x="378716" y="79676"/>
                  </a:lnTo>
                  <a:lnTo>
                    <a:pt x="403828" y="119173"/>
                  </a:lnTo>
                  <a:lnTo>
                    <a:pt x="419831" y="163949"/>
                  </a:lnTo>
                  <a:lnTo>
                    <a:pt x="425450" y="212725"/>
                  </a:lnTo>
                  <a:lnTo>
                    <a:pt x="419831" y="261500"/>
                  </a:lnTo>
                  <a:lnTo>
                    <a:pt x="403828" y="306276"/>
                  </a:lnTo>
                  <a:lnTo>
                    <a:pt x="378716" y="345773"/>
                  </a:lnTo>
                  <a:lnTo>
                    <a:pt x="345773" y="378716"/>
                  </a:lnTo>
                  <a:lnTo>
                    <a:pt x="306276" y="403828"/>
                  </a:lnTo>
                  <a:lnTo>
                    <a:pt x="261500" y="419831"/>
                  </a:lnTo>
                  <a:lnTo>
                    <a:pt x="212725" y="425450"/>
                  </a:lnTo>
                  <a:lnTo>
                    <a:pt x="163949" y="419831"/>
                  </a:lnTo>
                  <a:lnTo>
                    <a:pt x="119173" y="403828"/>
                  </a:lnTo>
                  <a:lnTo>
                    <a:pt x="79676" y="378716"/>
                  </a:lnTo>
                  <a:lnTo>
                    <a:pt x="46733" y="345773"/>
                  </a:lnTo>
                  <a:lnTo>
                    <a:pt x="21621" y="306276"/>
                  </a:lnTo>
                  <a:lnTo>
                    <a:pt x="5618" y="261500"/>
                  </a:lnTo>
                  <a:lnTo>
                    <a:pt x="0" y="212725"/>
                  </a:lnTo>
                  <a:close/>
                </a:path>
              </a:pathLst>
            </a:custGeom>
            <a:ln w="50800">
              <a:solidFill>
                <a:srgbClr val="12B2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107310" y="3693544"/>
              <a:ext cx="387350" cy="357505"/>
            </a:xfrm>
            <a:custGeom>
              <a:avLst/>
              <a:gdLst/>
              <a:ahLst/>
              <a:cxnLst/>
              <a:rect l="l" t="t" r="r" b="b"/>
              <a:pathLst>
                <a:path w="387350" h="357504">
                  <a:moveTo>
                    <a:pt x="193675" y="0"/>
                  </a:moveTo>
                  <a:lnTo>
                    <a:pt x="142188" y="6379"/>
                  </a:lnTo>
                  <a:lnTo>
                    <a:pt x="95923" y="24383"/>
                  </a:lnTo>
                  <a:lnTo>
                    <a:pt x="56725" y="52308"/>
                  </a:lnTo>
                  <a:lnTo>
                    <a:pt x="26442" y="88454"/>
                  </a:lnTo>
                  <a:lnTo>
                    <a:pt x="6918" y="131116"/>
                  </a:lnTo>
                  <a:lnTo>
                    <a:pt x="0" y="178593"/>
                  </a:lnTo>
                  <a:lnTo>
                    <a:pt x="6918" y="226071"/>
                  </a:lnTo>
                  <a:lnTo>
                    <a:pt x="26442" y="268733"/>
                  </a:lnTo>
                  <a:lnTo>
                    <a:pt x="56725" y="304878"/>
                  </a:lnTo>
                  <a:lnTo>
                    <a:pt x="95923" y="332804"/>
                  </a:lnTo>
                  <a:lnTo>
                    <a:pt x="142188" y="350807"/>
                  </a:lnTo>
                  <a:lnTo>
                    <a:pt x="193675" y="357187"/>
                  </a:lnTo>
                  <a:lnTo>
                    <a:pt x="245161" y="350807"/>
                  </a:lnTo>
                  <a:lnTo>
                    <a:pt x="291426" y="332804"/>
                  </a:lnTo>
                  <a:lnTo>
                    <a:pt x="330623" y="304878"/>
                  </a:lnTo>
                  <a:lnTo>
                    <a:pt x="360907" y="268733"/>
                  </a:lnTo>
                  <a:lnTo>
                    <a:pt x="380431" y="226071"/>
                  </a:lnTo>
                  <a:lnTo>
                    <a:pt x="387350" y="178593"/>
                  </a:lnTo>
                  <a:lnTo>
                    <a:pt x="380431" y="131116"/>
                  </a:lnTo>
                  <a:lnTo>
                    <a:pt x="360907" y="88454"/>
                  </a:lnTo>
                  <a:lnTo>
                    <a:pt x="330623" y="52308"/>
                  </a:lnTo>
                  <a:lnTo>
                    <a:pt x="291426" y="24383"/>
                  </a:lnTo>
                  <a:lnTo>
                    <a:pt x="245161" y="6379"/>
                  </a:lnTo>
                  <a:lnTo>
                    <a:pt x="19367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8107310" y="3693544"/>
              <a:ext cx="387350" cy="357505"/>
            </a:xfrm>
            <a:custGeom>
              <a:avLst/>
              <a:gdLst/>
              <a:ahLst/>
              <a:cxnLst/>
              <a:rect l="l" t="t" r="r" b="b"/>
              <a:pathLst>
                <a:path w="387350" h="357504">
                  <a:moveTo>
                    <a:pt x="0" y="178594"/>
                  </a:moveTo>
                  <a:lnTo>
                    <a:pt x="6918" y="131116"/>
                  </a:lnTo>
                  <a:lnTo>
                    <a:pt x="26442" y="88454"/>
                  </a:lnTo>
                  <a:lnTo>
                    <a:pt x="56726" y="52308"/>
                  </a:lnTo>
                  <a:lnTo>
                    <a:pt x="95923" y="24383"/>
                  </a:lnTo>
                  <a:lnTo>
                    <a:pt x="142188" y="6379"/>
                  </a:lnTo>
                  <a:lnTo>
                    <a:pt x="193675" y="0"/>
                  </a:lnTo>
                  <a:lnTo>
                    <a:pt x="245161" y="6379"/>
                  </a:lnTo>
                  <a:lnTo>
                    <a:pt x="291426" y="24383"/>
                  </a:lnTo>
                  <a:lnTo>
                    <a:pt x="330623" y="52308"/>
                  </a:lnTo>
                  <a:lnTo>
                    <a:pt x="360907" y="88454"/>
                  </a:lnTo>
                  <a:lnTo>
                    <a:pt x="380431" y="131116"/>
                  </a:lnTo>
                  <a:lnTo>
                    <a:pt x="387350" y="178594"/>
                  </a:lnTo>
                  <a:lnTo>
                    <a:pt x="380431" y="226071"/>
                  </a:lnTo>
                  <a:lnTo>
                    <a:pt x="360907" y="268733"/>
                  </a:lnTo>
                  <a:lnTo>
                    <a:pt x="330623" y="304879"/>
                  </a:lnTo>
                  <a:lnTo>
                    <a:pt x="291426" y="332804"/>
                  </a:lnTo>
                  <a:lnTo>
                    <a:pt x="245161" y="350808"/>
                  </a:lnTo>
                  <a:lnTo>
                    <a:pt x="193675" y="357188"/>
                  </a:lnTo>
                  <a:lnTo>
                    <a:pt x="142188" y="350808"/>
                  </a:lnTo>
                  <a:lnTo>
                    <a:pt x="95923" y="332804"/>
                  </a:lnTo>
                  <a:lnTo>
                    <a:pt x="56726" y="304879"/>
                  </a:lnTo>
                  <a:lnTo>
                    <a:pt x="26442" y="268733"/>
                  </a:lnTo>
                  <a:lnTo>
                    <a:pt x="6918" y="226071"/>
                  </a:lnTo>
                  <a:lnTo>
                    <a:pt x="0" y="178594"/>
                  </a:lnTo>
                  <a:close/>
                </a:path>
              </a:pathLst>
            </a:custGeom>
            <a:ln w="50800">
              <a:solidFill>
                <a:srgbClr val="81D3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9383662" y="4677364"/>
              <a:ext cx="357505" cy="329565"/>
            </a:xfrm>
            <a:custGeom>
              <a:avLst/>
              <a:gdLst/>
              <a:ahLst/>
              <a:cxnLst/>
              <a:rect l="l" t="t" r="r" b="b"/>
              <a:pathLst>
                <a:path w="357504" h="329564">
                  <a:moveTo>
                    <a:pt x="178592" y="0"/>
                  </a:moveTo>
                  <a:lnTo>
                    <a:pt x="131115" y="5876"/>
                  </a:lnTo>
                  <a:lnTo>
                    <a:pt x="88453" y="22462"/>
                  </a:lnTo>
                  <a:lnTo>
                    <a:pt x="52308" y="48187"/>
                  </a:lnTo>
                  <a:lnTo>
                    <a:pt x="24382" y="81484"/>
                  </a:lnTo>
                  <a:lnTo>
                    <a:pt x="6379" y="120785"/>
                  </a:lnTo>
                  <a:lnTo>
                    <a:pt x="0" y="164522"/>
                  </a:lnTo>
                  <a:lnTo>
                    <a:pt x="6379" y="208258"/>
                  </a:lnTo>
                  <a:lnTo>
                    <a:pt x="24382" y="247558"/>
                  </a:lnTo>
                  <a:lnTo>
                    <a:pt x="52308" y="280855"/>
                  </a:lnTo>
                  <a:lnTo>
                    <a:pt x="88453" y="306581"/>
                  </a:lnTo>
                  <a:lnTo>
                    <a:pt x="131115" y="323166"/>
                  </a:lnTo>
                  <a:lnTo>
                    <a:pt x="178592" y="329043"/>
                  </a:lnTo>
                  <a:lnTo>
                    <a:pt x="226069" y="323166"/>
                  </a:lnTo>
                  <a:lnTo>
                    <a:pt x="268732" y="306581"/>
                  </a:lnTo>
                  <a:lnTo>
                    <a:pt x="304877" y="280855"/>
                  </a:lnTo>
                  <a:lnTo>
                    <a:pt x="332802" y="247558"/>
                  </a:lnTo>
                  <a:lnTo>
                    <a:pt x="350806" y="208258"/>
                  </a:lnTo>
                  <a:lnTo>
                    <a:pt x="357186" y="164522"/>
                  </a:lnTo>
                  <a:lnTo>
                    <a:pt x="350806" y="120785"/>
                  </a:lnTo>
                  <a:lnTo>
                    <a:pt x="332802" y="81484"/>
                  </a:lnTo>
                  <a:lnTo>
                    <a:pt x="304877" y="48187"/>
                  </a:lnTo>
                  <a:lnTo>
                    <a:pt x="268732" y="22462"/>
                  </a:lnTo>
                  <a:lnTo>
                    <a:pt x="226069" y="5876"/>
                  </a:lnTo>
                  <a:lnTo>
                    <a:pt x="178592" y="0"/>
                  </a:lnTo>
                  <a:close/>
                </a:path>
              </a:pathLst>
            </a:custGeom>
            <a:solidFill>
              <a:srgbClr val="5ECCF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9383662" y="4677364"/>
              <a:ext cx="357505" cy="329565"/>
            </a:xfrm>
            <a:custGeom>
              <a:avLst/>
              <a:gdLst/>
              <a:ahLst/>
              <a:cxnLst/>
              <a:rect l="l" t="t" r="r" b="b"/>
              <a:pathLst>
                <a:path w="357504" h="329564">
                  <a:moveTo>
                    <a:pt x="0" y="164522"/>
                  </a:moveTo>
                  <a:lnTo>
                    <a:pt x="6379" y="120785"/>
                  </a:lnTo>
                  <a:lnTo>
                    <a:pt x="24383" y="81484"/>
                  </a:lnTo>
                  <a:lnTo>
                    <a:pt x="52308" y="48187"/>
                  </a:lnTo>
                  <a:lnTo>
                    <a:pt x="88453" y="22462"/>
                  </a:lnTo>
                  <a:lnTo>
                    <a:pt x="131115" y="5876"/>
                  </a:lnTo>
                  <a:lnTo>
                    <a:pt x="178593" y="0"/>
                  </a:lnTo>
                  <a:lnTo>
                    <a:pt x="226070" y="5876"/>
                  </a:lnTo>
                  <a:lnTo>
                    <a:pt x="268732" y="22462"/>
                  </a:lnTo>
                  <a:lnTo>
                    <a:pt x="304877" y="48187"/>
                  </a:lnTo>
                  <a:lnTo>
                    <a:pt x="332802" y="81484"/>
                  </a:lnTo>
                  <a:lnTo>
                    <a:pt x="350806" y="120785"/>
                  </a:lnTo>
                  <a:lnTo>
                    <a:pt x="357186" y="164522"/>
                  </a:lnTo>
                  <a:lnTo>
                    <a:pt x="350806" y="208258"/>
                  </a:lnTo>
                  <a:lnTo>
                    <a:pt x="332802" y="247559"/>
                  </a:lnTo>
                  <a:lnTo>
                    <a:pt x="304877" y="280856"/>
                  </a:lnTo>
                  <a:lnTo>
                    <a:pt x="268732" y="306581"/>
                  </a:lnTo>
                  <a:lnTo>
                    <a:pt x="226070" y="323167"/>
                  </a:lnTo>
                  <a:lnTo>
                    <a:pt x="178593" y="329044"/>
                  </a:lnTo>
                  <a:lnTo>
                    <a:pt x="131115" y="323167"/>
                  </a:lnTo>
                  <a:lnTo>
                    <a:pt x="88453" y="306581"/>
                  </a:lnTo>
                  <a:lnTo>
                    <a:pt x="52308" y="280856"/>
                  </a:lnTo>
                  <a:lnTo>
                    <a:pt x="24383" y="247559"/>
                  </a:lnTo>
                  <a:lnTo>
                    <a:pt x="6379" y="208258"/>
                  </a:lnTo>
                  <a:lnTo>
                    <a:pt x="0" y="164522"/>
                  </a:lnTo>
                  <a:close/>
                </a:path>
              </a:pathLst>
            </a:custGeom>
            <a:ln w="50800">
              <a:solidFill>
                <a:srgbClr val="12B2E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14177" y="5653510"/>
              <a:ext cx="325755" cy="303530"/>
            </a:xfrm>
            <a:custGeom>
              <a:avLst/>
              <a:gdLst/>
              <a:ahLst/>
              <a:cxnLst/>
              <a:rect l="l" t="t" r="r" b="b"/>
              <a:pathLst>
                <a:path w="325754" h="303529">
                  <a:moveTo>
                    <a:pt x="162718" y="0"/>
                  </a:moveTo>
                  <a:lnTo>
                    <a:pt x="111286" y="7728"/>
                  </a:lnTo>
                  <a:lnTo>
                    <a:pt x="66618" y="29251"/>
                  </a:lnTo>
                  <a:lnTo>
                    <a:pt x="31395" y="62069"/>
                  </a:lnTo>
                  <a:lnTo>
                    <a:pt x="8295" y="103686"/>
                  </a:lnTo>
                  <a:lnTo>
                    <a:pt x="0" y="151605"/>
                  </a:lnTo>
                  <a:lnTo>
                    <a:pt x="8295" y="199525"/>
                  </a:lnTo>
                  <a:lnTo>
                    <a:pt x="31395" y="241142"/>
                  </a:lnTo>
                  <a:lnTo>
                    <a:pt x="66618" y="273960"/>
                  </a:lnTo>
                  <a:lnTo>
                    <a:pt x="111286" y="295483"/>
                  </a:lnTo>
                  <a:lnTo>
                    <a:pt x="162718" y="303211"/>
                  </a:lnTo>
                  <a:lnTo>
                    <a:pt x="214150" y="295483"/>
                  </a:lnTo>
                  <a:lnTo>
                    <a:pt x="258818" y="273960"/>
                  </a:lnTo>
                  <a:lnTo>
                    <a:pt x="294042" y="241142"/>
                  </a:lnTo>
                  <a:lnTo>
                    <a:pt x="317141" y="199525"/>
                  </a:lnTo>
                  <a:lnTo>
                    <a:pt x="325437" y="151605"/>
                  </a:lnTo>
                  <a:lnTo>
                    <a:pt x="317141" y="103686"/>
                  </a:lnTo>
                  <a:lnTo>
                    <a:pt x="294042" y="62069"/>
                  </a:lnTo>
                  <a:lnTo>
                    <a:pt x="258818" y="29251"/>
                  </a:lnTo>
                  <a:lnTo>
                    <a:pt x="214150" y="7728"/>
                  </a:lnTo>
                  <a:lnTo>
                    <a:pt x="162718" y="0"/>
                  </a:lnTo>
                  <a:close/>
                </a:path>
              </a:pathLst>
            </a:custGeom>
            <a:solidFill>
              <a:srgbClr val="F14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7714177" y="5653510"/>
              <a:ext cx="325755" cy="303530"/>
            </a:xfrm>
            <a:custGeom>
              <a:avLst/>
              <a:gdLst/>
              <a:ahLst/>
              <a:cxnLst/>
              <a:rect l="l" t="t" r="r" b="b"/>
              <a:pathLst>
                <a:path w="325754" h="303529">
                  <a:moveTo>
                    <a:pt x="0" y="151606"/>
                  </a:moveTo>
                  <a:lnTo>
                    <a:pt x="8295" y="103686"/>
                  </a:lnTo>
                  <a:lnTo>
                    <a:pt x="31395" y="62069"/>
                  </a:lnTo>
                  <a:lnTo>
                    <a:pt x="66619" y="29251"/>
                  </a:lnTo>
                  <a:lnTo>
                    <a:pt x="111287" y="7728"/>
                  </a:lnTo>
                  <a:lnTo>
                    <a:pt x="162719" y="0"/>
                  </a:lnTo>
                  <a:lnTo>
                    <a:pt x="214150" y="7728"/>
                  </a:lnTo>
                  <a:lnTo>
                    <a:pt x="258818" y="29251"/>
                  </a:lnTo>
                  <a:lnTo>
                    <a:pt x="294042" y="62069"/>
                  </a:lnTo>
                  <a:lnTo>
                    <a:pt x="317142" y="103686"/>
                  </a:lnTo>
                  <a:lnTo>
                    <a:pt x="325438" y="151606"/>
                  </a:lnTo>
                  <a:lnTo>
                    <a:pt x="317142" y="199525"/>
                  </a:lnTo>
                  <a:lnTo>
                    <a:pt x="294042" y="241142"/>
                  </a:lnTo>
                  <a:lnTo>
                    <a:pt x="258818" y="273960"/>
                  </a:lnTo>
                  <a:lnTo>
                    <a:pt x="214150" y="295483"/>
                  </a:lnTo>
                  <a:lnTo>
                    <a:pt x="162719" y="303212"/>
                  </a:lnTo>
                  <a:lnTo>
                    <a:pt x="111287" y="295483"/>
                  </a:lnTo>
                  <a:lnTo>
                    <a:pt x="66619" y="273960"/>
                  </a:lnTo>
                  <a:lnTo>
                    <a:pt x="31395" y="241142"/>
                  </a:lnTo>
                  <a:lnTo>
                    <a:pt x="8295" y="199525"/>
                  </a:lnTo>
                  <a:lnTo>
                    <a:pt x="0" y="151606"/>
                  </a:lnTo>
                  <a:close/>
                </a:path>
              </a:pathLst>
            </a:custGeom>
            <a:ln w="50800">
              <a:solidFill>
                <a:srgbClr val="81D3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5476351" y="5667716"/>
              <a:ext cx="325755" cy="318770"/>
            </a:xfrm>
            <a:custGeom>
              <a:avLst/>
              <a:gdLst/>
              <a:ahLst/>
              <a:cxnLst/>
              <a:rect l="l" t="t" r="r" b="b"/>
              <a:pathLst>
                <a:path w="325754" h="318770">
                  <a:moveTo>
                    <a:pt x="162718" y="0"/>
                  </a:moveTo>
                  <a:lnTo>
                    <a:pt x="119461" y="5685"/>
                  </a:lnTo>
                  <a:lnTo>
                    <a:pt x="80591" y="21728"/>
                  </a:lnTo>
                  <a:lnTo>
                    <a:pt x="47659" y="46614"/>
                  </a:lnTo>
                  <a:lnTo>
                    <a:pt x="22216" y="78824"/>
                  </a:lnTo>
                  <a:lnTo>
                    <a:pt x="5812" y="116842"/>
                  </a:lnTo>
                  <a:lnTo>
                    <a:pt x="0" y="159151"/>
                  </a:lnTo>
                  <a:lnTo>
                    <a:pt x="5812" y="201459"/>
                  </a:lnTo>
                  <a:lnTo>
                    <a:pt x="22216" y="239477"/>
                  </a:lnTo>
                  <a:lnTo>
                    <a:pt x="47659" y="271687"/>
                  </a:lnTo>
                  <a:lnTo>
                    <a:pt x="80591" y="296573"/>
                  </a:lnTo>
                  <a:lnTo>
                    <a:pt x="119461" y="312616"/>
                  </a:lnTo>
                  <a:lnTo>
                    <a:pt x="162718" y="318302"/>
                  </a:lnTo>
                  <a:lnTo>
                    <a:pt x="205976" y="312616"/>
                  </a:lnTo>
                  <a:lnTo>
                    <a:pt x="244846" y="296573"/>
                  </a:lnTo>
                  <a:lnTo>
                    <a:pt x="277778" y="271687"/>
                  </a:lnTo>
                  <a:lnTo>
                    <a:pt x="303221" y="239477"/>
                  </a:lnTo>
                  <a:lnTo>
                    <a:pt x="319625" y="201459"/>
                  </a:lnTo>
                  <a:lnTo>
                    <a:pt x="325437" y="159151"/>
                  </a:lnTo>
                  <a:lnTo>
                    <a:pt x="319625" y="116842"/>
                  </a:lnTo>
                  <a:lnTo>
                    <a:pt x="303221" y="78824"/>
                  </a:lnTo>
                  <a:lnTo>
                    <a:pt x="277778" y="46614"/>
                  </a:lnTo>
                  <a:lnTo>
                    <a:pt x="244846" y="21728"/>
                  </a:lnTo>
                  <a:lnTo>
                    <a:pt x="205976" y="5685"/>
                  </a:lnTo>
                  <a:lnTo>
                    <a:pt x="162718" y="0"/>
                  </a:lnTo>
                  <a:close/>
                </a:path>
              </a:pathLst>
            </a:custGeom>
            <a:solidFill>
              <a:srgbClr val="4E67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5476351" y="5667716"/>
              <a:ext cx="325755" cy="318770"/>
            </a:xfrm>
            <a:custGeom>
              <a:avLst/>
              <a:gdLst/>
              <a:ahLst/>
              <a:cxnLst/>
              <a:rect l="l" t="t" r="r" b="b"/>
              <a:pathLst>
                <a:path w="325754" h="318770">
                  <a:moveTo>
                    <a:pt x="0" y="159151"/>
                  </a:moveTo>
                  <a:lnTo>
                    <a:pt x="5812" y="116842"/>
                  </a:lnTo>
                  <a:lnTo>
                    <a:pt x="22215" y="78824"/>
                  </a:lnTo>
                  <a:lnTo>
                    <a:pt x="47659" y="46614"/>
                  </a:lnTo>
                  <a:lnTo>
                    <a:pt x="80591" y="21728"/>
                  </a:lnTo>
                  <a:lnTo>
                    <a:pt x="119461" y="5685"/>
                  </a:lnTo>
                  <a:lnTo>
                    <a:pt x="162719" y="0"/>
                  </a:lnTo>
                  <a:lnTo>
                    <a:pt x="205976" y="5685"/>
                  </a:lnTo>
                  <a:lnTo>
                    <a:pt x="244846" y="21728"/>
                  </a:lnTo>
                  <a:lnTo>
                    <a:pt x="277778" y="46614"/>
                  </a:lnTo>
                  <a:lnTo>
                    <a:pt x="303222" y="78824"/>
                  </a:lnTo>
                  <a:lnTo>
                    <a:pt x="319625" y="116842"/>
                  </a:lnTo>
                  <a:lnTo>
                    <a:pt x="325438" y="159151"/>
                  </a:lnTo>
                  <a:lnTo>
                    <a:pt x="319625" y="201459"/>
                  </a:lnTo>
                  <a:lnTo>
                    <a:pt x="303222" y="239477"/>
                  </a:lnTo>
                  <a:lnTo>
                    <a:pt x="277778" y="271687"/>
                  </a:lnTo>
                  <a:lnTo>
                    <a:pt x="244846" y="296573"/>
                  </a:lnTo>
                  <a:lnTo>
                    <a:pt x="205976" y="312616"/>
                  </a:lnTo>
                  <a:lnTo>
                    <a:pt x="162719" y="318302"/>
                  </a:lnTo>
                  <a:lnTo>
                    <a:pt x="119461" y="312616"/>
                  </a:lnTo>
                  <a:lnTo>
                    <a:pt x="80591" y="296573"/>
                  </a:lnTo>
                  <a:lnTo>
                    <a:pt x="47659" y="271687"/>
                  </a:lnTo>
                  <a:lnTo>
                    <a:pt x="22215" y="239477"/>
                  </a:lnTo>
                  <a:lnTo>
                    <a:pt x="5812" y="201459"/>
                  </a:lnTo>
                  <a:lnTo>
                    <a:pt x="0" y="159151"/>
                  </a:lnTo>
                  <a:close/>
                </a:path>
              </a:pathLst>
            </a:custGeom>
            <a:ln w="50800">
              <a:solidFill>
                <a:srgbClr val="3148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211209" y="5630414"/>
              <a:ext cx="387350" cy="357505"/>
            </a:xfrm>
            <a:custGeom>
              <a:avLst/>
              <a:gdLst/>
              <a:ahLst/>
              <a:cxnLst/>
              <a:rect l="l" t="t" r="r" b="b"/>
              <a:pathLst>
                <a:path w="387350" h="357504">
                  <a:moveTo>
                    <a:pt x="193675" y="0"/>
                  </a:moveTo>
                  <a:lnTo>
                    <a:pt x="142188" y="6379"/>
                  </a:lnTo>
                  <a:lnTo>
                    <a:pt x="95923" y="24383"/>
                  </a:lnTo>
                  <a:lnTo>
                    <a:pt x="56726" y="52308"/>
                  </a:lnTo>
                  <a:lnTo>
                    <a:pt x="26442" y="88453"/>
                  </a:lnTo>
                  <a:lnTo>
                    <a:pt x="6918" y="131116"/>
                  </a:lnTo>
                  <a:lnTo>
                    <a:pt x="0" y="178593"/>
                  </a:lnTo>
                  <a:lnTo>
                    <a:pt x="6918" y="226070"/>
                  </a:lnTo>
                  <a:lnTo>
                    <a:pt x="26442" y="268733"/>
                  </a:lnTo>
                  <a:lnTo>
                    <a:pt x="56726" y="304878"/>
                  </a:lnTo>
                  <a:lnTo>
                    <a:pt x="95923" y="332803"/>
                  </a:lnTo>
                  <a:lnTo>
                    <a:pt x="142188" y="350807"/>
                  </a:lnTo>
                  <a:lnTo>
                    <a:pt x="193675" y="357186"/>
                  </a:lnTo>
                  <a:lnTo>
                    <a:pt x="245161" y="350807"/>
                  </a:lnTo>
                  <a:lnTo>
                    <a:pt x="291426" y="332803"/>
                  </a:lnTo>
                  <a:lnTo>
                    <a:pt x="330624" y="304878"/>
                  </a:lnTo>
                  <a:lnTo>
                    <a:pt x="360908" y="268733"/>
                  </a:lnTo>
                  <a:lnTo>
                    <a:pt x="380432" y="226070"/>
                  </a:lnTo>
                  <a:lnTo>
                    <a:pt x="387350" y="178593"/>
                  </a:lnTo>
                  <a:lnTo>
                    <a:pt x="380432" y="131116"/>
                  </a:lnTo>
                  <a:lnTo>
                    <a:pt x="360908" y="88453"/>
                  </a:lnTo>
                  <a:lnTo>
                    <a:pt x="330624" y="52308"/>
                  </a:lnTo>
                  <a:lnTo>
                    <a:pt x="291426" y="24383"/>
                  </a:lnTo>
                  <a:lnTo>
                    <a:pt x="245161" y="6379"/>
                  </a:lnTo>
                  <a:lnTo>
                    <a:pt x="193675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211209" y="5630414"/>
              <a:ext cx="387350" cy="357505"/>
            </a:xfrm>
            <a:custGeom>
              <a:avLst/>
              <a:gdLst/>
              <a:ahLst/>
              <a:cxnLst/>
              <a:rect l="l" t="t" r="r" b="b"/>
              <a:pathLst>
                <a:path w="387350" h="357504">
                  <a:moveTo>
                    <a:pt x="0" y="178593"/>
                  </a:moveTo>
                  <a:lnTo>
                    <a:pt x="6918" y="131116"/>
                  </a:lnTo>
                  <a:lnTo>
                    <a:pt x="26442" y="88453"/>
                  </a:lnTo>
                  <a:lnTo>
                    <a:pt x="56726" y="52308"/>
                  </a:lnTo>
                  <a:lnTo>
                    <a:pt x="95923" y="24383"/>
                  </a:lnTo>
                  <a:lnTo>
                    <a:pt x="142188" y="6379"/>
                  </a:lnTo>
                  <a:lnTo>
                    <a:pt x="193675" y="0"/>
                  </a:lnTo>
                  <a:lnTo>
                    <a:pt x="245161" y="6379"/>
                  </a:lnTo>
                  <a:lnTo>
                    <a:pt x="291426" y="24383"/>
                  </a:lnTo>
                  <a:lnTo>
                    <a:pt x="330623" y="52308"/>
                  </a:lnTo>
                  <a:lnTo>
                    <a:pt x="360907" y="88453"/>
                  </a:lnTo>
                  <a:lnTo>
                    <a:pt x="380431" y="131116"/>
                  </a:lnTo>
                  <a:lnTo>
                    <a:pt x="387350" y="178593"/>
                  </a:lnTo>
                  <a:lnTo>
                    <a:pt x="380431" y="226070"/>
                  </a:lnTo>
                  <a:lnTo>
                    <a:pt x="360907" y="268733"/>
                  </a:lnTo>
                  <a:lnTo>
                    <a:pt x="330623" y="304878"/>
                  </a:lnTo>
                  <a:lnTo>
                    <a:pt x="291426" y="332803"/>
                  </a:lnTo>
                  <a:lnTo>
                    <a:pt x="245161" y="350807"/>
                  </a:lnTo>
                  <a:lnTo>
                    <a:pt x="193675" y="357187"/>
                  </a:lnTo>
                  <a:lnTo>
                    <a:pt x="142188" y="350807"/>
                  </a:lnTo>
                  <a:lnTo>
                    <a:pt x="95923" y="332803"/>
                  </a:lnTo>
                  <a:lnTo>
                    <a:pt x="56726" y="304878"/>
                  </a:lnTo>
                  <a:lnTo>
                    <a:pt x="26442" y="268733"/>
                  </a:lnTo>
                  <a:lnTo>
                    <a:pt x="6918" y="226070"/>
                  </a:lnTo>
                  <a:lnTo>
                    <a:pt x="0" y="178593"/>
                  </a:lnTo>
                  <a:close/>
                </a:path>
              </a:pathLst>
            </a:custGeom>
            <a:ln w="50800">
              <a:solidFill>
                <a:srgbClr val="81D3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3539307" y="5698919"/>
              <a:ext cx="171450" cy="548005"/>
            </a:xfrm>
            <a:custGeom>
              <a:avLst/>
              <a:gdLst/>
              <a:ahLst/>
              <a:cxnLst/>
              <a:rect l="l" t="t" r="r" b="b"/>
              <a:pathLst>
                <a:path w="171450" h="548004">
                  <a:moveTo>
                    <a:pt x="85573" y="75615"/>
                  </a:moveTo>
                  <a:lnTo>
                    <a:pt x="66523" y="108271"/>
                  </a:lnTo>
                  <a:lnTo>
                    <a:pt x="66522" y="547775"/>
                  </a:lnTo>
                  <a:lnTo>
                    <a:pt x="104622" y="547775"/>
                  </a:lnTo>
                  <a:lnTo>
                    <a:pt x="104622" y="108271"/>
                  </a:lnTo>
                  <a:lnTo>
                    <a:pt x="85573" y="75615"/>
                  </a:lnTo>
                  <a:close/>
                </a:path>
                <a:path w="171450" h="548004">
                  <a:moveTo>
                    <a:pt x="107627" y="37807"/>
                  </a:moveTo>
                  <a:lnTo>
                    <a:pt x="104623" y="37807"/>
                  </a:lnTo>
                  <a:lnTo>
                    <a:pt x="104623" y="108272"/>
                  </a:lnTo>
                  <a:lnTo>
                    <a:pt x="135792" y="161706"/>
                  </a:lnTo>
                  <a:lnTo>
                    <a:pt x="140822" y="167356"/>
                  </a:lnTo>
                  <a:lnTo>
                    <a:pt x="147399" y="170530"/>
                  </a:lnTo>
                  <a:lnTo>
                    <a:pt x="154688" y="171005"/>
                  </a:lnTo>
                  <a:lnTo>
                    <a:pt x="161847" y="168562"/>
                  </a:lnTo>
                  <a:lnTo>
                    <a:pt x="167498" y="163532"/>
                  </a:lnTo>
                  <a:lnTo>
                    <a:pt x="170671" y="156955"/>
                  </a:lnTo>
                  <a:lnTo>
                    <a:pt x="171146" y="149667"/>
                  </a:lnTo>
                  <a:lnTo>
                    <a:pt x="168703" y="142508"/>
                  </a:lnTo>
                  <a:lnTo>
                    <a:pt x="107627" y="37807"/>
                  </a:lnTo>
                  <a:close/>
                </a:path>
                <a:path w="171450" h="548004">
                  <a:moveTo>
                    <a:pt x="85573" y="0"/>
                  </a:moveTo>
                  <a:lnTo>
                    <a:pt x="2442" y="142508"/>
                  </a:lnTo>
                  <a:lnTo>
                    <a:pt x="0" y="149668"/>
                  </a:lnTo>
                  <a:lnTo>
                    <a:pt x="475" y="156955"/>
                  </a:lnTo>
                  <a:lnTo>
                    <a:pt x="3649" y="163533"/>
                  </a:lnTo>
                  <a:lnTo>
                    <a:pt x="9300" y="168562"/>
                  </a:lnTo>
                  <a:lnTo>
                    <a:pt x="16459" y="171005"/>
                  </a:lnTo>
                  <a:lnTo>
                    <a:pt x="23746" y="170529"/>
                  </a:lnTo>
                  <a:lnTo>
                    <a:pt x="30323" y="167356"/>
                  </a:lnTo>
                  <a:lnTo>
                    <a:pt x="35352" y="161705"/>
                  </a:lnTo>
                  <a:lnTo>
                    <a:pt x="66522" y="108272"/>
                  </a:lnTo>
                  <a:lnTo>
                    <a:pt x="66523" y="37807"/>
                  </a:lnTo>
                  <a:lnTo>
                    <a:pt x="107627" y="37807"/>
                  </a:lnTo>
                  <a:lnTo>
                    <a:pt x="85573" y="0"/>
                  </a:lnTo>
                  <a:close/>
                </a:path>
                <a:path w="171450" h="548004">
                  <a:moveTo>
                    <a:pt x="104623" y="47406"/>
                  </a:moveTo>
                  <a:lnTo>
                    <a:pt x="102028" y="47406"/>
                  </a:lnTo>
                  <a:lnTo>
                    <a:pt x="85573" y="75615"/>
                  </a:lnTo>
                  <a:lnTo>
                    <a:pt x="104623" y="108272"/>
                  </a:lnTo>
                  <a:lnTo>
                    <a:pt x="104623" y="47406"/>
                  </a:lnTo>
                  <a:close/>
                </a:path>
                <a:path w="171450" h="548004">
                  <a:moveTo>
                    <a:pt x="104623" y="37807"/>
                  </a:moveTo>
                  <a:lnTo>
                    <a:pt x="66523" y="37807"/>
                  </a:lnTo>
                  <a:lnTo>
                    <a:pt x="66523" y="108271"/>
                  </a:lnTo>
                  <a:lnTo>
                    <a:pt x="85573" y="75615"/>
                  </a:lnTo>
                  <a:lnTo>
                    <a:pt x="69117" y="47406"/>
                  </a:lnTo>
                  <a:lnTo>
                    <a:pt x="104623" y="47406"/>
                  </a:lnTo>
                  <a:lnTo>
                    <a:pt x="104623" y="37807"/>
                  </a:lnTo>
                  <a:close/>
                </a:path>
                <a:path w="171450" h="548004">
                  <a:moveTo>
                    <a:pt x="102028" y="47406"/>
                  </a:moveTo>
                  <a:lnTo>
                    <a:pt x="69117" y="47406"/>
                  </a:lnTo>
                  <a:lnTo>
                    <a:pt x="85573" y="75615"/>
                  </a:lnTo>
                  <a:lnTo>
                    <a:pt x="102028" y="47406"/>
                  </a:lnTo>
                  <a:close/>
                </a:path>
              </a:pathLst>
            </a:custGeom>
            <a:solidFill>
              <a:srgbClr val="A7EA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529926" y="6080256"/>
              <a:ext cx="1948814" cy="646430"/>
            </a:xfrm>
            <a:custGeom>
              <a:avLst/>
              <a:gdLst/>
              <a:ahLst/>
              <a:cxnLst/>
              <a:rect l="l" t="t" r="r" b="b"/>
              <a:pathLst>
                <a:path w="1948814" h="646429">
                  <a:moveTo>
                    <a:pt x="1948693" y="0"/>
                  </a:moveTo>
                  <a:lnTo>
                    <a:pt x="0" y="0"/>
                  </a:lnTo>
                  <a:lnTo>
                    <a:pt x="0" y="646330"/>
                  </a:lnTo>
                  <a:lnTo>
                    <a:pt x="1948693" y="646330"/>
                  </a:lnTo>
                  <a:lnTo>
                    <a:pt x="1948693" y="0"/>
                  </a:lnTo>
                  <a:close/>
                </a:path>
              </a:pathLst>
            </a:custGeom>
            <a:solidFill>
              <a:srgbClr val="F9B3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7" name="object 57"/>
          <p:cNvSpPr txBox="1"/>
          <p:nvPr/>
        </p:nvSpPr>
        <p:spPr>
          <a:xfrm>
            <a:off x="9884836" y="4413189"/>
            <a:ext cx="2141855" cy="831215"/>
          </a:xfrm>
          <a:prstGeom prst="rect">
            <a:avLst/>
          </a:prstGeom>
          <a:solidFill>
            <a:srgbClr val="FFCC99"/>
          </a:solidFill>
        </p:spPr>
        <p:txBody>
          <a:bodyPr vert="horz" wrap="square" lIns="0" tIns="27305" rIns="0" bIns="0" rtlCol="0">
            <a:spAutoFit/>
          </a:bodyPr>
          <a:lstStyle/>
          <a:p>
            <a:pPr marL="217170" marR="209550" algn="ctr">
              <a:lnSpc>
                <a:spcPct val="103299"/>
              </a:lnSpc>
              <a:spcBef>
                <a:spcPts val="215"/>
              </a:spcBef>
            </a:pPr>
            <a:r>
              <a:rPr sz="1200" b="1" spc="-5" dirty="0">
                <a:latin typeface="Calibri"/>
                <a:cs typeface="Calibri"/>
              </a:rPr>
              <a:t>BAB </a:t>
            </a:r>
            <a:r>
              <a:rPr sz="1200" b="1" dirty="0">
                <a:latin typeface="Calibri"/>
                <a:cs typeface="Calibri"/>
              </a:rPr>
              <a:t>VI </a:t>
            </a:r>
            <a:r>
              <a:rPr sz="1200" b="1" spc="-20" dirty="0">
                <a:latin typeface="Calibri"/>
                <a:cs typeface="Calibri"/>
              </a:rPr>
              <a:t>PEMANTAUAN </a:t>
            </a:r>
            <a:r>
              <a:rPr sz="1200" b="1" spc="-10" dirty="0">
                <a:latin typeface="Calibri"/>
                <a:cs typeface="Calibri"/>
              </a:rPr>
              <a:t>DAN </a:t>
            </a:r>
            <a:r>
              <a:rPr sz="1200" b="1" spc="-260" dirty="0">
                <a:latin typeface="Calibri"/>
                <a:cs typeface="Calibri"/>
              </a:rPr>
              <a:t> </a:t>
            </a:r>
            <a:r>
              <a:rPr sz="1200" b="1" spc="-20" dirty="0">
                <a:latin typeface="Calibri"/>
                <a:cs typeface="Calibri"/>
              </a:rPr>
              <a:t>EVALUASI</a:t>
            </a:r>
            <a:endParaRPr sz="1200">
              <a:latin typeface="Calibri"/>
              <a:cs typeface="Calibri"/>
            </a:endParaRPr>
          </a:p>
          <a:p>
            <a:pPr marL="283845" marR="276225" indent="-635" algn="ctr">
              <a:lnSpc>
                <a:spcPts val="1390"/>
              </a:lnSpc>
              <a:spcBef>
                <a:spcPts val="65"/>
              </a:spcBef>
            </a:pPr>
            <a:r>
              <a:rPr sz="1200" spc="-5" dirty="0">
                <a:latin typeface="Calibri"/>
                <a:cs typeface="Calibri"/>
              </a:rPr>
              <a:t>Pasal </a:t>
            </a:r>
            <a:r>
              <a:rPr sz="1200" dirty="0">
                <a:latin typeface="Calibri"/>
                <a:cs typeface="Calibri"/>
              </a:rPr>
              <a:t>78 – 80 </a:t>
            </a:r>
            <a:r>
              <a:rPr sz="1200" spc="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Pemantauan</a:t>
            </a:r>
            <a:r>
              <a:rPr sz="1200" spc="-30" dirty="0">
                <a:latin typeface="Calibri"/>
                <a:cs typeface="Calibri"/>
              </a:rPr>
              <a:t> </a:t>
            </a:r>
            <a:r>
              <a:rPr sz="1200" spc="-5" dirty="0">
                <a:latin typeface="Calibri"/>
                <a:cs typeface="Calibri"/>
              </a:rPr>
              <a:t>dan</a:t>
            </a:r>
            <a:r>
              <a:rPr sz="1200" spc="-3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Evaluasi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672797" y="6109765"/>
            <a:ext cx="2774315" cy="646430"/>
          </a:xfrm>
          <a:custGeom>
            <a:avLst/>
            <a:gdLst/>
            <a:ahLst/>
            <a:cxnLst/>
            <a:rect l="l" t="t" r="r" b="b"/>
            <a:pathLst>
              <a:path w="2774315" h="646429">
                <a:moveTo>
                  <a:pt x="2774015" y="0"/>
                </a:moveTo>
                <a:lnTo>
                  <a:pt x="0" y="0"/>
                </a:lnTo>
                <a:lnTo>
                  <a:pt x="0" y="646330"/>
                </a:lnTo>
                <a:lnTo>
                  <a:pt x="2774015" y="646330"/>
                </a:lnTo>
                <a:lnTo>
                  <a:pt x="2774015" y="0"/>
                </a:lnTo>
                <a:close/>
              </a:path>
            </a:pathLst>
          </a:custGeom>
          <a:solidFill>
            <a:srgbClr val="F9B3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 txBox="1"/>
          <p:nvPr/>
        </p:nvSpPr>
        <p:spPr>
          <a:xfrm>
            <a:off x="6751537" y="6119876"/>
            <a:ext cx="2510790" cy="586740"/>
          </a:xfrm>
          <a:prstGeom prst="rect">
            <a:avLst/>
          </a:prstGeom>
        </p:spPr>
        <p:txBody>
          <a:bodyPr vert="horz" wrap="square" lIns="0" tIns="215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1200" b="1" spc="-5" dirty="0">
                <a:latin typeface="Calibri"/>
                <a:cs typeface="Calibri"/>
              </a:rPr>
              <a:t>BAB </a:t>
            </a:r>
            <a:r>
              <a:rPr sz="1200" b="1" dirty="0">
                <a:latin typeface="Calibri"/>
                <a:cs typeface="Calibri"/>
              </a:rPr>
              <a:t>VII </a:t>
            </a:r>
            <a:r>
              <a:rPr sz="1200" b="1" spc="-5" dirty="0">
                <a:latin typeface="Calibri"/>
                <a:cs typeface="Calibri"/>
              </a:rPr>
              <a:t>PEMBINAAN </a:t>
            </a:r>
            <a:r>
              <a:rPr sz="1200" b="1" spc="-10" dirty="0">
                <a:latin typeface="Calibri"/>
                <a:cs typeface="Calibri"/>
              </a:rPr>
              <a:t>DAN PENDANAAN</a:t>
            </a:r>
            <a:endParaRPr sz="1200">
              <a:latin typeface="Calibri"/>
              <a:cs typeface="Calibri"/>
            </a:endParaRPr>
          </a:p>
          <a:p>
            <a:pPr marL="105410" algn="ctr">
              <a:lnSpc>
                <a:spcPts val="1415"/>
              </a:lnSpc>
              <a:spcBef>
                <a:spcPts val="75"/>
              </a:spcBef>
            </a:pP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81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82</a:t>
            </a:r>
            <a:r>
              <a:rPr sz="1200" spc="-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Pembinaan</a:t>
            </a:r>
            <a:endParaRPr sz="1200">
              <a:latin typeface="Calibri"/>
              <a:cs typeface="Calibri"/>
            </a:endParaRPr>
          </a:p>
          <a:p>
            <a:pPr marL="106045" algn="ctr">
              <a:lnSpc>
                <a:spcPts val="1415"/>
              </a:lnSpc>
            </a:pP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83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Pendanaan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4592378" y="6109765"/>
            <a:ext cx="1951355" cy="646430"/>
          </a:xfrm>
          <a:custGeom>
            <a:avLst/>
            <a:gdLst/>
            <a:ahLst/>
            <a:cxnLst/>
            <a:rect l="l" t="t" r="r" b="b"/>
            <a:pathLst>
              <a:path w="1951354" h="646429">
                <a:moveTo>
                  <a:pt x="1951038" y="0"/>
                </a:moveTo>
                <a:lnTo>
                  <a:pt x="0" y="0"/>
                </a:lnTo>
                <a:lnTo>
                  <a:pt x="0" y="646330"/>
                </a:lnTo>
                <a:lnTo>
                  <a:pt x="1951038" y="646330"/>
                </a:lnTo>
                <a:lnTo>
                  <a:pt x="1951038" y="0"/>
                </a:lnTo>
                <a:close/>
              </a:path>
            </a:pathLst>
          </a:custGeom>
          <a:solidFill>
            <a:srgbClr val="B8C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758684" y="6119876"/>
            <a:ext cx="1619250" cy="586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9070" marR="172085" indent="374015">
              <a:lnSpc>
                <a:spcPct val="105000"/>
              </a:lnSpc>
              <a:spcBef>
                <a:spcPts val="100"/>
              </a:spcBef>
            </a:pPr>
            <a:r>
              <a:rPr sz="1200" b="1" spc="-5" dirty="0">
                <a:latin typeface="Calibri"/>
                <a:cs typeface="Calibri"/>
              </a:rPr>
              <a:t>BAB </a:t>
            </a:r>
            <a:r>
              <a:rPr sz="1200" b="1" dirty="0">
                <a:latin typeface="Calibri"/>
                <a:cs typeface="Calibri"/>
              </a:rPr>
              <a:t>VIII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10" dirty="0">
                <a:latin typeface="Calibri"/>
                <a:cs typeface="Calibri"/>
              </a:rPr>
              <a:t>KOMITE</a:t>
            </a:r>
            <a:r>
              <a:rPr sz="1200" b="1" spc="-5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PENGARAH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390"/>
              </a:lnSpc>
            </a:pP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84</a:t>
            </a:r>
            <a:r>
              <a:rPr sz="1200" spc="-10" dirty="0">
                <a:latin typeface="Calibri"/>
                <a:cs typeface="Calibri"/>
              </a:rPr>
              <a:t> Komite </a:t>
            </a:r>
            <a:r>
              <a:rPr sz="1200" spc="-15" dirty="0">
                <a:latin typeface="Calibri"/>
                <a:cs typeface="Calibri"/>
              </a:rPr>
              <a:t>Pengarah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299984" y="6096393"/>
            <a:ext cx="2100580" cy="646430"/>
          </a:xfrm>
          <a:custGeom>
            <a:avLst/>
            <a:gdLst/>
            <a:ahLst/>
            <a:cxnLst/>
            <a:rect l="l" t="t" r="r" b="b"/>
            <a:pathLst>
              <a:path w="2100580" h="646429">
                <a:moveTo>
                  <a:pt x="2100560" y="0"/>
                </a:moveTo>
                <a:lnTo>
                  <a:pt x="0" y="0"/>
                </a:lnTo>
                <a:lnTo>
                  <a:pt x="0" y="646331"/>
                </a:lnTo>
                <a:lnTo>
                  <a:pt x="2100560" y="646331"/>
                </a:lnTo>
                <a:lnTo>
                  <a:pt x="2100560" y="0"/>
                </a:lnTo>
                <a:close/>
              </a:path>
            </a:pathLst>
          </a:custGeom>
          <a:solidFill>
            <a:srgbClr val="9EE2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626809" y="6116828"/>
            <a:ext cx="1447165" cy="57721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520065">
              <a:lnSpc>
                <a:spcPct val="103299"/>
              </a:lnSpc>
              <a:spcBef>
                <a:spcPts val="50"/>
              </a:spcBef>
            </a:pPr>
            <a:r>
              <a:rPr sz="1200" b="1" spc="-5" dirty="0">
                <a:latin typeface="Calibri"/>
                <a:cs typeface="Calibri"/>
              </a:rPr>
              <a:t>BAB </a:t>
            </a:r>
            <a:r>
              <a:rPr sz="1200" b="1" dirty="0">
                <a:latin typeface="Calibri"/>
                <a:cs typeface="Calibri"/>
              </a:rPr>
              <a:t>X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KETENTUAN</a:t>
            </a:r>
            <a:r>
              <a:rPr sz="1200" b="1" spc="-4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PENUTUP</a:t>
            </a:r>
            <a:endParaRPr sz="1200">
              <a:latin typeface="Calibri"/>
              <a:cs typeface="Calibri"/>
            </a:endParaRPr>
          </a:p>
          <a:p>
            <a:pPr marL="40640">
              <a:lnSpc>
                <a:spcPts val="1415"/>
              </a:lnSpc>
            </a:pP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87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90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Penutup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798894" y="679996"/>
            <a:ext cx="10536555" cy="492759"/>
          </a:xfrm>
          <a:prstGeom prst="rect">
            <a:avLst/>
          </a:prstGeom>
          <a:ln w="9525">
            <a:solidFill>
              <a:srgbClr val="FFC0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3754120" marR="252729" indent="-3493770">
              <a:lnSpc>
                <a:spcPts val="1510"/>
              </a:lnSpc>
              <a:spcBef>
                <a:spcPts val="445"/>
              </a:spcBef>
            </a:pPr>
            <a:r>
              <a:rPr sz="1300" b="1" spc="-5" dirty="0">
                <a:latin typeface="Arial"/>
                <a:cs typeface="Arial"/>
              </a:rPr>
              <a:t>Perpres</a:t>
            </a:r>
            <a:r>
              <a:rPr sz="1300" b="1" dirty="0">
                <a:latin typeface="Arial"/>
                <a:cs typeface="Arial"/>
              </a:rPr>
              <a:t> 98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20" dirty="0">
                <a:latin typeface="Arial"/>
                <a:cs typeface="Arial"/>
              </a:rPr>
              <a:t>Tahun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2021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tentang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Penyelenggaraan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Nilai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Ekonomi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Karbon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Untuk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Pencapaian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20" dirty="0">
                <a:latin typeface="Arial"/>
                <a:cs typeface="Arial"/>
              </a:rPr>
              <a:t>Target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NDC</a:t>
            </a:r>
            <a:r>
              <a:rPr sz="1300" b="1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Dan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Pengendalian</a:t>
            </a:r>
            <a:r>
              <a:rPr sz="1300" b="1" spc="10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Emisi </a:t>
            </a:r>
            <a:r>
              <a:rPr sz="1300" b="1" spc="-345" dirty="0">
                <a:latin typeface="Arial"/>
                <a:cs typeface="Arial"/>
              </a:rPr>
              <a:t> </a:t>
            </a:r>
            <a:r>
              <a:rPr sz="1300" b="1" spc="-5" dirty="0">
                <a:latin typeface="Arial"/>
                <a:cs typeface="Arial"/>
              </a:rPr>
              <a:t>Karbon</a:t>
            </a:r>
            <a:r>
              <a:rPr sz="1300" b="1" dirty="0">
                <a:latin typeface="Arial"/>
                <a:cs typeface="Arial"/>
              </a:rPr>
              <a:t> dalam</a:t>
            </a:r>
            <a:r>
              <a:rPr sz="1300" b="1" spc="-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Pembangunan</a:t>
            </a:r>
            <a:r>
              <a:rPr sz="1300" b="1" spc="5" dirty="0">
                <a:latin typeface="Arial"/>
                <a:cs typeface="Arial"/>
              </a:rPr>
              <a:t> </a:t>
            </a:r>
            <a:r>
              <a:rPr sz="1300" b="1" dirty="0">
                <a:latin typeface="Arial"/>
                <a:cs typeface="Arial"/>
              </a:rPr>
              <a:t>Nasional</a:t>
            </a:r>
            <a:endParaRPr sz="13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722873" y="6101588"/>
            <a:ext cx="1563370" cy="57721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 indent="557530">
              <a:lnSpc>
                <a:spcPct val="103299"/>
              </a:lnSpc>
              <a:spcBef>
                <a:spcPts val="50"/>
              </a:spcBef>
            </a:pPr>
            <a:r>
              <a:rPr sz="1200" b="1" spc="-5" dirty="0">
                <a:latin typeface="Calibri"/>
                <a:cs typeface="Calibri"/>
              </a:rPr>
              <a:t>BAB </a:t>
            </a:r>
            <a:r>
              <a:rPr sz="1200" b="1" dirty="0">
                <a:latin typeface="Calibri"/>
                <a:cs typeface="Calibri"/>
              </a:rPr>
              <a:t>IX </a:t>
            </a:r>
            <a:r>
              <a:rPr sz="1200" b="1" spc="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KETENTUAN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" dirty="0">
                <a:latin typeface="Calibri"/>
                <a:cs typeface="Calibri"/>
              </a:rPr>
              <a:t>PERALIHAN</a:t>
            </a:r>
            <a:endParaRPr sz="1200">
              <a:latin typeface="Calibri"/>
              <a:cs typeface="Calibri"/>
            </a:endParaRPr>
          </a:p>
          <a:p>
            <a:pPr marL="70485">
              <a:lnSpc>
                <a:spcPts val="1415"/>
              </a:lnSpc>
            </a:pPr>
            <a:r>
              <a:rPr sz="1200" spc="-5" dirty="0">
                <a:latin typeface="Calibri"/>
                <a:cs typeface="Calibri"/>
              </a:rPr>
              <a:t>Pasal</a:t>
            </a:r>
            <a:r>
              <a:rPr sz="1200" spc="-2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85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–</a:t>
            </a:r>
            <a:r>
              <a:rPr sz="1200" spc="-10" dirty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86</a:t>
            </a:r>
            <a:r>
              <a:rPr sz="1200" spc="-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Peralihan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3420814" y="4157973"/>
            <a:ext cx="4957445" cy="1824355"/>
            <a:chOff x="3420814" y="4157973"/>
            <a:chExt cx="4957445" cy="1824355"/>
          </a:xfrm>
        </p:grpSpPr>
        <p:sp>
          <p:nvSpPr>
            <p:cNvPr id="67" name="object 67"/>
            <p:cNvSpPr/>
            <p:nvPr/>
          </p:nvSpPr>
          <p:spPr>
            <a:xfrm>
              <a:off x="3446214" y="5624003"/>
              <a:ext cx="323215" cy="332740"/>
            </a:xfrm>
            <a:custGeom>
              <a:avLst/>
              <a:gdLst/>
              <a:ahLst/>
              <a:cxnLst/>
              <a:rect l="l" t="t" r="r" b="b"/>
              <a:pathLst>
                <a:path w="323214" h="332739">
                  <a:moveTo>
                    <a:pt x="161340" y="0"/>
                  </a:moveTo>
                  <a:lnTo>
                    <a:pt x="118450" y="5942"/>
                  </a:lnTo>
                  <a:lnTo>
                    <a:pt x="79909" y="22713"/>
                  </a:lnTo>
                  <a:lnTo>
                    <a:pt x="47255" y="48725"/>
                  </a:lnTo>
                  <a:lnTo>
                    <a:pt x="22027" y="82394"/>
                  </a:lnTo>
                  <a:lnTo>
                    <a:pt x="5763" y="122134"/>
                  </a:lnTo>
                  <a:lnTo>
                    <a:pt x="0" y="166359"/>
                  </a:lnTo>
                  <a:lnTo>
                    <a:pt x="5763" y="210585"/>
                  </a:lnTo>
                  <a:lnTo>
                    <a:pt x="22027" y="250325"/>
                  </a:lnTo>
                  <a:lnTo>
                    <a:pt x="47255" y="283994"/>
                  </a:lnTo>
                  <a:lnTo>
                    <a:pt x="79909" y="310007"/>
                  </a:lnTo>
                  <a:lnTo>
                    <a:pt x="118450" y="326777"/>
                  </a:lnTo>
                  <a:lnTo>
                    <a:pt x="161340" y="332720"/>
                  </a:lnTo>
                  <a:lnTo>
                    <a:pt x="204231" y="326777"/>
                  </a:lnTo>
                  <a:lnTo>
                    <a:pt x="242772" y="310007"/>
                  </a:lnTo>
                  <a:lnTo>
                    <a:pt x="275425" y="283994"/>
                  </a:lnTo>
                  <a:lnTo>
                    <a:pt x="300653" y="250325"/>
                  </a:lnTo>
                  <a:lnTo>
                    <a:pt x="316918" y="210585"/>
                  </a:lnTo>
                  <a:lnTo>
                    <a:pt x="322681" y="166359"/>
                  </a:lnTo>
                  <a:lnTo>
                    <a:pt x="316918" y="122134"/>
                  </a:lnTo>
                  <a:lnTo>
                    <a:pt x="300653" y="82394"/>
                  </a:lnTo>
                  <a:lnTo>
                    <a:pt x="275425" y="48725"/>
                  </a:lnTo>
                  <a:lnTo>
                    <a:pt x="242772" y="22713"/>
                  </a:lnTo>
                  <a:lnTo>
                    <a:pt x="204231" y="5942"/>
                  </a:lnTo>
                  <a:lnTo>
                    <a:pt x="161340" y="0"/>
                  </a:lnTo>
                  <a:close/>
                </a:path>
              </a:pathLst>
            </a:custGeom>
            <a:solidFill>
              <a:srgbClr val="F141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3446214" y="5624003"/>
              <a:ext cx="323215" cy="332740"/>
            </a:xfrm>
            <a:custGeom>
              <a:avLst/>
              <a:gdLst/>
              <a:ahLst/>
              <a:cxnLst/>
              <a:rect l="l" t="t" r="r" b="b"/>
              <a:pathLst>
                <a:path w="323214" h="332739">
                  <a:moveTo>
                    <a:pt x="0" y="166360"/>
                  </a:moveTo>
                  <a:lnTo>
                    <a:pt x="5763" y="122134"/>
                  </a:lnTo>
                  <a:lnTo>
                    <a:pt x="22027" y="82394"/>
                  </a:lnTo>
                  <a:lnTo>
                    <a:pt x="47255" y="48725"/>
                  </a:lnTo>
                  <a:lnTo>
                    <a:pt x="79908" y="22713"/>
                  </a:lnTo>
                  <a:lnTo>
                    <a:pt x="118449" y="5942"/>
                  </a:lnTo>
                  <a:lnTo>
                    <a:pt x="161340" y="0"/>
                  </a:lnTo>
                  <a:lnTo>
                    <a:pt x="204231" y="5942"/>
                  </a:lnTo>
                  <a:lnTo>
                    <a:pt x="242772" y="22713"/>
                  </a:lnTo>
                  <a:lnTo>
                    <a:pt x="275425" y="48725"/>
                  </a:lnTo>
                  <a:lnTo>
                    <a:pt x="300653" y="82394"/>
                  </a:lnTo>
                  <a:lnTo>
                    <a:pt x="316917" y="122134"/>
                  </a:lnTo>
                  <a:lnTo>
                    <a:pt x="322681" y="166360"/>
                  </a:lnTo>
                  <a:lnTo>
                    <a:pt x="316917" y="210585"/>
                  </a:lnTo>
                  <a:lnTo>
                    <a:pt x="300653" y="250325"/>
                  </a:lnTo>
                  <a:lnTo>
                    <a:pt x="275425" y="283994"/>
                  </a:lnTo>
                  <a:lnTo>
                    <a:pt x="242772" y="310006"/>
                  </a:lnTo>
                  <a:lnTo>
                    <a:pt x="204231" y="326777"/>
                  </a:lnTo>
                  <a:lnTo>
                    <a:pt x="161340" y="332720"/>
                  </a:lnTo>
                  <a:lnTo>
                    <a:pt x="118449" y="326777"/>
                  </a:lnTo>
                  <a:lnTo>
                    <a:pt x="79908" y="310006"/>
                  </a:lnTo>
                  <a:lnTo>
                    <a:pt x="47255" y="283994"/>
                  </a:lnTo>
                  <a:lnTo>
                    <a:pt x="22027" y="250325"/>
                  </a:lnTo>
                  <a:lnTo>
                    <a:pt x="5763" y="210585"/>
                  </a:lnTo>
                  <a:lnTo>
                    <a:pt x="0" y="166360"/>
                  </a:lnTo>
                  <a:close/>
                </a:path>
              </a:pathLst>
            </a:custGeom>
            <a:ln w="50800">
              <a:solidFill>
                <a:srgbClr val="81D31A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064071" y="4164323"/>
              <a:ext cx="3308350" cy="1329690"/>
            </a:xfrm>
            <a:custGeom>
              <a:avLst/>
              <a:gdLst/>
              <a:ahLst/>
              <a:cxnLst/>
              <a:rect l="l" t="t" r="r" b="b"/>
              <a:pathLst>
                <a:path w="3308350" h="1329689">
                  <a:moveTo>
                    <a:pt x="0" y="221576"/>
                  </a:moveTo>
                  <a:lnTo>
                    <a:pt x="4501" y="176921"/>
                  </a:lnTo>
                  <a:lnTo>
                    <a:pt x="17412" y="135328"/>
                  </a:lnTo>
                  <a:lnTo>
                    <a:pt x="37841" y="97690"/>
                  </a:lnTo>
                  <a:lnTo>
                    <a:pt x="64898" y="64898"/>
                  </a:lnTo>
                  <a:lnTo>
                    <a:pt x="97690" y="37841"/>
                  </a:lnTo>
                  <a:lnTo>
                    <a:pt x="135328" y="17412"/>
                  </a:lnTo>
                  <a:lnTo>
                    <a:pt x="176921" y="4501"/>
                  </a:lnTo>
                  <a:lnTo>
                    <a:pt x="221576" y="0"/>
                  </a:lnTo>
                  <a:lnTo>
                    <a:pt x="3086172" y="0"/>
                  </a:lnTo>
                  <a:lnTo>
                    <a:pt x="3130827" y="4501"/>
                  </a:lnTo>
                  <a:lnTo>
                    <a:pt x="3172419" y="17412"/>
                  </a:lnTo>
                  <a:lnTo>
                    <a:pt x="3210057" y="37841"/>
                  </a:lnTo>
                  <a:lnTo>
                    <a:pt x="3242849" y="64898"/>
                  </a:lnTo>
                  <a:lnTo>
                    <a:pt x="3269906" y="97690"/>
                  </a:lnTo>
                  <a:lnTo>
                    <a:pt x="3290335" y="135328"/>
                  </a:lnTo>
                  <a:lnTo>
                    <a:pt x="3303246" y="176921"/>
                  </a:lnTo>
                  <a:lnTo>
                    <a:pt x="3307748" y="221576"/>
                  </a:lnTo>
                  <a:lnTo>
                    <a:pt x="3307748" y="1107846"/>
                  </a:lnTo>
                  <a:lnTo>
                    <a:pt x="3303246" y="1152501"/>
                  </a:lnTo>
                  <a:lnTo>
                    <a:pt x="3290335" y="1194093"/>
                  </a:lnTo>
                  <a:lnTo>
                    <a:pt x="3269906" y="1231732"/>
                  </a:lnTo>
                  <a:lnTo>
                    <a:pt x="3242849" y="1264524"/>
                  </a:lnTo>
                  <a:lnTo>
                    <a:pt x="3210057" y="1291581"/>
                  </a:lnTo>
                  <a:lnTo>
                    <a:pt x="3172419" y="1312010"/>
                  </a:lnTo>
                  <a:lnTo>
                    <a:pt x="3130827" y="1324921"/>
                  </a:lnTo>
                  <a:lnTo>
                    <a:pt x="3086172" y="1329423"/>
                  </a:lnTo>
                  <a:lnTo>
                    <a:pt x="221576" y="1329423"/>
                  </a:lnTo>
                  <a:lnTo>
                    <a:pt x="176921" y="1324921"/>
                  </a:lnTo>
                  <a:lnTo>
                    <a:pt x="135328" y="1312010"/>
                  </a:lnTo>
                  <a:lnTo>
                    <a:pt x="97690" y="1291581"/>
                  </a:lnTo>
                  <a:lnTo>
                    <a:pt x="64898" y="1264524"/>
                  </a:lnTo>
                  <a:lnTo>
                    <a:pt x="37841" y="1231732"/>
                  </a:lnTo>
                  <a:lnTo>
                    <a:pt x="17412" y="1194093"/>
                  </a:lnTo>
                  <a:lnTo>
                    <a:pt x="4501" y="1152501"/>
                  </a:lnTo>
                  <a:lnTo>
                    <a:pt x="0" y="1107846"/>
                  </a:lnTo>
                  <a:lnTo>
                    <a:pt x="0" y="221576"/>
                  </a:lnTo>
                  <a:close/>
                </a:path>
              </a:pathLst>
            </a:custGeom>
            <a:ln w="127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0" name="object 7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5472" y="145184"/>
            <a:ext cx="663420" cy="663420"/>
          </a:xfrm>
          <a:prstGeom prst="rect">
            <a:avLst/>
          </a:prstGeom>
        </p:spPr>
      </p:pic>
      <p:sp>
        <p:nvSpPr>
          <p:cNvPr id="71" name="object 71"/>
          <p:cNvSpPr txBox="1">
            <a:spLocks noGrp="1"/>
          </p:cNvSpPr>
          <p:nvPr>
            <p:ph type="title"/>
          </p:nvPr>
        </p:nvSpPr>
        <p:spPr>
          <a:xfrm>
            <a:off x="3793934" y="194585"/>
            <a:ext cx="485359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0" spc="-5" dirty="0">
                <a:solidFill>
                  <a:srgbClr val="5ECCF3"/>
                </a:solidFill>
                <a:latin typeface="Bahnschrift"/>
                <a:cs typeface="Bahnschrift"/>
              </a:rPr>
              <a:t>KEBIJAKAN</a:t>
            </a:r>
            <a:r>
              <a:rPr sz="2800" b="0" spc="245" dirty="0">
                <a:solidFill>
                  <a:srgbClr val="5ECCF3"/>
                </a:solidFill>
                <a:latin typeface="Bahnschrift"/>
                <a:cs typeface="Bahnschrift"/>
              </a:rPr>
              <a:t> </a:t>
            </a:r>
            <a:r>
              <a:rPr sz="2800" b="0" spc="-5" dirty="0">
                <a:solidFill>
                  <a:srgbClr val="404040"/>
                </a:solidFill>
                <a:latin typeface="Bahnschrift"/>
                <a:cs typeface="Bahnschrift"/>
              </a:rPr>
              <a:t>NASIONAL</a:t>
            </a:r>
            <a:endParaRPr sz="2800" dirty="0">
              <a:latin typeface="Bahnschrift"/>
              <a:cs typeface="Bahnschrif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67328" y="298427"/>
            <a:ext cx="4458647" cy="597499"/>
          </a:xfrm>
          <a:prstGeom prst="rect">
            <a:avLst/>
          </a:prstGeom>
        </p:spPr>
        <p:txBody>
          <a:bodyPr wrap="none" lIns="104040" tIns="52020" rIns="104040" bIns="52020">
            <a:spAutoFit/>
          </a:bodyPr>
          <a:lstStyle/>
          <a:p>
            <a:r>
              <a:rPr lang="en-US" sz="3200" b="1" dirty="0">
                <a:latin typeface="Arial Narrow" panose="020B0606020202030204" pitchFamily="34" charset="0"/>
              </a:rPr>
              <a:t>IGRK dan </a:t>
            </a:r>
            <a:r>
              <a:rPr lang="id-ID" sz="3200" b="1" dirty="0">
                <a:latin typeface="Arial Narrow" panose="020B0606020202030204" pitchFamily="34" charset="0"/>
              </a:rPr>
              <a:t>MRV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r>
              <a:rPr lang="en-US" sz="1600" b="1" dirty="0">
                <a:latin typeface="Arial Narrow" panose="020B0606020202030204" pitchFamily="34" charset="0"/>
              </a:rPr>
              <a:t>(</a:t>
            </a:r>
            <a:r>
              <a:rPr lang="en-US" sz="1600" b="1" dirty="0" err="1">
                <a:latin typeface="Arial Narrow" panose="020B0606020202030204" pitchFamily="34" charset="0"/>
              </a:rPr>
              <a:t>pasal</a:t>
            </a:r>
            <a:r>
              <a:rPr lang="en-US" sz="1600" b="1" dirty="0">
                <a:latin typeface="Arial Narrow" panose="020B0606020202030204" pitchFamily="34" charset="0"/>
              </a:rPr>
              <a:t> 9-12 dan 60-77) 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15120" y="1050737"/>
            <a:ext cx="2313227" cy="96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2000"/>
              </a:lnSpc>
            </a:pPr>
            <a:r>
              <a:rPr lang="id-ID" sz="1400" dirty="0"/>
              <a:t>Pengukuran dilaksanakan oleh Penanggung Jawab Aksi </a:t>
            </a:r>
            <a:r>
              <a:rPr lang="en-US" sz="1400" dirty="0" err="1"/>
              <a:t>terhadap</a:t>
            </a:r>
            <a:r>
              <a:rPr lang="en-US" sz="1400" dirty="0"/>
              <a:t> </a:t>
            </a:r>
            <a:r>
              <a:rPr lang="en-US" altLang="ko-KR" sz="1400" b="1" dirty="0" err="1">
                <a:solidFill>
                  <a:srgbClr val="000000"/>
                </a:solidFill>
              </a:rPr>
              <a:t>Perencanaan</a:t>
            </a:r>
            <a:r>
              <a:rPr lang="en-US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dirty="0" err="1">
                <a:solidFill>
                  <a:srgbClr val="000000"/>
                </a:solidFill>
              </a:rPr>
              <a:t>dan</a:t>
            </a:r>
            <a:r>
              <a:rPr lang="id-ID" altLang="ko-KR" sz="1400" dirty="0">
                <a:solidFill>
                  <a:srgbClr val="000000"/>
                </a:solidFill>
              </a:rPr>
              <a:t> </a:t>
            </a:r>
            <a:r>
              <a:rPr lang="en-US" altLang="ko-KR" sz="1400" b="1" dirty="0" err="1">
                <a:solidFill>
                  <a:srgbClr val="000000"/>
                </a:solidFill>
              </a:rPr>
              <a:t>Pelaksanaan</a:t>
            </a:r>
            <a:endParaRPr lang="id-ID" altLang="ko-KR" sz="1400" dirty="0">
              <a:solidFill>
                <a:srgbClr val="00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893684" y="1292664"/>
            <a:ext cx="207818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dirty="0"/>
              <a:t>melaporkan capaian Aksi Mitigasi Perubahan Iklim yang telah dilakukan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9353883" y="1101188"/>
            <a:ext cx="1759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d-ID" sz="1400" dirty="0"/>
              <a:t>memastikan kebenaran seluruh informasi yang di muat dalam laporan</a:t>
            </a:r>
          </a:p>
        </p:txBody>
      </p:sp>
      <p:sp>
        <p:nvSpPr>
          <p:cNvPr id="29" name="Minus 28"/>
          <p:cNvSpPr/>
          <p:nvPr/>
        </p:nvSpPr>
        <p:spPr>
          <a:xfrm rot="5400000">
            <a:off x="3804246" y="2633099"/>
            <a:ext cx="783900" cy="383575"/>
          </a:xfrm>
          <a:prstGeom prst="mathMinus">
            <a:avLst/>
          </a:prstGeom>
          <a:solidFill>
            <a:srgbClr val="ED7D3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098574" y="3457728"/>
            <a:ext cx="2119745" cy="96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2000"/>
              </a:lnSpc>
            </a:pPr>
            <a:r>
              <a:rPr lang="en-US" sz="1400" b="1" dirty="0" err="1"/>
              <a:t>Tahap</a:t>
            </a:r>
            <a:r>
              <a:rPr lang="en-US" sz="1400" b="1" dirty="0"/>
              <a:t>  </a:t>
            </a:r>
            <a:r>
              <a:rPr lang="en-US" sz="1400" b="1" dirty="0" err="1"/>
              <a:t>Pelaksanaan</a:t>
            </a:r>
            <a:r>
              <a:rPr lang="en-US" sz="1400" b="1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</a:t>
            </a:r>
            <a:r>
              <a:rPr lang="en-US" sz="1400" dirty="0" err="1"/>
              <a:t>besaran</a:t>
            </a:r>
            <a:r>
              <a:rPr lang="id-ID" sz="1400" dirty="0"/>
              <a:t> </a:t>
            </a:r>
            <a:r>
              <a:rPr lang="en-US" sz="1400" dirty="0" err="1"/>
              <a:t>Emisi</a:t>
            </a:r>
            <a:r>
              <a:rPr lang="en-US" sz="1400" dirty="0"/>
              <a:t> GRK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Serapan</a:t>
            </a:r>
            <a:r>
              <a:rPr lang="en-US" sz="1400" dirty="0"/>
              <a:t> GRK </a:t>
            </a:r>
            <a:r>
              <a:rPr lang="id-ID" sz="1400" dirty="0"/>
              <a:t>aktual.</a:t>
            </a:r>
            <a:r>
              <a:rPr lang="en-US" sz="1400" dirty="0"/>
              <a:t>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-21492" y="3229861"/>
            <a:ext cx="2119745" cy="2039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2000"/>
              </a:lnSpc>
              <a:buFont typeface="Arial"/>
              <a:buChar char="•"/>
            </a:pPr>
            <a:r>
              <a:rPr lang="en-US" sz="1400" b="1" dirty="0" err="1"/>
              <a:t>Tahap</a:t>
            </a:r>
            <a:r>
              <a:rPr lang="en-US" sz="1400" b="1" dirty="0"/>
              <a:t>  </a:t>
            </a:r>
            <a:r>
              <a:rPr lang="en-US" sz="1400" b="1" dirty="0" err="1"/>
              <a:t>Perencanaan</a:t>
            </a:r>
            <a:r>
              <a:rPr lang="en-US" sz="1400" b="1" dirty="0"/>
              <a:t> </a:t>
            </a:r>
            <a:r>
              <a:rPr lang="en-US" sz="1400" dirty="0" err="1"/>
              <a:t>untuk</a:t>
            </a:r>
            <a:r>
              <a:rPr lang="en-US" sz="1400" dirty="0"/>
              <a:t> </a:t>
            </a:r>
            <a:r>
              <a:rPr lang="en-US" sz="1400" dirty="0" err="1"/>
              <a:t>mendapatkan</a:t>
            </a:r>
            <a:r>
              <a:rPr lang="en-US" sz="1400" dirty="0"/>
              <a:t> :</a:t>
            </a:r>
          </a:p>
          <a:p>
            <a:pPr marL="360363" lvl="1" indent="-82550">
              <a:buFont typeface="Arial"/>
              <a:buChar char="•"/>
            </a:pPr>
            <a:r>
              <a:rPr lang="en-US" sz="1400" dirty="0"/>
              <a:t>E</a:t>
            </a:r>
            <a:r>
              <a:rPr lang="id-ID" sz="1400" dirty="0"/>
              <a:t>misi </a:t>
            </a:r>
            <a:r>
              <a:rPr lang="en-US" sz="1400" i="1" dirty="0"/>
              <a:t>Baseline</a:t>
            </a:r>
            <a:r>
              <a:rPr lang="en-US" sz="1400" dirty="0"/>
              <a:t>;</a:t>
            </a:r>
            <a:r>
              <a:rPr lang="id-ID" sz="1400" dirty="0"/>
              <a:t> dan</a:t>
            </a:r>
            <a:endParaRPr lang="en-US" sz="1400" dirty="0"/>
          </a:p>
          <a:p>
            <a:pPr marL="360363" lvl="1" indent="-82550">
              <a:buFont typeface="Arial"/>
              <a:buChar char="•"/>
            </a:pPr>
            <a:r>
              <a:rPr lang="en-US" sz="1400" dirty="0"/>
              <a:t>b</a:t>
            </a:r>
            <a:r>
              <a:rPr lang="id-ID" sz="1400" dirty="0"/>
              <a:t>esaran </a:t>
            </a:r>
            <a:r>
              <a:rPr lang="en-US" sz="1400" dirty="0"/>
              <a:t>target </a:t>
            </a:r>
            <a:r>
              <a:rPr lang="en-US" sz="1400" dirty="0" err="1"/>
              <a:t>penurunan</a:t>
            </a:r>
            <a:r>
              <a:rPr lang="en-US" sz="1400" dirty="0"/>
              <a:t> </a:t>
            </a:r>
            <a:r>
              <a:rPr lang="en-US" sz="1400" dirty="0" err="1"/>
              <a:t>Emisi</a:t>
            </a:r>
            <a:r>
              <a:rPr lang="id-ID" sz="1400" dirty="0"/>
              <a:t> GRK</a:t>
            </a:r>
            <a:r>
              <a:rPr lang="en-US" sz="1400" dirty="0"/>
              <a:t> </a:t>
            </a:r>
            <a:r>
              <a:rPr lang="en-US" sz="1400" dirty="0" err="1"/>
              <a:t>atau</a:t>
            </a:r>
            <a:r>
              <a:rPr lang="en-US" sz="1400" dirty="0"/>
              <a:t> </a:t>
            </a:r>
            <a:r>
              <a:rPr lang="en-US" sz="1400" dirty="0" err="1"/>
              <a:t>peningkatan</a:t>
            </a:r>
            <a:r>
              <a:rPr lang="en-US" sz="1400" dirty="0"/>
              <a:t> </a:t>
            </a:r>
            <a:r>
              <a:rPr lang="en-US" sz="1400" dirty="0" err="1"/>
              <a:t>Serapan</a:t>
            </a:r>
            <a:r>
              <a:rPr lang="en-US" sz="1400" dirty="0"/>
              <a:t> GRK </a:t>
            </a:r>
            <a:r>
              <a:rPr lang="en-US" sz="1400" dirty="0" err="1"/>
              <a:t>berikut</a:t>
            </a:r>
            <a:r>
              <a:rPr lang="en-US" sz="1400" dirty="0"/>
              <a:t>  </a:t>
            </a:r>
            <a:r>
              <a:rPr lang="en-US" sz="1400" dirty="0" err="1"/>
              <a:t>waktu</a:t>
            </a:r>
            <a:r>
              <a:rPr lang="en-US" sz="1400" dirty="0"/>
              <a:t> </a:t>
            </a:r>
            <a:r>
              <a:rPr lang="en-US" sz="1400" dirty="0" err="1"/>
              <a:t>pencapaiannya</a:t>
            </a:r>
            <a:r>
              <a:rPr lang="id-ID" sz="1400" dirty="0"/>
              <a:t>.</a:t>
            </a:r>
          </a:p>
        </p:txBody>
      </p:sp>
      <p:cxnSp>
        <p:nvCxnSpPr>
          <p:cNvPr id="42" name="Shape 41"/>
          <p:cNvCxnSpPr>
            <a:cxnSpLocks/>
          </p:cNvCxnSpPr>
          <p:nvPr/>
        </p:nvCxnSpPr>
        <p:spPr>
          <a:xfrm rot="10800000" flipV="1">
            <a:off x="900156" y="2884170"/>
            <a:ext cx="601146" cy="324428"/>
          </a:xfrm>
          <a:prstGeom prst="bent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/>
          <p:nvPr/>
        </p:nvCxnSpPr>
        <p:spPr>
          <a:xfrm rot="16200000" flipH="1">
            <a:off x="2320784" y="2841744"/>
            <a:ext cx="298141" cy="989245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0120356" y="3382690"/>
            <a:ext cx="17456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b="1" dirty="0">
                <a:solidFill>
                  <a:srgbClr val="FF0000"/>
                </a:solidFill>
              </a:rPr>
              <a:t>Verifikator Eksternal/ Independen </a:t>
            </a:r>
            <a:r>
              <a:rPr lang="id-ID" sz="1400" dirty="0"/>
              <a:t>: dilakukan untuk kepentingan </a:t>
            </a:r>
            <a:r>
              <a:rPr lang="en-US" sz="1400" dirty="0" err="1"/>
              <a:t>implementasi</a:t>
            </a:r>
            <a:r>
              <a:rPr lang="en-US" sz="1400" dirty="0"/>
              <a:t> NEK</a:t>
            </a:r>
            <a:endParaRPr lang="id-ID" sz="1400" dirty="0"/>
          </a:p>
        </p:txBody>
      </p:sp>
      <p:sp>
        <p:nvSpPr>
          <p:cNvPr id="47" name="Rectangle 46"/>
          <p:cNvSpPr/>
          <p:nvPr/>
        </p:nvSpPr>
        <p:spPr>
          <a:xfrm>
            <a:off x="8042174" y="3590508"/>
            <a:ext cx="174567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400" b="1" dirty="0"/>
              <a:t>Verifikator Internal </a:t>
            </a:r>
            <a:r>
              <a:rPr lang="id-ID" sz="1400" dirty="0"/>
              <a:t>:  dibentuk oleh Ditjen PPI</a:t>
            </a:r>
          </a:p>
        </p:txBody>
      </p:sp>
      <p:cxnSp>
        <p:nvCxnSpPr>
          <p:cNvPr id="49" name="Elbow Connector 48"/>
          <p:cNvCxnSpPr/>
          <p:nvPr/>
        </p:nvCxnSpPr>
        <p:spPr>
          <a:xfrm rot="5400000">
            <a:off x="9239058" y="3095462"/>
            <a:ext cx="392679" cy="597413"/>
          </a:xfrm>
          <a:prstGeom prst="bentConnector3">
            <a:avLst>
              <a:gd name="adj1" fmla="val 50000"/>
            </a:avLst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hape 50"/>
          <p:cNvCxnSpPr>
            <a:cxnSpLocks/>
            <a:endCxn id="45" idx="0"/>
          </p:cNvCxnSpPr>
          <p:nvPr/>
        </p:nvCxnSpPr>
        <p:spPr>
          <a:xfrm>
            <a:off x="10180322" y="2922412"/>
            <a:ext cx="812870" cy="460278"/>
          </a:xfrm>
          <a:prstGeom prst="bentConnector2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527958F2-AA73-4B1F-ADC5-3E79887EF318}"/>
              </a:ext>
            </a:extLst>
          </p:cNvPr>
          <p:cNvGrpSpPr/>
          <p:nvPr/>
        </p:nvGrpSpPr>
        <p:grpSpPr>
          <a:xfrm>
            <a:off x="1076720" y="2110370"/>
            <a:ext cx="9683422" cy="919710"/>
            <a:chOff x="1342675" y="1887922"/>
            <a:chExt cx="9683422" cy="919710"/>
          </a:xfrm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16F8CB01-450E-4927-9D1A-620265E8CC5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76872" y="2655693"/>
              <a:ext cx="1834698" cy="15847"/>
            </a:xfrm>
            <a:prstGeom prst="line">
              <a:avLst/>
            </a:prstGeom>
            <a:noFill/>
            <a:ln w="25400" cap="flat" cmpd="sng" algn="ctr">
              <a:solidFill>
                <a:sysClr val="windowText" lastClr="000000">
                  <a:lumMod val="50000"/>
                  <a:lumOff val="50000"/>
                </a:sysClr>
              </a:solidFill>
              <a:prstDash val="solid"/>
              <a:miter lim="800000"/>
              <a:headEnd type="none"/>
            </a:ln>
            <a:effectLst/>
          </p:spPr>
        </p:cxn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5435FCBD-E482-4429-983C-915184449B91}"/>
                </a:ext>
              </a:extLst>
            </p:cNvPr>
            <p:cNvGrpSpPr/>
            <p:nvPr/>
          </p:nvGrpSpPr>
          <p:grpSpPr>
            <a:xfrm>
              <a:off x="10211570" y="2519600"/>
              <a:ext cx="288032" cy="288032"/>
              <a:chOff x="611560" y="2851238"/>
              <a:chExt cx="288032" cy="288032"/>
            </a:xfrm>
            <a:solidFill>
              <a:sysClr val="window" lastClr="FFFFFF"/>
            </a:solidFill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C9C61074-4693-4F29-8D7D-7EBD58ACF81C}"/>
                  </a:ext>
                </a:extLst>
              </p:cNvPr>
              <p:cNvSpPr/>
              <p:nvPr/>
            </p:nvSpPr>
            <p:spPr>
              <a:xfrm>
                <a:off x="611560" y="2851238"/>
                <a:ext cx="288032" cy="288032"/>
              </a:xfrm>
              <a:prstGeom prst="ellipse">
                <a:avLst/>
              </a:prstGeom>
              <a:solidFill>
                <a:srgbClr val="5C5C5C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0AC2924D-6F3C-4A4A-B9D3-04A18C3F4797}"/>
                  </a:ext>
                </a:extLst>
              </p:cNvPr>
              <p:cNvSpPr/>
              <p:nvPr/>
            </p:nvSpPr>
            <p:spPr>
              <a:xfrm>
                <a:off x="683568" y="2923246"/>
                <a:ext cx="144016" cy="144016"/>
              </a:xfrm>
              <a:prstGeom prst="ellipse">
                <a:avLst/>
              </a:prstGeom>
              <a:solidFill>
                <a:srgbClr val="5C5C5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74" name="Text Placeholder 17">
              <a:extLst>
                <a:ext uri="{FF2B5EF4-FFF2-40B4-BE49-F238E27FC236}">
                  <a16:creationId xmlns:a16="http://schemas.microsoft.com/office/drawing/2014/main" id="{1C45A1DD-4F50-4DC2-A7AC-185B1029767B}"/>
                </a:ext>
              </a:extLst>
            </p:cNvPr>
            <p:cNvSpPr txBox="1">
              <a:spLocks/>
            </p:cNvSpPr>
            <p:nvPr/>
          </p:nvSpPr>
          <p:spPr>
            <a:xfrm>
              <a:off x="9843114" y="1893102"/>
              <a:ext cx="1182983" cy="303965"/>
            </a:xfrm>
            <a:prstGeom prst="roundRect">
              <a:avLst>
                <a:gd name="adj" fmla="val 50000"/>
              </a:avLst>
            </a:prstGeom>
            <a:solidFill>
              <a:srgbClr val="A5A5A5"/>
            </a:solidFill>
            <a:ln w="2540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Verifikasi</a:t>
              </a:r>
            </a:p>
          </p:txBody>
        </p:sp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B736BD19-4793-40EF-A18E-1398DED7D17E}"/>
                </a:ext>
              </a:extLst>
            </p:cNvPr>
            <p:cNvGrpSpPr/>
            <p:nvPr/>
          </p:nvGrpSpPr>
          <p:grpSpPr>
            <a:xfrm>
              <a:off x="3840716" y="2519600"/>
              <a:ext cx="288032" cy="288032"/>
              <a:chOff x="611560" y="2851238"/>
              <a:chExt cx="288032" cy="288032"/>
            </a:xfrm>
            <a:solidFill>
              <a:sysClr val="window" lastClr="FFFFFF"/>
            </a:solidFill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CE6B2A83-353D-4EDC-85BD-FCC088DEAB8F}"/>
                  </a:ext>
                </a:extLst>
              </p:cNvPr>
              <p:cNvSpPr/>
              <p:nvPr/>
            </p:nvSpPr>
            <p:spPr>
              <a:xfrm>
                <a:off x="611560" y="2851238"/>
                <a:ext cx="288032" cy="288032"/>
              </a:xfrm>
              <a:prstGeom prst="ellipse">
                <a:avLst/>
              </a:prstGeom>
              <a:solidFill>
                <a:srgbClr val="96C8E9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B01109B7-A16A-41E6-8041-CF19D3684795}"/>
                  </a:ext>
                </a:extLst>
              </p:cNvPr>
              <p:cNvSpPr/>
              <p:nvPr/>
            </p:nvSpPr>
            <p:spPr>
              <a:xfrm>
                <a:off x="683568" y="2923246"/>
                <a:ext cx="144016" cy="144016"/>
              </a:xfrm>
              <a:prstGeom prst="ellipse">
                <a:avLst/>
              </a:prstGeom>
              <a:solidFill>
                <a:srgbClr val="96C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350CA454-33C1-4502-B1AD-ADE286EBA278}"/>
                </a:ext>
              </a:extLst>
            </p:cNvPr>
            <p:cNvGrpSpPr/>
            <p:nvPr/>
          </p:nvGrpSpPr>
          <p:grpSpPr>
            <a:xfrm>
              <a:off x="5966110" y="2519600"/>
              <a:ext cx="288032" cy="288032"/>
              <a:chOff x="611560" y="2851238"/>
              <a:chExt cx="288032" cy="288032"/>
            </a:xfrm>
            <a:solidFill>
              <a:sysClr val="window" lastClr="FFFFFF"/>
            </a:solidFill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0421A83A-E7A6-431E-9DDD-78D2ED9FFA29}"/>
                  </a:ext>
                </a:extLst>
              </p:cNvPr>
              <p:cNvSpPr/>
              <p:nvPr/>
            </p:nvSpPr>
            <p:spPr>
              <a:xfrm>
                <a:off x="611560" y="2851238"/>
                <a:ext cx="288032" cy="288032"/>
              </a:xfrm>
              <a:prstGeom prst="ellipse">
                <a:avLst/>
              </a:prstGeom>
              <a:solidFill>
                <a:srgbClr val="FBE034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E756E1B9-9BF9-4FC6-9C6D-C0E8E673F71B}"/>
                  </a:ext>
                </a:extLst>
              </p:cNvPr>
              <p:cNvSpPr/>
              <p:nvPr/>
            </p:nvSpPr>
            <p:spPr>
              <a:xfrm>
                <a:off x="683568" y="2923246"/>
                <a:ext cx="144016" cy="144016"/>
              </a:xfrm>
              <a:prstGeom prst="ellipse">
                <a:avLst/>
              </a:prstGeom>
              <a:solidFill>
                <a:srgbClr val="FBE03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82" name="Text Placeholder 17">
              <a:extLst>
                <a:ext uri="{FF2B5EF4-FFF2-40B4-BE49-F238E27FC236}">
                  <a16:creationId xmlns:a16="http://schemas.microsoft.com/office/drawing/2014/main" id="{FFCFF686-079C-425A-8736-B66243FFA4F3}"/>
                </a:ext>
              </a:extLst>
            </p:cNvPr>
            <p:cNvSpPr txBox="1">
              <a:spLocks/>
            </p:cNvSpPr>
            <p:nvPr/>
          </p:nvSpPr>
          <p:spPr>
            <a:xfrm>
              <a:off x="5476512" y="1887922"/>
              <a:ext cx="1444436" cy="353485"/>
            </a:xfrm>
            <a:prstGeom prst="roundRect">
              <a:avLst>
                <a:gd name="adj" fmla="val 50000"/>
              </a:avLst>
            </a:prstGeom>
            <a:solidFill>
              <a:srgbClr val="FBE034"/>
            </a:solidFill>
            <a:ln w="2540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Pelaporan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AEFF39D8-1EA7-454A-BE02-FD7D6AE78080}"/>
                </a:ext>
              </a:extLst>
            </p:cNvPr>
            <p:cNvGrpSpPr/>
            <p:nvPr/>
          </p:nvGrpSpPr>
          <p:grpSpPr>
            <a:xfrm>
              <a:off x="1715322" y="2519600"/>
              <a:ext cx="288032" cy="288032"/>
              <a:chOff x="611560" y="2851238"/>
              <a:chExt cx="288032" cy="288032"/>
            </a:xfrm>
            <a:solidFill>
              <a:sysClr val="window" lastClr="FFFFFF"/>
            </a:solidFill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DFF8CDFD-439B-48C3-8E7E-900142052DC6}"/>
                  </a:ext>
                </a:extLst>
              </p:cNvPr>
              <p:cNvSpPr/>
              <p:nvPr/>
            </p:nvSpPr>
            <p:spPr>
              <a:xfrm>
                <a:off x="611560" y="2851238"/>
                <a:ext cx="288032" cy="288032"/>
              </a:xfrm>
              <a:prstGeom prst="ellipse">
                <a:avLst/>
              </a:prstGeom>
              <a:solidFill>
                <a:srgbClr val="B0D66C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580A6584-8228-4A2B-8A60-C4D1C86A688F}"/>
                  </a:ext>
                </a:extLst>
              </p:cNvPr>
              <p:cNvSpPr/>
              <p:nvPr/>
            </p:nvSpPr>
            <p:spPr>
              <a:xfrm>
                <a:off x="683568" y="2923246"/>
                <a:ext cx="144016" cy="144016"/>
              </a:xfrm>
              <a:prstGeom prst="ellipse">
                <a:avLst/>
              </a:prstGeom>
              <a:solidFill>
                <a:srgbClr val="B0D66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86" name="Text Placeholder 17">
              <a:extLst>
                <a:ext uri="{FF2B5EF4-FFF2-40B4-BE49-F238E27FC236}">
                  <a16:creationId xmlns:a16="http://schemas.microsoft.com/office/drawing/2014/main" id="{DFDB9205-6171-4C16-81B0-4B9DB8DD711F}"/>
                </a:ext>
              </a:extLst>
            </p:cNvPr>
            <p:cNvSpPr txBox="1">
              <a:spLocks/>
            </p:cNvSpPr>
            <p:nvPr/>
          </p:nvSpPr>
          <p:spPr>
            <a:xfrm>
              <a:off x="1342675" y="1957230"/>
              <a:ext cx="1560147" cy="369329"/>
            </a:xfrm>
            <a:prstGeom prst="roundRect">
              <a:avLst>
                <a:gd name="adj" fmla="val 50000"/>
              </a:avLst>
            </a:prstGeom>
            <a:solidFill>
              <a:srgbClr val="B0D66C"/>
            </a:solidFill>
            <a:ln w="25400">
              <a:noFill/>
            </a:ln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effectLst/>
                  <a:uLnTx/>
                  <a:uFillTx/>
                  <a:latin typeface="Arial"/>
                  <a:cs typeface="Arial" pitchFamily="34" charset="0"/>
                </a:rPr>
                <a:t>Pengukuran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  <a:cs typeface="Arial" pitchFamily="34" charset="0"/>
              </a:endParaRPr>
            </a:p>
          </p:txBody>
        </p: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30C7139B-72FC-46C5-8F77-0BD346D1D4C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003354" y="2663616"/>
              <a:ext cx="1837362" cy="1"/>
            </a:xfrm>
            <a:prstGeom prst="line">
              <a:avLst/>
            </a:prstGeom>
            <a:noFill/>
            <a:ln w="25400" cap="flat" cmpd="sng" algn="ctr">
              <a:solidFill>
                <a:srgbClr val="96C8E9"/>
              </a:solidFill>
              <a:prstDash val="solid"/>
              <a:miter lim="800000"/>
              <a:headEnd type="none"/>
            </a:ln>
            <a:effectLst/>
          </p:spPr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6B57F06E-4784-43A5-8AC2-D9537487FB2E}"/>
                </a:ext>
              </a:extLst>
            </p:cNvPr>
            <p:cNvCxnSpPr>
              <a:cxnSpLocks/>
            </p:cNvCxnSpPr>
            <p:nvPr/>
          </p:nvCxnSpPr>
          <p:spPr>
            <a:xfrm>
              <a:off x="4128748" y="2663616"/>
              <a:ext cx="1837362" cy="1"/>
            </a:xfrm>
            <a:prstGeom prst="line">
              <a:avLst/>
            </a:prstGeom>
            <a:noFill/>
            <a:ln w="25400" cap="flat" cmpd="sng" algn="ctr">
              <a:solidFill>
                <a:srgbClr val="FBE034"/>
              </a:solidFill>
              <a:prstDash val="solid"/>
              <a:miter lim="800000"/>
              <a:headEnd type="none"/>
            </a:ln>
            <a:effectLst/>
          </p:spPr>
        </p:cxn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1E08C4CC-F89F-45A9-AEF8-C00BD038D41B}"/>
                </a:ext>
              </a:extLst>
            </p:cNvPr>
            <p:cNvGrpSpPr/>
            <p:nvPr/>
          </p:nvGrpSpPr>
          <p:grpSpPr>
            <a:xfrm>
              <a:off x="8088840" y="2519600"/>
              <a:ext cx="288032" cy="288032"/>
              <a:chOff x="8231110" y="3940428"/>
              <a:chExt cx="288032" cy="288032"/>
            </a:xfrm>
          </p:grpSpPr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B78F1503-3FED-49E6-86C6-E30959BC3C5F}"/>
                  </a:ext>
                </a:extLst>
              </p:cNvPr>
              <p:cNvSpPr/>
              <p:nvPr/>
            </p:nvSpPr>
            <p:spPr>
              <a:xfrm>
                <a:off x="8231110" y="3940428"/>
                <a:ext cx="288032" cy="288032"/>
              </a:xfrm>
              <a:prstGeom prst="ellipse">
                <a:avLst/>
              </a:prstGeom>
              <a:solidFill>
                <a:srgbClr val="FFA246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517732F0-D07E-4BCE-8EE2-8C89D1A35DDB}"/>
                  </a:ext>
                </a:extLst>
              </p:cNvPr>
              <p:cNvSpPr/>
              <p:nvPr/>
            </p:nvSpPr>
            <p:spPr>
              <a:xfrm>
                <a:off x="8303118" y="4012436"/>
                <a:ext cx="144016" cy="144016"/>
              </a:xfrm>
              <a:prstGeom prst="ellipse">
                <a:avLst/>
              </a:prstGeom>
              <a:solidFill>
                <a:srgbClr val="FFA246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DA8867B5-DB4E-436F-9F8F-620125AFE7BA}"/>
                </a:ext>
              </a:extLst>
            </p:cNvPr>
            <p:cNvCxnSpPr>
              <a:cxnSpLocks/>
            </p:cNvCxnSpPr>
            <p:nvPr/>
          </p:nvCxnSpPr>
          <p:spPr>
            <a:xfrm>
              <a:off x="6254142" y="2655693"/>
              <a:ext cx="1834698" cy="15846"/>
            </a:xfrm>
            <a:prstGeom prst="line">
              <a:avLst/>
            </a:prstGeom>
            <a:noFill/>
            <a:ln w="25400" cap="flat" cmpd="sng" algn="ctr">
              <a:solidFill>
                <a:srgbClr val="FFA246"/>
              </a:solidFill>
              <a:prstDash val="solid"/>
              <a:miter lim="800000"/>
              <a:headEnd type="none"/>
            </a:ln>
            <a:effectLst/>
          </p:spPr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91F50D1-E411-413C-95A6-D89616823C18}"/>
              </a:ext>
            </a:extLst>
          </p:cNvPr>
          <p:cNvSpPr txBox="1"/>
          <p:nvPr/>
        </p:nvSpPr>
        <p:spPr>
          <a:xfrm>
            <a:off x="7336646" y="2259565"/>
            <a:ext cx="1260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Validasi</a:t>
            </a:r>
            <a:endParaRPr lang="en-ID" dirty="0"/>
          </a:p>
        </p:txBody>
      </p:sp>
      <p:sp>
        <p:nvSpPr>
          <p:cNvPr id="50" name="Rectangle 18">
            <a:extLst>
              <a:ext uri="{FF2B5EF4-FFF2-40B4-BE49-F238E27FC236}">
                <a16:creationId xmlns:a16="http://schemas.microsoft.com/office/drawing/2014/main" id="{FB5F2219-A04F-4532-BBBC-37EBF73BD575}"/>
              </a:ext>
            </a:extLst>
          </p:cNvPr>
          <p:cNvSpPr/>
          <p:nvPr/>
        </p:nvSpPr>
        <p:spPr>
          <a:xfrm>
            <a:off x="4577923" y="3104710"/>
            <a:ext cx="1331880" cy="963790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3" name="Rectangle 18">
            <a:extLst>
              <a:ext uri="{FF2B5EF4-FFF2-40B4-BE49-F238E27FC236}">
                <a16:creationId xmlns:a16="http://schemas.microsoft.com/office/drawing/2014/main" id="{34F03EC6-8126-43A7-8610-3436A64DE619}"/>
              </a:ext>
            </a:extLst>
          </p:cNvPr>
          <p:cNvSpPr/>
          <p:nvPr/>
        </p:nvSpPr>
        <p:spPr>
          <a:xfrm>
            <a:off x="6140923" y="3104710"/>
            <a:ext cx="1195723" cy="963790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20ABCD-49B1-4AE7-9E84-C8CF355D937E}"/>
              </a:ext>
            </a:extLst>
          </p:cNvPr>
          <p:cNvSpPr txBox="1"/>
          <p:nvPr/>
        </p:nvSpPr>
        <p:spPr>
          <a:xfrm>
            <a:off x="4603238" y="3229861"/>
            <a:ext cx="1406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SIGNSMART</a:t>
            </a:r>
            <a:endParaRPr lang="en-ID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965EC7-AF34-4500-9F8B-B0027EC33670}"/>
              </a:ext>
            </a:extLst>
          </p:cNvPr>
          <p:cNvSpPr txBox="1"/>
          <p:nvPr/>
        </p:nvSpPr>
        <p:spPr>
          <a:xfrm>
            <a:off x="6229354" y="3260664"/>
            <a:ext cx="8554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SRN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3648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77">
            <a:extLst>
              <a:ext uri="{FF2B5EF4-FFF2-40B4-BE49-F238E27FC236}">
                <a16:creationId xmlns:a16="http://schemas.microsoft.com/office/drawing/2014/main" id="{F58BD349-32BA-991D-EF30-C17CEAA9A011}"/>
              </a:ext>
            </a:extLst>
          </p:cNvPr>
          <p:cNvSpPr txBox="1">
            <a:spLocks/>
          </p:cNvSpPr>
          <p:nvPr/>
        </p:nvSpPr>
        <p:spPr>
          <a:xfrm>
            <a:off x="2918141" y="4424033"/>
            <a:ext cx="2693989" cy="2362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591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Pengumpulan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01118" marR="0" lvl="1" indent="-245527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Data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aktivitas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sumber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Emisi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GRK dan/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atau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Serapan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GRK</a:t>
            </a:r>
          </a:p>
          <a:p>
            <a:pPr marL="601118" marR="0" lvl="1" indent="-245527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Faktor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Emisi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GRK dan/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atau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Serapan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GRK</a:t>
            </a:r>
          </a:p>
        </p:txBody>
      </p:sp>
      <p:sp>
        <p:nvSpPr>
          <p:cNvPr id="27" name="Text Placeholder 76">
            <a:extLst>
              <a:ext uri="{FF2B5EF4-FFF2-40B4-BE49-F238E27FC236}">
                <a16:creationId xmlns:a16="http://schemas.microsoft.com/office/drawing/2014/main" id="{22695AF6-052B-F390-A1F2-4DD3988878E3}"/>
              </a:ext>
            </a:extLst>
          </p:cNvPr>
          <p:cNvSpPr txBox="1">
            <a:spLocks/>
          </p:cNvSpPr>
          <p:nvPr/>
        </p:nvSpPr>
        <p:spPr>
          <a:xfrm>
            <a:off x="-12595" y="4423722"/>
            <a:ext cx="3078320" cy="2167144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591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Pemantauan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01118" marR="0" lvl="1" indent="-245527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Hasil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Inventarisasi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Emisi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GRK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tahun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sebelumnya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,</a:t>
            </a:r>
          </a:p>
          <a:p>
            <a:pPr marL="601118" marR="0" lvl="1" indent="-245527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Data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aktivitas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sumber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Emisi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GRK dan/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atau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01118" marR="0" lvl="1" indent="-245527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Serapan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GRK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termasuk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simpanan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karbon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,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Faktor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Emisi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GRK dan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faktor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Serapan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GRK</a:t>
            </a:r>
          </a:p>
          <a:p>
            <a:pPr marL="685818" marR="0" lvl="1" indent="-228605" algn="just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7BC4434-83DC-4C8A-FF2F-AEC32481FF97}"/>
              </a:ext>
            </a:extLst>
          </p:cNvPr>
          <p:cNvSpPr txBox="1">
            <a:spLocks/>
          </p:cNvSpPr>
          <p:nvPr/>
        </p:nvSpPr>
        <p:spPr>
          <a:xfrm>
            <a:off x="669257" y="532876"/>
            <a:ext cx="5290404" cy="580800"/>
          </a:xfrm>
          <a:prstGeom prst="rect">
            <a:avLst/>
          </a:prstGeom>
        </p:spPr>
        <p:txBody>
          <a:bodyPr/>
          <a:lstStyle>
            <a:lvl1pPr algn="l" defTabSz="91442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2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Gill Sans MT" panose="020B0502020104020203" pitchFamily="34" charset="77"/>
              </a:rPr>
              <a:t>KEGIATAN INVENTARISASI GRK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29" name="Text Placeholder 78">
            <a:extLst>
              <a:ext uri="{FF2B5EF4-FFF2-40B4-BE49-F238E27FC236}">
                <a16:creationId xmlns:a16="http://schemas.microsoft.com/office/drawing/2014/main" id="{9DDB72F9-722E-F876-52DF-6D7CD2EDB4C4}"/>
              </a:ext>
            </a:extLst>
          </p:cNvPr>
          <p:cNvSpPr txBox="1">
            <a:spLocks/>
          </p:cNvSpPr>
          <p:nvPr/>
        </p:nvSpPr>
        <p:spPr>
          <a:xfrm>
            <a:off x="5388580" y="4412604"/>
            <a:ext cx="3078320" cy="237362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228605" indent="-228605" algn="l" defTabSz="914423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1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2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40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52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63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7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85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98" indent="-228605" algn="l" defTabSz="914423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5591" marR="0" lvl="0" indent="0" algn="ctr" defTabSz="914423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Perhitungan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  <a:p>
            <a:pPr marL="601118" marR="0" lvl="1" indent="-245527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Penghitungan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Emisi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GRK dan/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atau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Serapan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GRK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termasuk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simpanan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karbon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;</a:t>
            </a:r>
          </a:p>
          <a:p>
            <a:pPr marL="601118" marR="0" lvl="1" indent="-245527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Analisis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ketidakpastian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untuk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menilai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tingkat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akurasi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dari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emisi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dugaan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; </a:t>
            </a:r>
          </a:p>
          <a:p>
            <a:pPr marL="601118" marR="0" lvl="1" indent="-245527" algn="l" defTabSz="914423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+mj-lt"/>
              <a:buAutoNum type="arabicPeriod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Analisis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kategori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kunci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;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danPengendalian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dan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penjaminan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mutu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ranklin Gothic Book" panose="020B0503020102020204" pitchFamily="34" charset="0"/>
            </a:endParaRPr>
          </a:p>
        </p:txBody>
      </p:sp>
      <p:sp>
        <p:nvSpPr>
          <p:cNvPr id="30" name="Shape">
            <a:extLst>
              <a:ext uri="{FF2B5EF4-FFF2-40B4-BE49-F238E27FC236}">
                <a16:creationId xmlns:a16="http://schemas.microsoft.com/office/drawing/2014/main" id="{4B0A7A67-755E-55D0-13A4-D96E1880C683}"/>
              </a:ext>
            </a:extLst>
          </p:cNvPr>
          <p:cNvSpPr/>
          <p:nvPr/>
        </p:nvSpPr>
        <p:spPr>
          <a:xfrm>
            <a:off x="463330" y="2627653"/>
            <a:ext cx="1903463" cy="1727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0" h="20559" extrusionOk="0">
                <a:moveTo>
                  <a:pt x="9698" y="5651"/>
                </a:moveTo>
                <a:cubicBezTo>
                  <a:pt x="9523" y="5727"/>
                  <a:pt x="9350" y="5810"/>
                  <a:pt x="9180" y="5899"/>
                </a:cubicBezTo>
                <a:cubicBezTo>
                  <a:pt x="8783" y="6106"/>
                  <a:pt x="8337" y="6211"/>
                  <a:pt x="7893" y="6159"/>
                </a:cubicBezTo>
                <a:cubicBezTo>
                  <a:pt x="7363" y="6097"/>
                  <a:pt x="6851" y="5862"/>
                  <a:pt x="6444" y="5455"/>
                </a:cubicBezTo>
                <a:cubicBezTo>
                  <a:pt x="6262" y="5272"/>
                  <a:pt x="6114" y="5068"/>
                  <a:pt x="6001" y="4850"/>
                </a:cubicBezTo>
                <a:cubicBezTo>
                  <a:pt x="5773" y="4411"/>
                  <a:pt x="5724" y="3905"/>
                  <a:pt x="5806" y="3416"/>
                </a:cubicBezTo>
                <a:cubicBezTo>
                  <a:pt x="5832" y="3261"/>
                  <a:pt x="5846" y="3103"/>
                  <a:pt x="5847" y="2946"/>
                </a:cubicBezTo>
                <a:cubicBezTo>
                  <a:pt x="5852" y="2145"/>
                  <a:pt x="5533" y="1343"/>
                  <a:pt x="4887" y="755"/>
                </a:cubicBezTo>
                <a:cubicBezTo>
                  <a:pt x="3773" y="-259"/>
                  <a:pt x="2042" y="-250"/>
                  <a:pt x="938" y="775"/>
                </a:cubicBezTo>
                <a:cubicBezTo>
                  <a:pt x="-285" y="1912"/>
                  <a:pt x="-312" y="3827"/>
                  <a:pt x="857" y="4998"/>
                </a:cubicBezTo>
                <a:cubicBezTo>
                  <a:pt x="1432" y="5574"/>
                  <a:pt x="2189" y="5860"/>
                  <a:pt x="2943" y="5855"/>
                </a:cubicBezTo>
                <a:cubicBezTo>
                  <a:pt x="3116" y="5854"/>
                  <a:pt x="3289" y="5838"/>
                  <a:pt x="3460" y="5806"/>
                </a:cubicBezTo>
                <a:cubicBezTo>
                  <a:pt x="3794" y="5744"/>
                  <a:pt x="4140" y="5747"/>
                  <a:pt x="4465" y="5851"/>
                </a:cubicBezTo>
                <a:cubicBezTo>
                  <a:pt x="4824" y="5967"/>
                  <a:pt x="5162" y="6168"/>
                  <a:pt x="5447" y="6454"/>
                </a:cubicBezTo>
                <a:cubicBezTo>
                  <a:pt x="5854" y="6861"/>
                  <a:pt x="6088" y="7375"/>
                  <a:pt x="6150" y="7906"/>
                </a:cubicBezTo>
                <a:cubicBezTo>
                  <a:pt x="6202" y="8351"/>
                  <a:pt x="6098" y="8798"/>
                  <a:pt x="5891" y="9195"/>
                </a:cubicBezTo>
                <a:cubicBezTo>
                  <a:pt x="5802" y="9367"/>
                  <a:pt x="5719" y="9540"/>
                  <a:pt x="5643" y="9716"/>
                </a:cubicBezTo>
                <a:cubicBezTo>
                  <a:pt x="4410" y="12586"/>
                  <a:pt x="4982" y="16048"/>
                  <a:pt x="7360" y="18368"/>
                </a:cubicBezTo>
                <a:cubicBezTo>
                  <a:pt x="10407" y="21341"/>
                  <a:pt x="15333" y="21282"/>
                  <a:pt x="18311" y="18239"/>
                </a:cubicBezTo>
                <a:cubicBezTo>
                  <a:pt x="21288" y="15198"/>
                  <a:pt x="21270" y="10315"/>
                  <a:pt x="18258" y="7296"/>
                </a:cubicBezTo>
                <a:cubicBezTo>
                  <a:pt x="15943" y="4976"/>
                  <a:pt x="12532" y="4429"/>
                  <a:pt x="9698" y="5651"/>
                </a:cubicBezTo>
                <a:close/>
              </a:path>
            </a:pathLst>
          </a:custGeom>
          <a:gradFill rotWithShape="1">
            <a:gsLst>
              <a:gs pos="0">
                <a:srgbClr val="3A5C84">
                  <a:satMod val="103000"/>
                  <a:lumMod val="102000"/>
                  <a:tint val="94000"/>
                </a:srgbClr>
              </a:gs>
              <a:gs pos="50000">
                <a:srgbClr val="3A5C84"/>
              </a:gs>
              <a:gs pos="100000">
                <a:srgbClr val="3A5C84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lIns="243840" tIns="50800" rIns="50800" bIns="5080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marL="0" marR="0" lvl="0" indent="0" algn="l" defTabSz="60958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000">
                <a:solidFill>
                  <a:srgbClr val="FFFFFF"/>
                </a:solidFill>
              </a:defRPr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sym typeface="Gill Sans"/>
              </a:rPr>
              <a:t>1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B0503020102020204" pitchFamily="34" charset="0"/>
              <a:sym typeface="Gill Sans"/>
            </a:endParaRPr>
          </a:p>
        </p:txBody>
      </p:sp>
      <p:sp>
        <p:nvSpPr>
          <p:cNvPr id="31" name="Shape">
            <a:extLst>
              <a:ext uri="{FF2B5EF4-FFF2-40B4-BE49-F238E27FC236}">
                <a16:creationId xmlns:a16="http://schemas.microsoft.com/office/drawing/2014/main" id="{636D9837-0397-52D8-660E-B7C0C95F43D8}"/>
              </a:ext>
            </a:extLst>
          </p:cNvPr>
          <p:cNvSpPr/>
          <p:nvPr/>
        </p:nvSpPr>
        <p:spPr>
          <a:xfrm>
            <a:off x="3180931" y="2627652"/>
            <a:ext cx="1903463" cy="172733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0" h="20559" extrusionOk="0">
                <a:moveTo>
                  <a:pt x="9698" y="5651"/>
                </a:moveTo>
                <a:cubicBezTo>
                  <a:pt x="9523" y="5727"/>
                  <a:pt x="9350" y="5810"/>
                  <a:pt x="9180" y="5899"/>
                </a:cubicBezTo>
                <a:cubicBezTo>
                  <a:pt x="8783" y="6106"/>
                  <a:pt x="8337" y="6211"/>
                  <a:pt x="7893" y="6159"/>
                </a:cubicBezTo>
                <a:cubicBezTo>
                  <a:pt x="7363" y="6097"/>
                  <a:pt x="6851" y="5862"/>
                  <a:pt x="6444" y="5455"/>
                </a:cubicBezTo>
                <a:cubicBezTo>
                  <a:pt x="6262" y="5272"/>
                  <a:pt x="6114" y="5068"/>
                  <a:pt x="6001" y="4850"/>
                </a:cubicBezTo>
                <a:cubicBezTo>
                  <a:pt x="5773" y="4411"/>
                  <a:pt x="5724" y="3905"/>
                  <a:pt x="5806" y="3416"/>
                </a:cubicBezTo>
                <a:cubicBezTo>
                  <a:pt x="5832" y="3261"/>
                  <a:pt x="5846" y="3103"/>
                  <a:pt x="5847" y="2946"/>
                </a:cubicBezTo>
                <a:cubicBezTo>
                  <a:pt x="5852" y="2145"/>
                  <a:pt x="5533" y="1343"/>
                  <a:pt x="4887" y="755"/>
                </a:cubicBezTo>
                <a:cubicBezTo>
                  <a:pt x="3773" y="-259"/>
                  <a:pt x="2042" y="-250"/>
                  <a:pt x="938" y="775"/>
                </a:cubicBezTo>
                <a:cubicBezTo>
                  <a:pt x="-285" y="1912"/>
                  <a:pt x="-312" y="3827"/>
                  <a:pt x="857" y="4998"/>
                </a:cubicBezTo>
                <a:cubicBezTo>
                  <a:pt x="1432" y="5574"/>
                  <a:pt x="2189" y="5860"/>
                  <a:pt x="2943" y="5855"/>
                </a:cubicBezTo>
                <a:cubicBezTo>
                  <a:pt x="3116" y="5854"/>
                  <a:pt x="3289" y="5838"/>
                  <a:pt x="3460" y="5806"/>
                </a:cubicBezTo>
                <a:cubicBezTo>
                  <a:pt x="3794" y="5744"/>
                  <a:pt x="4140" y="5747"/>
                  <a:pt x="4465" y="5851"/>
                </a:cubicBezTo>
                <a:cubicBezTo>
                  <a:pt x="4824" y="5967"/>
                  <a:pt x="5162" y="6168"/>
                  <a:pt x="5447" y="6454"/>
                </a:cubicBezTo>
                <a:cubicBezTo>
                  <a:pt x="5854" y="6861"/>
                  <a:pt x="6088" y="7375"/>
                  <a:pt x="6150" y="7906"/>
                </a:cubicBezTo>
                <a:cubicBezTo>
                  <a:pt x="6202" y="8351"/>
                  <a:pt x="6098" y="8798"/>
                  <a:pt x="5891" y="9195"/>
                </a:cubicBezTo>
                <a:cubicBezTo>
                  <a:pt x="5802" y="9367"/>
                  <a:pt x="5719" y="9540"/>
                  <a:pt x="5643" y="9716"/>
                </a:cubicBezTo>
                <a:cubicBezTo>
                  <a:pt x="4410" y="12586"/>
                  <a:pt x="4982" y="16048"/>
                  <a:pt x="7360" y="18368"/>
                </a:cubicBezTo>
                <a:cubicBezTo>
                  <a:pt x="10407" y="21341"/>
                  <a:pt x="15333" y="21282"/>
                  <a:pt x="18311" y="18239"/>
                </a:cubicBezTo>
                <a:cubicBezTo>
                  <a:pt x="21288" y="15198"/>
                  <a:pt x="21270" y="10315"/>
                  <a:pt x="18258" y="7296"/>
                </a:cubicBezTo>
                <a:cubicBezTo>
                  <a:pt x="15943" y="4976"/>
                  <a:pt x="12531" y="4429"/>
                  <a:pt x="9698" y="5651"/>
                </a:cubicBezTo>
                <a:close/>
              </a:path>
            </a:pathLst>
          </a:custGeom>
          <a:gradFill rotWithShape="1">
            <a:gsLst>
              <a:gs pos="0">
                <a:srgbClr val="4CC1EF"/>
              </a:gs>
              <a:gs pos="50000">
                <a:srgbClr val="4CC1EF"/>
              </a:gs>
              <a:gs pos="100000">
                <a:srgbClr val="4CC1EF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lIns="243840" tIns="50800" rIns="50800" bIns="5080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marL="0" marR="0" lvl="0" indent="0" algn="l" defTabSz="60958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sym typeface="Gill Sans"/>
              </a:rPr>
              <a:t>2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B0503020102020204" pitchFamily="34" charset="0"/>
              <a:sym typeface="Gill Sans"/>
            </a:endParaRPr>
          </a:p>
        </p:txBody>
      </p:sp>
      <p:sp>
        <p:nvSpPr>
          <p:cNvPr id="32" name="Shape">
            <a:extLst>
              <a:ext uri="{FF2B5EF4-FFF2-40B4-BE49-F238E27FC236}">
                <a16:creationId xmlns:a16="http://schemas.microsoft.com/office/drawing/2014/main" id="{79F094DD-24FA-0001-365C-6DE7AFCA9705}"/>
              </a:ext>
            </a:extLst>
          </p:cNvPr>
          <p:cNvSpPr/>
          <p:nvPr/>
        </p:nvSpPr>
        <p:spPr>
          <a:xfrm>
            <a:off x="5895197" y="2615117"/>
            <a:ext cx="1903463" cy="16987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530" h="20559" extrusionOk="0">
                <a:moveTo>
                  <a:pt x="9698" y="5651"/>
                </a:moveTo>
                <a:cubicBezTo>
                  <a:pt x="9523" y="5727"/>
                  <a:pt x="9350" y="5810"/>
                  <a:pt x="9180" y="5899"/>
                </a:cubicBezTo>
                <a:cubicBezTo>
                  <a:pt x="8783" y="6106"/>
                  <a:pt x="8337" y="6211"/>
                  <a:pt x="7893" y="6159"/>
                </a:cubicBezTo>
                <a:cubicBezTo>
                  <a:pt x="7363" y="6097"/>
                  <a:pt x="6851" y="5862"/>
                  <a:pt x="6444" y="5455"/>
                </a:cubicBezTo>
                <a:cubicBezTo>
                  <a:pt x="6262" y="5272"/>
                  <a:pt x="6114" y="5068"/>
                  <a:pt x="6001" y="4850"/>
                </a:cubicBezTo>
                <a:cubicBezTo>
                  <a:pt x="5773" y="4411"/>
                  <a:pt x="5724" y="3905"/>
                  <a:pt x="5806" y="3416"/>
                </a:cubicBezTo>
                <a:cubicBezTo>
                  <a:pt x="5832" y="3261"/>
                  <a:pt x="5846" y="3103"/>
                  <a:pt x="5847" y="2946"/>
                </a:cubicBezTo>
                <a:cubicBezTo>
                  <a:pt x="5852" y="2145"/>
                  <a:pt x="5533" y="1343"/>
                  <a:pt x="4887" y="755"/>
                </a:cubicBezTo>
                <a:cubicBezTo>
                  <a:pt x="3773" y="-259"/>
                  <a:pt x="2042" y="-250"/>
                  <a:pt x="938" y="775"/>
                </a:cubicBezTo>
                <a:cubicBezTo>
                  <a:pt x="-285" y="1912"/>
                  <a:pt x="-312" y="3827"/>
                  <a:pt x="857" y="4998"/>
                </a:cubicBezTo>
                <a:cubicBezTo>
                  <a:pt x="1432" y="5574"/>
                  <a:pt x="2189" y="5860"/>
                  <a:pt x="2943" y="5855"/>
                </a:cubicBezTo>
                <a:cubicBezTo>
                  <a:pt x="3116" y="5854"/>
                  <a:pt x="3289" y="5838"/>
                  <a:pt x="3460" y="5806"/>
                </a:cubicBezTo>
                <a:cubicBezTo>
                  <a:pt x="3794" y="5744"/>
                  <a:pt x="4140" y="5747"/>
                  <a:pt x="4465" y="5851"/>
                </a:cubicBezTo>
                <a:cubicBezTo>
                  <a:pt x="4824" y="5967"/>
                  <a:pt x="5162" y="6168"/>
                  <a:pt x="5447" y="6454"/>
                </a:cubicBezTo>
                <a:cubicBezTo>
                  <a:pt x="5854" y="6861"/>
                  <a:pt x="6088" y="7375"/>
                  <a:pt x="6150" y="7906"/>
                </a:cubicBezTo>
                <a:cubicBezTo>
                  <a:pt x="6202" y="8351"/>
                  <a:pt x="6098" y="8798"/>
                  <a:pt x="5891" y="9195"/>
                </a:cubicBezTo>
                <a:cubicBezTo>
                  <a:pt x="5802" y="9367"/>
                  <a:pt x="5719" y="9540"/>
                  <a:pt x="5643" y="9716"/>
                </a:cubicBezTo>
                <a:cubicBezTo>
                  <a:pt x="4410" y="12586"/>
                  <a:pt x="4982" y="16048"/>
                  <a:pt x="7360" y="18368"/>
                </a:cubicBezTo>
                <a:cubicBezTo>
                  <a:pt x="10407" y="21341"/>
                  <a:pt x="15333" y="21282"/>
                  <a:pt x="18311" y="18239"/>
                </a:cubicBezTo>
                <a:cubicBezTo>
                  <a:pt x="21288" y="15198"/>
                  <a:pt x="21270" y="10315"/>
                  <a:pt x="18258" y="7296"/>
                </a:cubicBezTo>
                <a:cubicBezTo>
                  <a:pt x="15943" y="4976"/>
                  <a:pt x="12531" y="4429"/>
                  <a:pt x="9698" y="5651"/>
                </a:cubicBezTo>
                <a:close/>
              </a:path>
            </a:pathLst>
          </a:custGeom>
          <a:gradFill rotWithShape="1">
            <a:gsLst>
              <a:gs pos="0">
                <a:srgbClr val="A2B969"/>
              </a:gs>
              <a:gs pos="50000">
                <a:srgbClr val="A2B969"/>
              </a:gs>
              <a:gs pos="100000">
                <a:srgbClr val="A2B969">
                  <a:lumMod val="75000"/>
                </a:srgbClr>
              </a:gs>
            </a:gsLst>
            <a:lin ang="5400000" scaled="0"/>
          </a:gradFill>
          <a:ln>
            <a:noFill/>
          </a:ln>
          <a:effectLst/>
        </p:spPr>
        <p:txBody>
          <a:bodyPr lIns="243840" tIns="50800" rIns="50800" bIns="50800" anchor="t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1pPr>
            <a:lvl2pPr marL="0" marR="0" indent="3429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2pPr>
            <a:lvl3pPr marL="0" marR="0" indent="6858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3pPr>
            <a:lvl4pPr marL="0" marR="0" indent="10287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4pPr>
            <a:lvl5pPr marL="0" marR="0" indent="13716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5pPr>
            <a:lvl6pPr marL="0" marR="0" indent="17145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6pPr>
            <a:lvl7pPr marL="0" marR="0" indent="20574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7pPr>
            <a:lvl8pPr marL="0" marR="0" indent="24003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8pPr>
            <a:lvl9pPr marL="0" marR="0" indent="274320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Gill Sans"/>
              </a:defRPr>
            </a:lvl9pPr>
          </a:lstStyle>
          <a:p>
            <a:pPr marL="0" marR="0" lvl="0" indent="0" algn="l" defTabSz="609585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Franklin Gothic Book" panose="020B0503020102020204" pitchFamily="34" charset="0"/>
                <a:sym typeface="Gill Sans"/>
              </a:rPr>
              <a:t>3</a:t>
            </a:r>
            <a:endParaRPr kumimoji="0" sz="1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Franklin Gothic Book" panose="020B0503020102020204" pitchFamily="34" charset="0"/>
              <a:sym typeface="Gill Sans"/>
            </a:endParaRPr>
          </a:p>
        </p:txBody>
      </p:sp>
      <p:pic>
        <p:nvPicPr>
          <p:cNvPr id="33" name="Graphic 32" descr="Bar graph with downward trend with solid fill">
            <a:extLst>
              <a:ext uri="{FF2B5EF4-FFF2-40B4-BE49-F238E27FC236}">
                <a16:creationId xmlns:a16="http://schemas.microsoft.com/office/drawing/2014/main" id="{903D53EE-3EF1-FE25-6901-F0F74D6104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69405" y="3303270"/>
            <a:ext cx="770149" cy="770149"/>
          </a:xfrm>
          <a:prstGeom prst="rect">
            <a:avLst/>
          </a:prstGeom>
        </p:spPr>
      </p:pic>
      <p:pic>
        <p:nvPicPr>
          <p:cNvPr id="34" name="Graphic 33" descr="Boardroom with solid fill">
            <a:extLst>
              <a:ext uri="{FF2B5EF4-FFF2-40B4-BE49-F238E27FC236}">
                <a16:creationId xmlns:a16="http://schemas.microsoft.com/office/drawing/2014/main" id="{A83FA582-9332-319F-DFF6-78F0B52E00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81616" y="3303270"/>
            <a:ext cx="908966" cy="908966"/>
          </a:xfrm>
          <a:prstGeom prst="rect">
            <a:avLst/>
          </a:prstGeom>
        </p:spPr>
      </p:pic>
      <p:pic>
        <p:nvPicPr>
          <p:cNvPr id="35" name="Graphic 34" descr="Customer review with solid fill">
            <a:extLst>
              <a:ext uri="{FF2B5EF4-FFF2-40B4-BE49-F238E27FC236}">
                <a16:creationId xmlns:a16="http://schemas.microsoft.com/office/drawing/2014/main" id="{884ADD26-D659-CC8C-61B4-0BDF4E242C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91734" y="3343111"/>
            <a:ext cx="752527" cy="752527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5EBFDAE5-BC21-B7AB-7A08-C44D281AA4F1}"/>
              </a:ext>
            </a:extLst>
          </p:cNvPr>
          <p:cNvSpPr txBox="1"/>
          <p:nvPr/>
        </p:nvSpPr>
        <p:spPr>
          <a:xfrm>
            <a:off x="302526" y="1241249"/>
            <a:ext cx="1100174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Inventarisasi</a:t>
            </a:r>
            <a:r>
              <a: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Emisi</a:t>
            </a:r>
            <a:r>
              <a: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GRK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adalah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kegiatan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untuk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memperoleh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data dan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informasi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mengenai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tingkat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, status, dan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kecenderungan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perubahan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Emisi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GRK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secara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berkala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dari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berbagai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sumber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emisi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dan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penyerapnya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– </a:t>
            </a:r>
            <a:r>
              <a:rPr kumimoji="0" lang="en-ID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Pasal</a:t>
            </a:r>
            <a:r>
              <a: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1 </a:t>
            </a:r>
            <a:r>
              <a:rPr kumimoji="0" lang="en-ID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nomor</a:t>
            </a:r>
            <a:r>
              <a: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25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Inventarisasi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Emisi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GRK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sebagaimana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dimaksud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dalam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Pasal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t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huruf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a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dilaksanakan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dengan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cara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: (a).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pemantauan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; (b).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pengumpulan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; dan (c). </a:t>
            </a:r>
            <a:r>
              <a:rPr kumimoji="0" lang="en-ID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Penghitungan</a:t>
            </a:r>
            <a:r>
              <a:rPr kumimoji="0" lang="en-ID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– </a:t>
            </a:r>
            <a:r>
              <a:rPr kumimoji="0" lang="en-ID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Pasal</a:t>
            </a:r>
            <a:r>
              <a: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10 </a:t>
            </a:r>
            <a:r>
              <a:rPr kumimoji="0" lang="en-ID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ayat</a:t>
            </a:r>
            <a:r>
              <a:rPr kumimoji="0" lang="en-ID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 pitchFamily="34" charset="0"/>
              </a:rPr>
              <a:t> (1)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8A030C-0564-2889-8639-1A367EC38698}"/>
              </a:ext>
            </a:extLst>
          </p:cNvPr>
          <p:cNvSpPr txBox="1"/>
          <p:nvPr/>
        </p:nvSpPr>
        <p:spPr>
          <a:xfrm>
            <a:off x="5781895" y="568017"/>
            <a:ext cx="2114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" sz="1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Franklin Gothic Book" panose="020B0503020102020204" pitchFamily="34" charset="0"/>
              </a:rPr>
              <a:t>PERPRES 98/2021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C43ABB-3F9C-57A4-B659-87C7A9A5568E}"/>
              </a:ext>
            </a:extLst>
          </p:cNvPr>
          <p:cNvSpPr txBox="1"/>
          <p:nvPr/>
        </p:nvSpPr>
        <p:spPr>
          <a:xfrm>
            <a:off x="8812530" y="2879988"/>
            <a:ext cx="3379470" cy="39780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60375" marR="0" lvl="0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AutoNum type="alphaLcPeriod"/>
              <a:defRPr/>
            </a:pP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Menteri,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untuk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Inventarisasi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Emisi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GRK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nasional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 </a:t>
            </a:r>
          </a:p>
          <a:p>
            <a:pPr marL="460375" marR="0" lvl="0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AutoNum type="alphaLcPeriod"/>
              <a:defRPr/>
            </a:pP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menteri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terkait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sesuai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kewenangannya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untuk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Inventarisasi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Emisi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GRK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Sektor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 </a:t>
            </a:r>
          </a:p>
          <a:p>
            <a:pPr marL="460375" marR="0" lvl="0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AutoNum type="alphaLcPeriod"/>
              <a:defRPr/>
            </a:pP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Gubernur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untuk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Inventarisasi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Emisi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GRK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provinsi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 </a:t>
            </a:r>
          </a:p>
          <a:p>
            <a:pPr marL="460375" marR="0" lvl="0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AutoNum type="alphaLcPeriod"/>
              <a:defRPr/>
            </a:pP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Bupati</a:t>
            </a:r>
            <a:r>
              <a:rPr kumimoji="0" lang="en-ID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en-ID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walikota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untuk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Inventarisasi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Emisi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GRK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kabupaten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/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kota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; dan </a:t>
            </a:r>
          </a:p>
          <a:p>
            <a:pPr marL="460375" marR="0" lvl="0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AutoNum type="alphaLcPeriod"/>
              <a:defRPr/>
            </a:pP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Pelaku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Usaha di area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usaha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dan/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atau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kegiatannya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untuk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Inventarisasi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Emisi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GRK </a:t>
            </a:r>
            <a:r>
              <a:rPr kumimoji="0" lang="en-ID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perusahaan</a:t>
            </a:r>
            <a:r>
              <a:rPr kumimoji="0" lang="en-ID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  <a:p>
            <a:pPr marL="460375" marR="0" lvl="0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AutoNum type="alphaLcPeriod"/>
              <a:defRPr/>
            </a:pPr>
            <a:endParaRPr kumimoji="0" lang="en-ID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5D9C6E-8B95-BE7A-C712-F9573D33E72E}"/>
              </a:ext>
            </a:extLst>
          </p:cNvPr>
          <p:cNvSpPr txBox="1"/>
          <p:nvPr/>
        </p:nvSpPr>
        <p:spPr>
          <a:xfrm>
            <a:off x="8812530" y="2232796"/>
            <a:ext cx="3379470" cy="6463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ID" sz="1800" dirty="0" err="1">
                <a:solidFill>
                  <a:schemeClr val="bg1"/>
                </a:solidFill>
                <a:effectLst/>
                <a:latin typeface="Fd30518-Identity-H"/>
              </a:rPr>
              <a:t>Inventarisasi</a:t>
            </a:r>
            <a:r>
              <a:rPr lang="en-ID" sz="1800" dirty="0">
                <a:solidFill>
                  <a:schemeClr val="bg1"/>
                </a:solidFill>
                <a:effectLst/>
                <a:latin typeface="Fd30518-Identity-H"/>
              </a:rPr>
              <a:t> </a:t>
            </a:r>
            <a:r>
              <a:rPr lang="en-ID" sz="1800" dirty="0" err="1">
                <a:solidFill>
                  <a:schemeClr val="bg1"/>
                </a:solidFill>
                <a:effectLst/>
                <a:latin typeface="Fd30518-Identity-H"/>
              </a:rPr>
              <a:t>Emisi</a:t>
            </a:r>
            <a:r>
              <a:rPr lang="en-ID" sz="1800" dirty="0">
                <a:solidFill>
                  <a:schemeClr val="bg1"/>
                </a:solidFill>
                <a:effectLst/>
                <a:latin typeface="Fd30518-Identity-H"/>
              </a:rPr>
              <a:t> GRK </a:t>
            </a:r>
            <a:r>
              <a:rPr lang="en-ID" sz="1800" dirty="0" err="1">
                <a:solidFill>
                  <a:schemeClr val="bg1"/>
                </a:solidFill>
                <a:effectLst/>
                <a:latin typeface="Fd30518-Identity-H"/>
              </a:rPr>
              <a:t>dilaksanakan</a:t>
            </a:r>
            <a:r>
              <a:rPr lang="en-ID" sz="1800" dirty="0">
                <a:solidFill>
                  <a:schemeClr val="bg1"/>
                </a:solidFill>
                <a:effectLst/>
                <a:latin typeface="Fd30518-Identity-H"/>
              </a:rPr>
              <a:t> oleh: </a:t>
            </a:r>
            <a:endParaRPr lang="en-ID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B1E2EF-D437-C2EB-BEDA-090E527A00EB}"/>
              </a:ext>
            </a:extLst>
          </p:cNvPr>
          <p:cNvSpPr txBox="1"/>
          <p:nvPr/>
        </p:nvSpPr>
        <p:spPr>
          <a:xfrm>
            <a:off x="59871" y="43543"/>
            <a:ext cx="702129" cy="6500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2653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2192000" y="0"/>
                </a:moveTo>
                <a:lnTo>
                  <a:pt x="0" y="0"/>
                </a:lnTo>
                <a:lnTo>
                  <a:pt x="0" y="6858000"/>
                </a:lnTo>
                <a:lnTo>
                  <a:pt x="12192000" y="6858000"/>
                </a:lnTo>
                <a:lnTo>
                  <a:pt x="12192000" y="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596890"/>
            <a:ext cx="12192000" cy="1261110"/>
          </a:xfrm>
          <a:prstGeom prst="rect">
            <a:avLst/>
          </a:prstGeom>
        </p:spPr>
      </p:pic>
      <p:grpSp>
        <p:nvGrpSpPr>
          <p:cNvPr id="4" name="object 4"/>
          <p:cNvGrpSpPr/>
          <p:nvPr/>
        </p:nvGrpSpPr>
        <p:grpSpPr>
          <a:xfrm>
            <a:off x="866394" y="4920796"/>
            <a:ext cx="10460355" cy="429895"/>
            <a:chOff x="866394" y="4920796"/>
            <a:chExt cx="10460355" cy="429895"/>
          </a:xfrm>
        </p:grpSpPr>
        <p:sp>
          <p:nvSpPr>
            <p:cNvPr id="5" name="object 5"/>
            <p:cNvSpPr/>
            <p:nvPr/>
          </p:nvSpPr>
          <p:spPr>
            <a:xfrm>
              <a:off x="866394" y="5112258"/>
              <a:ext cx="10460355" cy="76200"/>
            </a:xfrm>
            <a:custGeom>
              <a:avLst/>
              <a:gdLst/>
              <a:ahLst/>
              <a:cxnLst/>
              <a:rect l="l" t="t" r="r" b="b"/>
              <a:pathLst>
                <a:path w="10460355" h="76200">
                  <a:moveTo>
                    <a:pt x="38100" y="0"/>
                  </a:moveTo>
                  <a:lnTo>
                    <a:pt x="23268" y="2988"/>
                  </a:lnTo>
                  <a:lnTo>
                    <a:pt x="11158" y="11144"/>
                  </a:lnTo>
                  <a:lnTo>
                    <a:pt x="2993" y="23252"/>
                  </a:lnTo>
                  <a:lnTo>
                    <a:pt x="0" y="38100"/>
                  </a:lnTo>
                  <a:lnTo>
                    <a:pt x="2993" y="52947"/>
                  </a:lnTo>
                  <a:lnTo>
                    <a:pt x="11158" y="65055"/>
                  </a:lnTo>
                  <a:lnTo>
                    <a:pt x="23268" y="73211"/>
                  </a:lnTo>
                  <a:lnTo>
                    <a:pt x="38100" y="76200"/>
                  </a:lnTo>
                  <a:lnTo>
                    <a:pt x="52931" y="73211"/>
                  </a:lnTo>
                  <a:lnTo>
                    <a:pt x="65041" y="65055"/>
                  </a:lnTo>
                  <a:lnTo>
                    <a:pt x="73206" y="52947"/>
                  </a:lnTo>
                  <a:lnTo>
                    <a:pt x="73895" y="49530"/>
                  </a:lnTo>
                  <a:lnTo>
                    <a:pt x="38100" y="49530"/>
                  </a:lnTo>
                  <a:lnTo>
                    <a:pt x="38100" y="26670"/>
                  </a:lnTo>
                  <a:lnTo>
                    <a:pt x="73895" y="26670"/>
                  </a:lnTo>
                  <a:lnTo>
                    <a:pt x="73206" y="23252"/>
                  </a:lnTo>
                  <a:lnTo>
                    <a:pt x="65041" y="11144"/>
                  </a:lnTo>
                  <a:lnTo>
                    <a:pt x="52931" y="2988"/>
                  </a:lnTo>
                  <a:lnTo>
                    <a:pt x="38100" y="0"/>
                  </a:lnTo>
                  <a:close/>
                </a:path>
                <a:path w="10460355" h="76200">
                  <a:moveTo>
                    <a:pt x="10421874" y="0"/>
                  </a:moveTo>
                  <a:lnTo>
                    <a:pt x="10407007" y="2988"/>
                  </a:lnTo>
                  <a:lnTo>
                    <a:pt x="10394854" y="11144"/>
                  </a:lnTo>
                  <a:lnTo>
                    <a:pt x="10386655" y="23252"/>
                  </a:lnTo>
                  <a:lnTo>
                    <a:pt x="10383647" y="38100"/>
                  </a:lnTo>
                  <a:lnTo>
                    <a:pt x="10386653" y="52947"/>
                  </a:lnTo>
                  <a:lnTo>
                    <a:pt x="10394838" y="65055"/>
                  </a:lnTo>
                  <a:lnTo>
                    <a:pt x="10406953" y="73211"/>
                  </a:lnTo>
                  <a:lnTo>
                    <a:pt x="10421747" y="76200"/>
                  </a:lnTo>
                  <a:lnTo>
                    <a:pt x="10436596" y="73211"/>
                  </a:lnTo>
                  <a:lnTo>
                    <a:pt x="10448718" y="65055"/>
                  </a:lnTo>
                  <a:lnTo>
                    <a:pt x="10456912" y="52947"/>
                  </a:lnTo>
                  <a:lnTo>
                    <a:pt x="10457616" y="49530"/>
                  </a:lnTo>
                  <a:lnTo>
                    <a:pt x="10421747" y="49530"/>
                  </a:lnTo>
                  <a:lnTo>
                    <a:pt x="10421874" y="26670"/>
                  </a:lnTo>
                  <a:lnTo>
                    <a:pt x="10457659" y="26670"/>
                  </a:lnTo>
                  <a:lnTo>
                    <a:pt x="10456967" y="23252"/>
                  </a:lnTo>
                  <a:lnTo>
                    <a:pt x="10448782" y="11144"/>
                  </a:lnTo>
                  <a:lnTo>
                    <a:pt x="10436667" y="2988"/>
                  </a:lnTo>
                  <a:lnTo>
                    <a:pt x="10421874" y="0"/>
                  </a:lnTo>
                  <a:close/>
                </a:path>
                <a:path w="10460355" h="76200">
                  <a:moveTo>
                    <a:pt x="73895" y="26670"/>
                  </a:moveTo>
                  <a:lnTo>
                    <a:pt x="38100" y="26670"/>
                  </a:lnTo>
                  <a:lnTo>
                    <a:pt x="38100" y="49530"/>
                  </a:lnTo>
                  <a:lnTo>
                    <a:pt x="73895" y="49530"/>
                  </a:lnTo>
                  <a:lnTo>
                    <a:pt x="76200" y="38100"/>
                  </a:lnTo>
                  <a:lnTo>
                    <a:pt x="73895" y="26670"/>
                  </a:lnTo>
                  <a:close/>
                </a:path>
                <a:path w="10460355" h="76200">
                  <a:moveTo>
                    <a:pt x="10385962" y="26670"/>
                  </a:moveTo>
                  <a:lnTo>
                    <a:pt x="73895" y="26670"/>
                  </a:lnTo>
                  <a:lnTo>
                    <a:pt x="76200" y="38100"/>
                  </a:lnTo>
                  <a:lnTo>
                    <a:pt x="73895" y="49530"/>
                  </a:lnTo>
                  <a:lnTo>
                    <a:pt x="10385961" y="49530"/>
                  </a:lnTo>
                  <a:lnTo>
                    <a:pt x="10383647" y="38100"/>
                  </a:lnTo>
                  <a:lnTo>
                    <a:pt x="10385962" y="26670"/>
                  </a:lnTo>
                  <a:close/>
                </a:path>
                <a:path w="10460355" h="76200">
                  <a:moveTo>
                    <a:pt x="10457659" y="26670"/>
                  </a:moveTo>
                  <a:lnTo>
                    <a:pt x="10421874" y="26670"/>
                  </a:lnTo>
                  <a:lnTo>
                    <a:pt x="10421747" y="49530"/>
                  </a:lnTo>
                  <a:lnTo>
                    <a:pt x="10457616" y="49530"/>
                  </a:lnTo>
                  <a:lnTo>
                    <a:pt x="10459974" y="38100"/>
                  </a:lnTo>
                  <a:lnTo>
                    <a:pt x="10457659" y="26670"/>
                  </a:lnTo>
                  <a:close/>
                </a:path>
              </a:pathLst>
            </a:custGeom>
            <a:solidFill>
              <a:srgbClr val="404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94404" y="4920796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4" h="429895">
                  <a:moveTo>
                    <a:pt x="238348" y="0"/>
                  </a:moveTo>
                  <a:lnTo>
                    <a:pt x="191030" y="0"/>
                  </a:lnTo>
                  <a:lnTo>
                    <a:pt x="144637" y="10341"/>
                  </a:lnTo>
                  <a:lnTo>
                    <a:pt x="101001" y="31024"/>
                  </a:lnTo>
                  <a:lnTo>
                    <a:pt x="61955" y="62048"/>
                  </a:lnTo>
                  <a:lnTo>
                    <a:pt x="30977" y="101094"/>
                  </a:lnTo>
                  <a:lnTo>
                    <a:pt x="10325" y="144728"/>
                  </a:lnTo>
                  <a:lnTo>
                    <a:pt x="0" y="191114"/>
                  </a:lnTo>
                  <a:lnTo>
                    <a:pt x="0" y="238417"/>
                  </a:lnTo>
                  <a:lnTo>
                    <a:pt x="10325" y="284803"/>
                  </a:lnTo>
                  <a:lnTo>
                    <a:pt x="30977" y="328437"/>
                  </a:lnTo>
                  <a:lnTo>
                    <a:pt x="61955" y="367483"/>
                  </a:lnTo>
                  <a:lnTo>
                    <a:pt x="101001" y="398461"/>
                  </a:lnTo>
                  <a:lnTo>
                    <a:pt x="144637" y="419112"/>
                  </a:lnTo>
                  <a:lnTo>
                    <a:pt x="191030" y="429438"/>
                  </a:lnTo>
                  <a:lnTo>
                    <a:pt x="238348" y="429438"/>
                  </a:lnTo>
                  <a:lnTo>
                    <a:pt x="284756" y="419112"/>
                  </a:lnTo>
                  <a:lnTo>
                    <a:pt x="328424" y="398461"/>
                  </a:lnTo>
                  <a:lnTo>
                    <a:pt x="367517" y="367483"/>
                  </a:lnTo>
                  <a:lnTo>
                    <a:pt x="398494" y="328437"/>
                  </a:lnTo>
                  <a:lnTo>
                    <a:pt x="419146" y="284803"/>
                  </a:lnTo>
                  <a:lnTo>
                    <a:pt x="429472" y="238417"/>
                  </a:lnTo>
                  <a:lnTo>
                    <a:pt x="429472" y="191114"/>
                  </a:lnTo>
                  <a:lnTo>
                    <a:pt x="419146" y="144728"/>
                  </a:lnTo>
                  <a:lnTo>
                    <a:pt x="398494" y="101094"/>
                  </a:lnTo>
                  <a:lnTo>
                    <a:pt x="367517" y="62048"/>
                  </a:lnTo>
                  <a:lnTo>
                    <a:pt x="328424" y="31024"/>
                  </a:lnTo>
                  <a:lnTo>
                    <a:pt x="284756" y="10341"/>
                  </a:lnTo>
                  <a:lnTo>
                    <a:pt x="238348" y="0"/>
                  </a:lnTo>
                  <a:close/>
                </a:path>
              </a:pathLst>
            </a:custGeom>
            <a:solidFill>
              <a:srgbClr val="495D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6652" y="5035296"/>
              <a:ext cx="201167" cy="201168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585103" y="4920796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238348" y="0"/>
                  </a:moveTo>
                  <a:lnTo>
                    <a:pt x="191030" y="0"/>
                  </a:lnTo>
                  <a:lnTo>
                    <a:pt x="144637" y="10341"/>
                  </a:lnTo>
                  <a:lnTo>
                    <a:pt x="101001" y="31024"/>
                  </a:lnTo>
                  <a:lnTo>
                    <a:pt x="61955" y="62048"/>
                  </a:lnTo>
                  <a:lnTo>
                    <a:pt x="30977" y="101094"/>
                  </a:lnTo>
                  <a:lnTo>
                    <a:pt x="10325" y="144728"/>
                  </a:lnTo>
                  <a:lnTo>
                    <a:pt x="0" y="191114"/>
                  </a:lnTo>
                  <a:lnTo>
                    <a:pt x="0" y="238417"/>
                  </a:lnTo>
                  <a:lnTo>
                    <a:pt x="10325" y="284803"/>
                  </a:lnTo>
                  <a:lnTo>
                    <a:pt x="30977" y="328437"/>
                  </a:lnTo>
                  <a:lnTo>
                    <a:pt x="61955" y="367483"/>
                  </a:lnTo>
                  <a:lnTo>
                    <a:pt x="101001" y="398461"/>
                  </a:lnTo>
                  <a:lnTo>
                    <a:pt x="144637" y="419112"/>
                  </a:lnTo>
                  <a:lnTo>
                    <a:pt x="191030" y="429438"/>
                  </a:lnTo>
                  <a:lnTo>
                    <a:pt x="238348" y="429438"/>
                  </a:lnTo>
                  <a:lnTo>
                    <a:pt x="284756" y="419112"/>
                  </a:lnTo>
                  <a:lnTo>
                    <a:pt x="328424" y="398461"/>
                  </a:lnTo>
                  <a:lnTo>
                    <a:pt x="367517" y="367483"/>
                  </a:lnTo>
                  <a:lnTo>
                    <a:pt x="398494" y="328437"/>
                  </a:lnTo>
                  <a:lnTo>
                    <a:pt x="419146" y="284803"/>
                  </a:lnTo>
                  <a:lnTo>
                    <a:pt x="429472" y="238417"/>
                  </a:lnTo>
                  <a:lnTo>
                    <a:pt x="429472" y="191114"/>
                  </a:lnTo>
                  <a:lnTo>
                    <a:pt x="419146" y="144728"/>
                  </a:lnTo>
                  <a:lnTo>
                    <a:pt x="398494" y="101094"/>
                  </a:lnTo>
                  <a:lnTo>
                    <a:pt x="367517" y="62048"/>
                  </a:lnTo>
                  <a:lnTo>
                    <a:pt x="328424" y="31024"/>
                  </a:lnTo>
                  <a:lnTo>
                    <a:pt x="284756" y="10341"/>
                  </a:lnTo>
                  <a:lnTo>
                    <a:pt x="238348" y="0"/>
                  </a:lnTo>
                  <a:close/>
                </a:path>
              </a:pathLst>
            </a:custGeom>
            <a:solidFill>
              <a:srgbClr val="4978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97223" y="5035296"/>
              <a:ext cx="201167" cy="20116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875802" y="4920796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238324" y="0"/>
                  </a:moveTo>
                  <a:lnTo>
                    <a:pt x="191020" y="0"/>
                  </a:lnTo>
                  <a:lnTo>
                    <a:pt x="144634" y="10341"/>
                  </a:lnTo>
                  <a:lnTo>
                    <a:pt x="101001" y="31024"/>
                  </a:lnTo>
                  <a:lnTo>
                    <a:pt x="61955" y="62048"/>
                  </a:lnTo>
                  <a:lnTo>
                    <a:pt x="30977" y="101094"/>
                  </a:lnTo>
                  <a:lnTo>
                    <a:pt x="10325" y="144728"/>
                  </a:lnTo>
                  <a:lnTo>
                    <a:pt x="0" y="191114"/>
                  </a:lnTo>
                  <a:lnTo>
                    <a:pt x="0" y="238417"/>
                  </a:lnTo>
                  <a:lnTo>
                    <a:pt x="10325" y="284803"/>
                  </a:lnTo>
                  <a:lnTo>
                    <a:pt x="30977" y="328437"/>
                  </a:lnTo>
                  <a:lnTo>
                    <a:pt x="61955" y="367483"/>
                  </a:lnTo>
                  <a:lnTo>
                    <a:pt x="101001" y="398461"/>
                  </a:lnTo>
                  <a:lnTo>
                    <a:pt x="144634" y="419112"/>
                  </a:lnTo>
                  <a:lnTo>
                    <a:pt x="191020" y="429438"/>
                  </a:lnTo>
                  <a:lnTo>
                    <a:pt x="238324" y="429438"/>
                  </a:lnTo>
                  <a:lnTo>
                    <a:pt x="284710" y="419112"/>
                  </a:lnTo>
                  <a:lnTo>
                    <a:pt x="328344" y="398461"/>
                  </a:lnTo>
                  <a:lnTo>
                    <a:pt x="367390" y="367483"/>
                  </a:lnTo>
                  <a:lnTo>
                    <a:pt x="398414" y="328437"/>
                  </a:lnTo>
                  <a:lnTo>
                    <a:pt x="419097" y="284803"/>
                  </a:lnTo>
                  <a:lnTo>
                    <a:pt x="429438" y="238417"/>
                  </a:lnTo>
                  <a:lnTo>
                    <a:pt x="429438" y="191114"/>
                  </a:lnTo>
                  <a:lnTo>
                    <a:pt x="419097" y="144728"/>
                  </a:lnTo>
                  <a:lnTo>
                    <a:pt x="398414" y="101094"/>
                  </a:lnTo>
                  <a:lnTo>
                    <a:pt x="367390" y="62048"/>
                  </a:lnTo>
                  <a:lnTo>
                    <a:pt x="328344" y="31024"/>
                  </a:lnTo>
                  <a:lnTo>
                    <a:pt x="284710" y="10341"/>
                  </a:lnTo>
                  <a:lnTo>
                    <a:pt x="238324" y="0"/>
                  </a:lnTo>
                  <a:close/>
                </a:path>
              </a:pathLst>
            </a:custGeom>
            <a:solidFill>
              <a:srgbClr val="87B9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87796" y="5035296"/>
              <a:ext cx="201167" cy="201168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8166501" y="4920796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238324" y="0"/>
                  </a:moveTo>
                  <a:lnTo>
                    <a:pt x="191020" y="0"/>
                  </a:lnTo>
                  <a:lnTo>
                    <a:pt x="144634" y="10341"/>
                  </a:lnTo>
                  <a:lnTo>
                    <a:pt x="101001" y="31024"/>
                  </a:lnTo>
                  <a:lnTo>
                    <a:pt x="61955" y="62048"/>
                  </a:lnTo>
                  <a:lnTo>
                    <a:pt x="30977" y="101094"/>
                  </a:lnTo>
                  <a:lnTo>
                    <a:pt x="10325" y="144728"/>
                  </a:lnTo>
                  <a:lnTo>
                    <a:pt x="0" y="191114"/>
                  </a:lnTo>
                  <a:lnTo>
                    <a:pt x="0" y="238417"/>
                  </a:lnTo>
                  <a:lnTo>
                    <a:pt x="10325" y="284803"/>
                  </a:lnTo>
                  <a:lnTo>
                    <a:pt x="30977" y="328437"/>
                  </a:lnTo>
                  <a:lnTo>
                    <a:pt x="61955" y="367483"/>
                  </a:lnTo>
                  <a:lnTo>
                    <a:pt x="101001" y="398461"/>
                  </a:lnTo>
                  <a:lnTo>
                    <a:pt x="144634" y="419112"/>
                  </a:lnTo>
                  <a:lnTo>
                    <a:pt x="191020" y="429438"/>
                  </a:lnTo>
                  <a:lnTo>
                    <a:pt x="238324" y="429438"/>
                  </a:lnTo>
                  <a:lnTo>
                    <a:pt x="284710" y="419112"/>
                  </a:lnTo>
                  <a:lnTo>
                    <a:pt x="328344" y="398461"/>
                  </a:lnTo>
                  <a:lnTo>
                    <a:pt x="367390" y="367483"/>
                  </a:lnTo>
                  <a:lnTo>
                    <a:pt x="398414" y="328437"/>
                  </a:lnTo>
                  <a:lnTo>
                    <a:pt x="419097" y="284803"/>
                  </a:lnTo>
                  <a:lnTo>
                    <a:pt x="429438" y="238417"/>
                  </a:lnTo>
                  <a:lnTo>
                    <a:pt x="429438" y="191114"/>
                  </a:lnTo>
                  <a:lnTo>
                    <a:pt x="419097" y="144728"/>
                  </a:lnTo>
                  <a:lnTo>
                    <a:pt x="398414" y="101094"/>
                  </a:lnTo>
                  <a:lnTo>
                    <a:pt x="367390" y="62048"/>
                  </a:lnTo>
                  <a:lnTo>
                    <a:pt x="328344" y="31024"/>
                  </a:lnTo>
                  <a:lnTo>
                    <a:pt x="284710" y="10341"/>
                  </a:lnTo>
                  <a:lnTo>
                    <a:pt x="238324" y="0"/>
                  </a:lnTo>
                  <a:close/>
                </a:path>
              </a:pathLst>
            </a:custGeom>
            <a:solidFill>
              <a:srgbClr val="9CCC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78367" y="5035296"/>
              <a:ext cx="201167" cy="201168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10457200" y="4920796"/>
              <a:ext cx="429895" cy="429895"/>
            </a:xfrm>
            <a:custGeom>
              <a:avLst/>
              <a:gdLst/>
              <a:ahLst/>
              <a:cxnLst/>
              <a:rect l="l" t="t" r="r" b="b"/>
              <a:pathLst>
                <a:path w="429895" h="429895">
                  <a:moveTo>
                    <a:pt x="238324" y="0"/>
                  </a:moveTo>
                  <a:lnTo>
                    <a:pt x="191020" y="0"/>
                  </a:lnTo>
                  <a:lnTo>
                    <a:pt x="144634" y="10341"/>
                  </a:lnTo>
                  <a:lnTo>
                    <a:pt x="101001" y="31024"/>
                  </a:lnTo>
                  <a:lnTo>
                    <a:pt x="61955" y="62048"/>
                  </a:lnTo>
                  <a:lnTo>
                    <a:pt x="30977" y="101094"/>
                  </a:lnTo>
                  <a:lnTo>
                    <a:pt x="10325" y="144728"/>
                  </a:lnTo>
                  <a:lnTo>
                    <a:pt x="0" y="191114"/>
                  </a:lnTo>
                  <a:lnTo>
                    <a:pt x="0" y="238417"/>
                  </a:lnTo>
                  <a:lnTo>
                    <a:pt x="10325" y="284803"/>
                  </a:lnTo>
                  <a:lnTo>
                    <a:pt x="30977" y="328437"/>
                  </a:lnTo>
                  <a:lnTo>
                    <a:pt x="61955" y="367483"/>
                  </a:lnTo>
                  <a:lnTo>
                    <a:pt x="101001" y="398461"/>
                  </a:lnTo>
                  <a:lnTo>
                    <a:pt x="144634" y="419112"/>
                  </a:lnTo>
                  <a:lnTo>
                    <a:pt x="191020" y="429438"/>
                  </a:lnTo>
                  <a:lnTo>
                    <a:pt x="238324" y="429438"/>
                  </a:lnTo>
                  <a:lnTo>
                    <a:pt x="284710" y="419112"/>
                  </a:lnTo>
                  <a:lnTo>
                    <a:pt x="328344" y="398461"/>
                  </a:lnTo>
                  <a:lnTo>
                    <a:pt x="367390" y="367483"/>
                  </a:lnTo>
                  <a:lnTo>
                    <a:pt x="398414" y="328437"/>
                  </a:lnTo>
                  <a:lnTo>
                    <a:pt x="419097" y="284803"/>
                  </a:lnTo>
                  <a:lnTo>
                    <a:pt x="429438" y="238417"/>
                  </a:lnTo>
                  <a:lnTo>
                    <a:pt x="429438" y="191114"/>
                  </a:lnTo>
                  <a:lnTo>
                    <a:pt x="419097" y="144728"/>
                  </a:lnTo>
                  <a:lnTo>
                    <a:pt x="398414" y="101094"/>
                  </a:lnTo>
                  <a:lnTo>
                    <a:pt x="367390" y="62048"/>
                  </a:lnTo>
                  <a:lnTo>
                    <a:pt x="328344" y="31024"/>
                  </a:lnTo>
                  <a:lnTo>
                    <a:pt x="284710" y="10341"/>
                  </a:lnTo>
                  <a:lnTo>
                    <a:pt x="238324" y="0"/>
                  </a:lnTo>
                  <a:close/>
                </a:path>
              </a:pathLst>
            </a:custGeom>
            <a:solidFill>
              <a:srgbClr val="EA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568939" y="5035296"/>
              <a:ext cx="201167" cy="201168"/>
            </a:xfrm>
            <a:prstGeom prst="rect">
              <a:avLst/>
            </a:prstGeom>
          </p:spPr>
        </p:pic>
      </p:grpSp>
      <p:sp>
        <p:nvSpPr>
          <p:cNvPr id="16" name="object 16"/>
          <p:cNvSpPr txBox="1"/>
          <p:nvPr/>
        </p:nvSpPr>
        <p:spPr>
          <a:xfrm>
            <a:off x="1197965" y="5421883"/>
            <a:ext cx="127635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2235" marR="5080" indent="-901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P</a:t>
            </a:r>
            <a:r>
              <a:rPr sz="2400" b="1" spc="-10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400" b="1" spc="-10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b="1" spc="-5" dirty="0">
                <a:solidFill>
                  <a:srgbClr val="404040"/>
                </a:solidFill>
                <a:latin typeface="Arial"/>
                <a:cs typeface="Arial"/>
              </a:rPr>
              <a:t>KU  USAHA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312667" y="5421883"/>
            <a:ext cx="162813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180">
              <a:lnSpc>
                <a:spcPct val="100000"/>
              </a:lnSpc>
              <a:spcBef>
                <a:spcPts val="100"/>
              </a:spcBef>
            </a:pPr>
            <a:r>
              <a:rPr sz="2400" b="1" spc="-65" dirty="0">
                <a:solidFill>
                  <a:srgbClr val="404040"/>
                </a:solidFill>
                <a:latin typeface="Arial"/>
                <a:cs typeface="Arial"/>
              </a:rPr>
              <a:t>BUPATI</a:t>
            </a:r>
            <a:r>
              <a:rPr sz="2400" b="1" spc="-1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/ </a:t>
            </a:r>
            <a:r>
              <a:rPr sz="2400" b="1" spc="5" dirty="0">
                <a:solidFill>
                  <a:srgbClr val="404040"/>
                </a:solidFill>
                <a:latin typeface="Arial"/>
                <a:cs typeface="Arial"/>
              </a:rPr>
              <a:t> </a:t>
            </a:r>
            <a:r>
              <a:rPr sz="2400" b="1" spc="-135" dirty="0">
                <a:solidFill>
                  <a:srgbClr val="404040"/>
                </a:solidFill>
                <a:latin typeface="Arial"/>
                <a:cs typeface="Arial"/>
              </a:rPr>
              <a:t>W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r>
              <a:rPr sz="2400" b="1" spc="-10" dirty="0">
                <a:solidFill>
                  <a:srgbClr val="404040"/>
                </a:solidFill>
                <a:latin typeface="Arial"/>
                <a:cs typeface="Arial"/>
              </a:rPr>
              <a:t>L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IKO</a:t>
            </a:r>
            <a:r>
              <a:rPr sz="2400" b="1" spc="-185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573014" y="5421883"/>
            <a:ext cx="178435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Arial"/>
                <a:cs typeface="Arial"/>
              </a:rPr>
              <a:t>GUB</a:t>
            </a:r>
            <a:r>
              <a:rPr sz="2400" b="1" spc="-1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400" b="1" spc="-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400" b="1" spc="-15" dirty="0">
                <a:solidFill>
                  <a:srgbClr val="404040"/>
                </a:solidFill>
                <a:latin typeface="Arial"/>
                <a:cs typeface="Arial"/>
              </a:rPr>
              <a:t>N</a:t>
            </a:r>
            <a:r>
              <a:rPr sz="2400" b="1" spc="-5" dirty="0">
                <a:solidFill>
                  <a:srgbClr val="404040"/>
                </a:solidFill>
                <a:latin typeface="Arial"/>
                <a:cs typeface="Arial"/>
              </a:rPr>
              <a:t>UR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920355" y="5421883"/>
            <a:ext cx="11264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04040"/>
                </a:solidFill>
                <a:latin typeface="Arial"/>
                <a:cs typeface="Arial"/>
              </a:rPr>
              <a:t>menteri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124693" y="5421883"/>
            <a:ext cx="13950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MEN</a:t>
            </a:r>
            <a:r>
              <a:rPr sz="2400" b="1" spc="-10" dirty="0">
                <a:solidFill>
                  <a:srgbClr val="404040"/>
                </a:solidFill>
                <a:latin typeface="Arial"/>
                <a:cs typeface="Arial"/>
              </a:rPr>
              <a:t>T</a:t>
            </a:r>
            <a:r>
              <a:rPr sz="2400" b="1" spc="-5" dirty="0">
                <a:solidFill>
                  <a:srgbClr val="404040"/>
                </a:solidFill>
                <a:latin typeface="Arial"/>
                <a:cs typeface="Arial"/>
              </a:rPr>
              <a:t>E</a:t>
            </a:r>
            <a:r>
              <a:rPr sz="2400" b="1" spc="-15" dirty="0">
                <a:solidFill>
                  <a:srgbClr val="404040"/>
                </a:solidFill>
                <a:latin typeface="Arial"/>
                <a:cs typeface="Arial"/>
              </a:rPr>
              <a:t>R</a:t>
            </a:r>
            <a:r>
              <a:rPr sz="2400" b="1" dirty="0">
                <a:solidFill>
                  <a:srgbClr val="404040"/>
                </a:solidFill>
                <a:latin typeface="Arial"/>
                <a:cs typeface="Arial"/>
              </a:rPr>
              <a:t>I</a:t>
            </a:r>
            <a:endParaRPr sz="2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487424" y="4619244"/>
            <a:ext cx="2161540" cy="108585"/>
          </a:xfrm>
          <a:custGeom>
            <a:avLst/>
            <a:gdLst/>
            <a:ahLst/>
            <a:cxnLst/>
            <a:rect l="l" t="t" r="r" b="b"/>
            <a:pathLst>
              <a:path w="2161540" h="108585">
                <a:moveTo>
                  <a:pt x="2106929" y="0"/>
                </a:moveTo>
                <a:lnTo>
                  <a:pt x="54101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1"/>
                </a:lnTo>
                <a:lnTo>
                  <a:pt x="4256" y="75146"/>
                </a:lnTo>
                <a:lnTo>
                  <a:pt x="15859" y="92344"/>
                </a:lnTo>
                <a:lnTo>
                  <a:pt x="33057" y="103947"/>
                </a:lnTo>
                <a:lnTo>
                  <a:pt x="54101" y="108203"/>
                </a:lnTo>
                <a:lnTo>
                  <a:pt x="2106929" y="108203"/>
                </a:lnTo>
                <a:lnTo>
                  <a:pt x="2127974" y="103947"/>
                </a:lnTo>
                <a:lnTo>
                  <a:pt x="2145172" y="92344"/>
                </a:lnTo>
                <a:lnTo>
                  <a:pt x="2156775" y="75146"/>
                </a:lnTo>
                <a:lnTo>
                  <a:pt x="2161031" y="54101"/>
                </a:lnTo>
                <a:lnTo>
                  <a:pt x="2156775" y="33057"/>
                </a:lnTo>
                <a:lnTo>
                  <a:pt x="2145172" y="15859"/>
                </a:lnTo>
                <a:lnTo>
                  <a:pt x="2127974" y="4256"/>
                </a:lnTo>
                <a:lnTo>
                  <a:pt x="2106929" y="0"/>
                </a:lnTo>
                <a:close/>
              </a:path>
            </a:pathLst>
          </a:custGeom>
          <a:solidFill>
            <a:srgbClr val="495D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670685" y="2599689"/>
            <a:ext cx="1621790" cy="19780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Pelaku</a:t>
            </a:r>
            <a:r>
              <a:rPr sz="1600" b="1" spc="-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Usaha</a:t>
            </a:r>
            <a:endParaRPr sz="1600" dirty="0">
              <a:latin typeface="Arial"/>
              <a:cs typeface="Arial"/>
            </a:endParaRPr>
          </a:p>
          <a:p>
            <a:pPr marL="30480">
              <a:lnSpc>
                <a:spcPct val="100000"/>
              </a:lnSpc>
              <a:spcBef>
                <a:spcPts val="15"/>
              </a:spcBef>
            </a:pPr>
            <a:r>
              <a:rPr sz="1400" dirty="0" err="1">
                <a:latin typeface="Arial MT"/>
                <a:cs typeface="Arial MT"/>
              </a:rPr>
              <a:t>kepada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spc="-5" dirty="0" err="1">
                <a:latin typeface="Arial MT"/>
                <a:cs typeface="Arial MT"/>
              </a:rPr>
              <a:t>bupat</a:t>
            </a:r>
            <a:r>
              <a:rPr lang="en-US" sz="1400" spc="-55" dirty="0" err="1">
                <a:latin typeface="Arial MT"/>
                <a:cs typeface="Arial MT"/>
              </a:rPr>
              <a:t>i</a:t>
            </a:r>
            <a:endParaRPr sz="1400" dirty="0">
              <a:latin typeface="Arial MT"/>
              <a:cs typeface="Arial MT"/>
            </a:endParaRPr>
          </a:p>
          <a:p>
            <a:pPr marL="30480" marR="5080">
              <a:lnSpc>
                <a:spcPct val="100000"/>
              </a:lnSpc>
            </a:pPr>
            <a:r>
              <a:rPr sz="1400" dirty="0">
                <a:latin typeface="Arial MT"/>
                <a:cs typeface="Arial MT"/>
              </a:rPr>
              <a:t>/walikota, </a:t>
            </a:r>
            <a:r>
              <a:rPr sz="1400" spc="-10" dirty="0">
                <a:latin typeface="Arial MT"/>
                <a:cs typeface="Arial MT"/>
              </a:rPr>
              <a:t>gubernur,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atau menteri terkait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sesuai </a:t>
            </a:r>
            <a:r>
              <a:rPr sz="1400" spc="-5" dirty="0">
                <a:latin typeface="Arial MT"/>
                <a:cs typeface="Arial MT"/>
              </a:rPr>
              <a:t>dengan </a:t>
            </a:r>
            <a:r>
              <a:rPr sz="1400" dirty="0">
                <a:latin typeface="Arial MT"/>
                <a:cs typeface="Arial MT"/>
              </a:rPr>
              <a:t> persetujuan teknis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yang </a:t>
            </a:r>
            <a:r>
              <a:rPr sz="1400" dirty="0">
                <a:latin typeface="Arial MT"/>
                <a:cs typeface="Arial MT"/>
              </a:rPr>
              <a:t>didapatkan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paling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lambat</a:t>
            </a:r>
            <a:r>
              <a:rPr sz="1400" spc="-55" dirty="0">
                <a:latin typeface="Arial MT"/>
                <a:cs typeface="Arial MT"/>
              </a:rPr>
              <a:t> </a:t>
            </a:r>
            <a:r>
              <a:rPr sz="1400" b="1" spc="-5" dirty="0">
                <a:latin typeface="Arial"/>
                <a:cs typeface="Arial"/>
              </a:rPr>
              <a:t>bulan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Maret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450086" y="2500122"/>
            <a:ext cx="86360" cy="1590040"/>
          </a:xfrm>
          <a:custGeom>
            <a:avLst/>
            <a:gdLst/>
            <a:ahLst/>
            <a:cxnLst/>
            <a:rect l="l" t="t" r="r" b="b"/>
            <a:pathLst>
              <a:path w="86359" h="1590039">
                <a:moveTo>
                  <a:pt x="48237" y="74145"/>
                </a:moveTo>
                <a:lnTo>
                  <a:pt x="38353" y="76200"/>
                </a:lnTo>
                <a:lnTo>
                  <a:pt x="28437" y="76200"/>
                </a:lnTo>
                <a:lnTo>
                  <a:pt x="28575" y="97536"/>
                </a:lnTo>
                <a:lnTo>
                  <a:pt x="48386" y="97408"/>
                </a:lnTo>
                <a:lnTo>
                  <a:pt x="48251" y="76200"/>
                </a:lnTo>
                <a:lnTo>
                  <a:pt x="38353" y="76200"/>
                </a:lnTo>
                <a:lnTo>
                  <a:pt x="28425" y="74266"/>
                </a:lnTo>
                <a:lnTo>
                  <a:pt x="48238" y="74266"/>
                </a:lnTo>
                <a:close/>
              </a:path>
              <a:path w="86359" h="1590039">
                <a:moveTo>
                  <a:pt x="48005" y="37973"/>
                </a:moveTo>
                <a:lnTo>
                  <a:pt x="28193" y="38226"/>
                </a:lnTo>
                <a:lnTo>
                  <a:pt x="28425" y="74266"/>
                </a:lnTo>
                <a:lnTo>
                  <a:pt x="38353" y="76200"/>
                </a:lnTo>
                <a:lnTo>
                  <a:pt x="48237" y="74145"/>
                </a:lnTo>
                <a:lnTo>
                  <a:pt x="48005" y="37973"/>
                </a:lnTo>
                <a:close/>
              </a:path>
              <a:path w="86359" h="1590039">
                <a:moveTo>
                  <a:pt x="37845" y="0"/>
                </a:moveTo>
                <a:lnTo>
                  <a:pt x="23020" y="3081"/>
                </a:lnTo>
                <a:lnTo>
                  <a:pt x="10969" y="11318"/>
                </a:lnTo>
                <a:lnTo>
                  <a:pt x="2895" y="23485"/>
                </a:lnTo>
                <a:lnTo>
                  <a:pt x="0" y="38353"/>
                </a:lnTo>
                <a:lnTo>
                  <a:pt x="3081" y="53179"/>
                </a:lnTo>
                <a:lnTo>
                  <a:pt x="11318" y="65230"/>
                </a:lnTo>
                <a:lnTo>
                  <a:pt x="23485" y="73304"/>
                </a:lnTo>
                <a:lnTo>
                  <a:pt x="28425" y="74266"/>
                </a:lnTo>
                <a:lnTo>
                  <a:pt x="28193" y="38226"/>
                </a:lnTo>
                <a:lnTo>
                  <a:pt x="48005" y="37973"/>
                </a:lnTo>
                <a:lnTo>
                  <a:pt x="76175" y="37973"/>
                </a:lnTo>
                <a:lnTo>
                  <a:pt x="76200" y="37845"/>
                </a:lnTo>
                <a:lnTo>
                  <a:pt x="73118" y="23020"/>
                </a:lnTo>
                <a:lnTo>
                  <a:pt x="64881" y="10969"/>
                </a:lnTo>
                <a:lnTo>
                  <a:pt x="52714" y="2895"/>
                </a:lnTo>
                <a:lnTo>
                  <a:pt x="37845" y="0"/>
                </a:lnTo>
                <a:close/>
              </a:path>
              <a:path w="86359" h="1590039">
                <a:moveTo>
                  <a:pt x="76175" y="37973"/>
                </a:moveTo>
                <a:lnTo>
                  <a:pt x="48005" y="37973"/>
                </a:lnTo>
                <a:lnTo>
                  <a:pt x="48237" y="74145"/>
                </a:lnTo>
                <a:lnTo>
                  <a:pt x="53179" y="73118"/>
                </a:lnTo>
                <a:lnTo>
                  <a:pt x="65230" y="64881"/>
                </a:lnTo>
                <a:lnTo>
                  <a:pt x="73304" y="52714"/>
                </a:lnTo>
                <a:lnTo>
                  <a:pt x="76175" y="37973"/>
                </a:lnTo>
                <a:close/>
              </a:path>
              <a:path w="86359" h="1590039">
                <a:moveTo>
                  <a:pt x="48513" y="117220"/>
                </a:moveTo>
                <a:lnTo>
                  <a:pt x="28701" y="117348"/>
                </a:lnTo>
                <a:lnTo>
                  <a:pt x="29082" y="176783"/>
                </a:lnTo>
                <a:lnTo>
                  <a:pt x="48894" y="176656"/>
                </a:lnTo>
                <a:lnTo>
                  <a:pt x="48513" y="117220"/>
                </a:lnTo>
                <a:close/>
              </a:path>
              <a:path w="86359" h="1590039">
                <a:moveTo>
                  <a:pt x="49021" y="196468"/>
                </a:moveTo>
                <a:lnTo>
                  <a:pt x="29209" y="196595"/>
                </a:lnTo>
                <a:lnTo>
                  <a:pt x="29590" y="256031"/>
                </a:lnTo>
                <a:lnTo>
                  <a:pt x="49402" y="255904"/>
                </a:lnTo>
                <a:lnTo>
                  <a:pt x="49021" y="196468"/>
                </a:lnTo>
                <a:close/>
              </a:path>
              <a:path w="86359" h="1590039">
                <a:moveTo>
                  <a:pt x="49529" y="275716"/>
                </a:moveTo>
                <a:lnTo>
                  <a:pt x="29717" y="275843"/>
                </a:lnTo>
                <a:lnTo>
                  <a:pt x="30098" y="335279"/>
                </a:lnTo>
                <a:lnTo>
                  <a:pt x="49910" y="335152"/>
                </a:lnTo>
                <a:lnTo>
                  <a:pt x="49529" y="275716"/>
                </a:lnTo>
                <a:close/>
              </a:path>
              <a:path w="86359" h="1590039">
                <a:moveTo>
                  <a:pt x="50164" y="354964"/>
                </a:moveTo>
                <a:lnTo>
                  <a:pt x="30352" y="355091"/>
                </a:lnTo>
                <a:lnTo>
                  <a:pt x="30733" y="414527"/>
                </a:lnTo>
                <a:lnTo>
                  <a:pt x="50545" y="414400"/>
                </a:lnTo>
                <a:lnTo>
                  <a:pt x="50164" y="354964"/>
                </a:lnTo>
                <a:close/>
              </a:path>
              <a:path w="86359" h="1590039">
                <a:moveTo>
                  <a:pt x="50672" y="434213"/>
                </a:moveTo>
                <a:lnTo>
                  <a:pt x="30860" y="434339"/>
                </a:lnTo>
                <a:lnTo>
                  <a:pt x="31241" y="493775"/>
                </a:lnTo>
                <a:lnTo>
                  <a:pt x="51053" y="493649"/>
                </a:lnTo>
                <a:lnTo>
                  <a:pt x="50672" y="434213"/>
                </a:lnTo>
                <a:close/>
              </a:path>
              <a:path w="86359" h="1590039">
                <a:moveTo>
                  <a:pt x="51180" y="513461"/>
                </a:moveTo>
                <a:lnTo>
                  <a:pt x="31368" y="513588"/>
                </a:lnTo>
                <a:lnTo>
                  <a:pt x="31750" y="573024"/>
                </a:lnTo>
                <a:lnTo>
                  <a:pt x="51561" y="572897"/>
                </a:lnTo>
                <a:lnTo>
                  <a:pt x="51180" y="513461"/>
                </a:lnTo>
                <a:close/>
              </a:path>
              <a:path w="86359" h="1590039">
                <a:moveTo>
                  <a:pt x="51688" y="592708"/>
                </a:moveTo>
                <a:lnTo>
                  <a:pt x="31876" y="592836"/>
                </a:lnTo>
                <a:lnTo>
                  <a:pt x="32257" y="652272"/>
                </a:lnTo>
                <a:lnTo>
                  <a:pt x="52069" y="652144"/>
                </a:lnTo>
                <a:lnTo>
                  <a:pt x="51688" y="592708"/>
                </a:lnTo>
                <a:close/>
              </a:path>
              <a:path w="86359" h="1590039">
                <a:moveTo>
                  <a:pt x="52196" y="671956"/>
                </a:moveTo>
                <a:lnTo>
                  <a:pt x="32384" y="672083"/>
                </a:lnTo>
                <a:lnTo>
                  <a:pt x="32765" y="731519"/>
                </a:lnTo>
                <a:lnTo>
                  <a:pt x="52577" y="731392"/>
                </a:lnTo>
                <a:lnTo>
                  <a:pt x="52196" y="671956"/>
                </a:lnTo>
                <a:close/>
              </a:path>
              <a:path w="86359" h="1590039">
                <a:moveTo>
                  <a:pt x="52704" y="751204"/>
                </a:moveTo>
                <a:lnTo>
                  <a:pt x="32892" y="751331"/>
                </a:lnTo>
                <a:lnTo>
                  <a:pt x="33273" y="810767"/>
                </a:lnTo>
                <a:lnTo>
                  <a:pt x="53085" y="810640"/>
                </a:lnTo>
                <a:lnTo>
                  <a:pt x="52704" y="751204"/>
                </a:lnTo>
                <a:close/>
              </a:path>
              <a:path w="86359" h="1590039">
                <a:moveTo>
                  <a:pt x="53212" y="830452"/>
                </a:moveTo>
                <a:lnTo>
                  <a:pt x="33400" y="830579"/>
                </a:lnTo>
                <a:lnTo>
                  <a:pt x="33781" y="890015"/>
                </a:lnTo>
                <a:lnTo>
                  <a:pt x="53593" y="889888"/>
                </a:lnTo>
                <a:lnTo>
                  <a:pt x="53212" y="830452"/>
                </a:lnTo>
                <a:close/>
              </a:path>
              <a:path w="86359" h="1590039">
                <a:moveTo>
                  <a:pt x="53720" y="909701"/>
                </a:moveTo>
                <a:lnTo>
                  <a:pt x="33908" y="909827"/>
                </a:lnTo>
                <a:lnTo>
                  <a:pt x="34289" y="969263"/>
                </a:lnTo>
                <a:lnTo>
                  <a:pt x="54101" y="969137"/>
                </a:lnTo>
                <a:lnTo>
                  <a:pt x="53720" y="909701"/>
                </a:lnTo>
                <a:close/>
              </a:path>
              <a:path w="86359" h="1590039">
                <a:moveTo>
                  <a:pt x="54355" y="988949"/>
                </a:moveTo>
                <a:lnTo>
                  <a:pt x="34543" y="989076"/>
                </a:lnTo>
                <a:lnTo>
                  <a:pt x="34925" y="1048512"/>
                </a:lnTo>
                <a:lnTo>
                  <a:pt x="54736" y="1048385"/>
                </a:lnTo>
                <a:lnTo>
                  <a:pt x="54355" y="988949"/>
                </a:lnTo>
                <a:close/>
              </a:path>
              <a:path w="86359" h="1590039">
                <a:moveTo>
                  <a:pt x="54863" y="1068197"/>
                </a:moveTo>
                <a:lnTo>
                  <a:pt x="35051" y="1068324"/>
                </a:lnTo>
                <a:lnTo>
                  <a:pt x="35432" y="1127759"/>
                </a:lnTo>
                <a:lnTo>
                  <a:pt x="55244" y="1127633"/>
                </a:lnTo>
                <a:lnTo>
                  <a:pt x="54863" y="1068197"/>
                </a:lnTo>
                <a:close/>
              </a:path>
              <a:path w="86359" h="1590039">
                <a:moveTo>
                  <a:pt x="55371" y="1147445"/>
                </a:moveTo>
                <a:lnTo>
                  <a:pt x="35559" y="1147571"/>
                </a:lnTo>
                <a:lnTo>
                  <a:pt x="35940" y="1207008"/>
                </a:lnTo>
                <a:lnTo>
                  <a:pt x="55752" y="1206880"/>
                </a:lnTo>
                <a:lnTo>
                  <a:pt x="55371" y="1147445"/>
                </a:lnTo>
                <a:close/>
              </a:path>
              <a:path w="86359" h="1590039">
                <a:moveTo>
                  <a:pt x="55879" y="1226692"/>
                </a:moveTo>
                <a:lnTo>
                  <a:pt x="36067" y="1226820"/>
                </a:lnTo>
                <a:lnTo>
                  <a:pt x="36448" y="1286255"/>
                </a:lnTo>
                <a:lnTo>
                  <a:pt x="56260" y="1286128"/>
                </a:lnTo>
                <a:lnTo>
                  <a:pt x="55879" y="1226692"/>
                </a:lnTo>
                <a:close/>
              </a:path>
              <a:path w="86359" h="1590039">
                <a:moveTo>
                  <a:pt x="56387" y="1305940"/>
                </a:moveTo>
                <a:lnTo>
                  <a:pt x="36575" y="1306067"/>
                </a:lnTo>
                <a:lnTo>
                  <a:pt x="36956" y="1365503"/>
                </a:lnTo>
                <a:lnTo>
                  <a:pt x="56768" y="1365377"/>
                </a:lnTo>
                <a:lnTo>
                  <a:pt x="56387" y="1305940"/>
                </a:lnTo>
                <a:close/>
              </a:path>
              <a:path w="86359" h="1590039">
                <a:moveTo>
                  <a:pt x="56895" y="1385189"/>
                </a:moveTo>
                <a:lnTo>
                  <a:pt x="37083" y="1385315"/>
                </a:lnTo>
                <a:lnTo>
                  <a:pt x="37464" y="1444752"/>
                </a:lnTo>
                <a:lnTo>
                  <a:pt x="57276" y="1444625"/>
                </a:lnTo>
                <a:lnTo>
                  <a:pt x="56895" y="1385189"/>
                </a:lnTo>
                <a:close/>
              </a:path>
              <a:path w="86359" h="1590039">
                <a:moveTo>
                  <a:pt x="37919" y="1515668"/>
                </a:moveTo>
                <a:lnTo>
                  <a:pt x="33053" y="1516685"/>
                </a:lnTo>
                <a:lnTo>
                  <a:pt x="21002" y="1524952"/>
                </a:lnTo>
                <a:lnTo>
                  <a:pt x="12928" y="1537124"/>
                </a:lnTo>
                <a:lnTo>
                  <a:pt x="10032" y="1551939"/>
                </a:lnTo>
                <a:lnTo>
                  <a:pt x="13114" y="1566765"/>
                </a:lnTo>
                <a:lnTo>
                  <a:pt x="21351" y="1578816"/>
                </a:lnTo>
                <a:lnTo>
                  <a:pt x="33518" y="1586890"/>
                </a:lnTo>
                <a:lnTo>
                  <a:pt x="48386" y="1589785"/>
                </a:lnTo>
                <a:lnTo>
                  <a:pt x="63158" y="1586704"/>
                </a:lnTo>
                <a:lnTo>
                  <a:pt x="75215" y="1578467"/>
                </a:lnTo>
                <a:lnTo>
                  <a:pt x="83319" y="1566300"/>
                </a:lnTo>
                <a:lnTo>
                  <a:pt x="86158" y="1551813"/>
                </a:lnTo>
                <a:lnTo>
                  <a:pt x="38226" y="1551813"/>
                </a:lnTo>
                <a:lnTo>
                  <a:pt x="38100" y="1543811"/>
                </a:lnTo>
                <a:lnTo>
                  <a:pt x="84616" y="1543684"/>
                </a:lnTo>
                <a:lnTo>
                  <a:pt x="83151" y="1536660"/>
                </a:lnTo>
                <a:lnTo>
                  <a:pt x="74914" y="1524603"/>
                </a:lnTo>
                <a:lnTo>
                  <a:pt x="74008" y="1524000"/>
                </a:lnTo>
                <a:lnTo>
                  <a:pt x="37972" y="1524000"/>
                </a:lnTo>
                <a:lnTo>
                  <a:pt x="37919" y="1515668"/>
                </a:lnTo>
                <a:close/>
              </a:path>
              <a:path w="86359" h="1590039">
                <a:moveTo>
                  <a:pt x="57911" y="1543684"/>
                </a:moveTo>
                <a:lnTo>
                  <a:pt x="38100" y="1543811"/>
                </a:lnTo>
                <a:lnTo>
                  <a:pt x="38226" y="1551813"/>
                </a:lnTo>
                <a:lnTo>
                  <a:pt x="58038" y="1551685"/>
                </a:lnTo>
                <a:lnTo>
                  <a:pt x="57911" y="1543684"/>
                </a:lnTo>
                <a:close/>
              </a:path>
              <a:path w="86359" h="1590039">
                <a:moveTo>
                  <a:pt x="84616" y="1543684"/>
                </a:moveTo>
                <a:lnTo>
                  <a:pt x="57911" y="1543684"/>
                </a:lnTo>
                <a:lnTo>
                  <a:pt x="58038" y="1551685"/>
                </a:lnTo>
                <a:lnTo>
                  <a:pt x="38226" y="1551813"/>
                </a:lnTo>
                <a:lnTo>
                  <a:pt x="86158" y="1551813"/>
                </a:lnTo>
                <a:lnTo>
                  <a:pt x="86232" y="1551432"/>
                </a:lnTo>
                <a:lnTo>
                  <a:pt x="84616" y="1543684"/>
                </a:lnTo>
                <a:close/>
              </a:path>
              <a:path w="86359" h="1590039">
                <a:moveTo>
                  <a:pt x="47878" y="1513585"/>
                </a:moveTo>
                <a:lnTo>
                  <a:pt x="37919" y="1515668"/>
                </a:lnTo>
                <a:lnTo>
                  <a:pt x="37972" y="1524000"/>
                </a:lnTo>
                <a:lnTo>
                  <a:pt x="57784" y="1523872"/>
                </a:lnTo>
                <a:lnTo>
                  <a:pt x="57731" y="1515516"/>
                </a:lnTo>
                <a:lnTo>
                  <a:pt x="47878" y="1513585"/>
                </a:lnTo>
                <a:close/>
              </a:path>
              <a:path w="86359" h="1590039">
                <a:moveTo>
                  <a:pt x="57731" y="1515516"/>
                </a:moveTo>
                <a:lnTo>
                  <a:pt x="57784" y="1523872"/>
                </a:lnTo>
                <a:lnTo>
                  <a:pt x="37972" y="1524000"/>
                </a:lnTo>
                <a:lnTo>
                  <a:pt x="74008" y="1524000"/>
                </a:lnTo>
                <a:lnTo>
                  <a:pt x="62747" y="1516499"/>
                </a:lnTo>
                <a:lnTo>
                  <a:pt x="57731" y="1515516"/>
                </a:lnTo>
                <a:close/>
              </a:path>
              <a:path w="86359" h="1590039">
                <a:moveTo>
                  <a:pt x="57403" y="1464436"/>
                </a:moveTo>
                <a:lnTo>
                  <a:pt x="37591" y="1464564"/>
                </a:lnTo>
                <a:lnTo>
                  <a:pt x="37919" y="1515668"/>
                </a:lnTo>
                <a:lnTo>
                  <a:pt x="47878" y="1513585"/>
                </a:lnTo>
                <a:lnTo>
                  <a:pt x="57719" y="1513585"/>
                </a:lnTo>
                <a:lnTo>
                  <a:pt x="57403" y="1464436"/>
                </a:lnTo>
                <a:close/>
              </a:path>
              <a:path w="86359" h="1590039">
                <a:moveTo>
                  <a:pt x="57719" y="1513585"/>
                </a:moveTo>
                <a:lnTo>
                  <a:pt x="47878" y="1513585"/>
                </a:lnTo>
                <a:lnTo>
                  <a:pt x="57731" y="1515516"/>
                </a:lnTo>
                <a:lnTo>
                  <a:pt x="57719" y="1513585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74947" y="4416552"/>
            <a:ext cx="2159635" cy="108585"/>
          </a:xfrm>
          <a:custGeom>
            <a:avLst/>
            <a:gdLst/>
            <a:ahLst/>
            <a:cxnLst/>
            <a:rect l="l" t="t" r="r" b="b"/>
            <a:pathLst>
              <a:path w="2159635" h="108585">
                <a:moveTo>
                  <a:pt x="2105405" y="0"/>
                </a:moveTo>
                <a:lnTo>
                  <a:pt x="54101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2"/>
                </a:lnTo>
                <a:lnTo>
                  <a:pt x="4256" y="75146"/>
                </a:lnTo>
                <a:lnTo>
                  <a:pt x="15859" y="92344"/>
                </a:lnTo>
                <a:lnTo>
                  <a:pt x="33057" y="103947"/>
                </a:lnTo>
                <a:lnTo>
                  <a:pt x="54101" y="108204"/>
                </a:lnTo>
                <a:lnTo>
                  <a:pt x="2105405" y="108204"/>
                </a:lnTo>
                <a:lnTo>
                  <a:pt x="2126450" y="103947"/>
                </a:lnTo>
                <a:lnTo>
                  <a:pt x="2143648" y="92344"/>
                </a:lnTo>
                <a:lnTo>
                  <a:pt x="2155251" y="75146"/>
                </a:lnTo>
                <a:lnTo>
                  <a:pt x="2159507" y="54102"/>
                </a:lnTo>
                <a:lnTo>
                  <a:pt x="2155251" y="33057"/>
                </a:lnTo>
                <a:lnTo>
                  <a:pt x="2143648" y="15859"/>
                </a:lnTo>
                <a:lnTo>
                  <a:pt x="2126450" y="4256"/>
                </a:lnTo>
                <a:lnTo>
                  <a:pt x="2105405" y="0"/>
                </a:lnTo>
                <a:close/>
              </a:path>
            </a:pathLst>
          </a:custGeom>
          <a:solidFill>
            <a:srgbClr val="4978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57320" y="2404110"/>
            <a:ext cx="1626870" cy="15817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20" marR="5080" indent="-20955">
              <a:lnSpc>
                <a:spcPct val="100099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Bupati/walikota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meyampaikan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600" spc="-5" dirty="0">
                <a:latin typeface="Arial MT"/>
                <a:cs typeface="Arial MT"/>
              </a:rPr>
              <a:t>laporan </a:t>
            </a:r>
            <a:r>
              <a:rPr sz="1400" dirty="0">
                <a:latin typeface="Arial MT"/>
                <a:cs typeface="Arial MT"/>
              </a:rPr>
              <a:t>hasil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Inventarisasi Emisi </a:t>
            </a:r>
            <a:r>
              <a:rPr sz="140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GRK </a:t>
            </a:r>
            <a:r>
              <a:rPr sz="1400" dirty="0">
                <a:latin typeface="Arial MT"/>
                <a:cs typeface="Arial MT"/>
              </a:rPr>
              <a:t>kepada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Gubernur paling </a:t>
            </a:r>
            <a:r>
              <a:rPr sz="1400" dirty="0">
                <a:latin typeface="Arial MT"/>
                <a:cs typeface="Arial MT"/>
              </a:rPr>
              <a:t> lambat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b="1" spc="-5" dirty="0">
                <a:latin typeface="Arial"/>
                <a:cs typeface="Arial"/>
              </a:rPr>
              <a:t>bulan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Maret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37609" y="2298954"/>
            <a:ext cx="86360" cy="1590040"/>
          </a:xfrm>
          <a:custGeom>
            <a:avLst/>
            <a:gdLst/>
            <a:ahLst/>
            <a:cxnLst/>
            <a:rect l="l" t="t" r="r" b="b"/>
            <a:pathLst>
              <a:path w="86360" h="1590039">
                <a:moveTo>
                  <a:pt x="48237" y="74145"/>
                </a:moveTo>
                <a:lnTo>
                  <a:pt x="38353" y="76200"/>
                </a:lnTo>
                <a:lnTo>
                  <a:pt x="28437" y="76200"/>
                </a:lnTo>
                <a:lnTo>
                  <a:pt x="28575" y="97536"/>
                </a:lnTo>
                <a:lnTo>
                  <a:pt x="48387" y="97409"/>
                </a:lnTo>
                <a:lnTo>
                  <a:pt x="48251" y="76200"/>
                </a:lnTo>
                <a:lnTo>
                  <a:pt x="38353" y="76200"/>
                </a:lnTo>
                <a:lnTo>
                  <a:pt x="28425" y="74266"/>
                </a:lnTo>
                <a:lnTo>
                  <a:pt x="48238" y="74266"/>
                </a:lnTo>
                <a:close/>
              </a:path>
              <a:path w="86360" h="1590039">
                <a:moveTo>
                  <a:pt x="48005" y="37973"/>
                </a:moveTo>
                <a:lnTo>
                  <a:pt x="28193" y="38226"/>
                </a:lnTo>
                <a:lnTo>
                  <a:pt x="28425" y="74266"/>
                </a:lnTo>
                <a:lnTo>
                  <a:pt x="38353" y="76200"/>
                </a:lnTo>
                <a:lnTo>
                  <a:pt x="48237" y="74145"/>
                </a:lnTo>
                <a:lnTo>
                  <a:pt x="48005" y="37973"/>
                </a:lnTo>
                <a:close/>
              </a:path>
              <a:path w="86360" h="1590039">
                <a:moveTo>
                  <a:pt x="37845" y="0"/>
                </a:moveTo>
                <a:lnTo>
                  <a:pt x="23020" y="3081"/>
                </a:lnTo>
                <a:lnTo>
                  <a:pt x="10969" y="11318"/>
                </a:lnTo>
                <a:lnTo>
                  <a:pt x="2895" y="23485"/>
                </a:lnTo>
                <a:lnTo>
                  <a:pt x="0" y="38354"/>
                </a:lnTo>
                <a:lnTo>
                  <a:pt x="3081" y="53179"/>
                </a:lnTo>
                <a:lnTo>
                  <a:pt x="11318" y="65230"/>
                </a:lnTo>
                <a:lnTo>
                  <a:pt x="23485" y="73304"/>
                </a:lnTo>
                <a:lnTo>
                  <a:pt x="28425" y="74266"/>
                </a:lnTo>
                <a:lnTo>
                  <a:pt x="28193" y="38226"/>
                </a:lnTo>
                <a:lnTo>
                  <a:pt x="48005" y="37973"/>
                </a:lnTo>
                <a:lnTo>
                  <a:pt x="76175" y="37973"/>
                </a:lnTo>
                <a:lnTo>
                  <a:pt x="73118" y="23020"/>
                </a:lnTo>
                <a:lnTo>
                  <a:pt x="64881" y="10969"/>
                </a:lnTo>
                <a:lnTo>
                  <a:pt x="52714" y="2895"/>
                </a:lnTo>
                <a:lnTo>
                  <a:pt x="37845" y="0"/>
                </a:lnTo>
                <a:close/>
              </a:path>
              <a:path w="86360" h="1590039">
                <a:moveTo>
                  <a:pt x="76175" y="37973"/>
                </a:moveTo>
                <a:lnTo>
                  <a:pt x="48005" y="37973"/>
                </a:lnTo>
                <a:lnTo>
                  <a:pt x="48237" y="74145"/>
                </a:lnTo>
                <a:lnTo>
                  <a:pt x="53179" y="73118"/>
                </a:lnTo>
                <a:lnTo>
                  <a:pt x="65230" y="64881"/>
                </a:lnTo>
                <a:lnTo>
                  <a:pt x="73304" y="52714"/>
                </a:lnTo>
                <a:lnTo>
                  <a:pt x="76175" y="37973"/>
                </a:lnTo>
                <a:close/>
              </a:path>
              <a:path w="86360" h="1590039">
                <a:moveTo>
                  <a:pt x="48513" y="117221"/>
                </a:moveTo>
                <a:lnTo>
                  <a:pt x="28701" y="117348"/>
                </a:lnTo>
                <a:lnTo>
                  <a:pt x="29082" y="176784"/>
                </a:lnTo>
                <a:lnTo>
                  <a:pt x="48894" y="176657"/>
                </a:lnTo>
                <a:lnTo>
                  <a:pt x="48513" y="117221"/>
                </a:lnTo>
                <a:close/>
              </a:path>
              <a:path w="86360" h="1590039">
                <a:moveTo>
                  <a:pt x="49022" y="196469"/>
                </a:moveTo>
                <a:lnTo>
                  <a:pt x="29210" y="196596"/>
                </a:lnTo>
                <a:lnTo>
                  <a:pt x="29590" y="256032"/>
                </a:lnTo>
                <a:lnTo>
                  <a:pt x="49402" y="255905"/>
                </a:lnTo>
                <a:lnTo>
                  <a:pt x="49022" y="196469"/>
                </a:lnTo>
                <a:close/>
              </a:path>
              <a:path w="86360" h="1590039">
                <a:moveTo>
                  <a:pt x="49529" y="275717"/>
                </a:moveTo>
                <a:lnTo>
                  <a:pt x="29717" y="275844"/>
                </a:lnTo>
                <a:lnTo>
                  <a:pt x="30099" y="335280"/>
                </a:lnTo>
                <a:lnTo>
                  <a:pt x="49911" y="335153"/>
                </a:lnTo>
                <a:lnTo>
                  <a:pt x="49529" y="275717"/>
                </a:lnTo>
                <a:close/>
              </a:path>
              <a:path w="86360" h="1590039">
                <a:moveTo>
                  <a:pt x="50037" y="354965"/>
                </a:moveTo>
                <a:lnTo>
                  <a:pt x="30225" y="355092"/>
                </a:lnTo>
                <a:lnTo>
                  <a:pt x="30734" y="414528"/>
                </a:lnTo>
                <a:lnTo>
                  <a:pt x="50545" y="414400"/>
                </a:lnTo>
                <a:lnTo>
                  <a:pt x="50037" y="354965"/>
                </a:lnTo>
                <a:close/>
              </a:path>
              <a:path w="86360" h="1590039">
                <a:moveTo>
                  <a:pt x="50673" y="434213"/>
                </a:moveTo>
                <a:lnTo>
                  <a:pt x="30861" y="434340"/>
                </a:lnTo>
                <a:lnTo>
                  <a:pt x="31241" y="493775"/>
                </a:lnTo>
                <a:lnTo>
                  <a:pt x="51053" y="493649"/>
                </a:lnTo>
                <a:lnTo>
                  <a:pt x="50673" y="434213"/>
                </a:lnTo>
                <a:close/>
              </a:path>
              <a:path w="86360" h="1590039">
                <a:moveTo>
                  <a:pt x="51180" y="513461"/>
                </a:moveTo>
                <a:lnTo>
                  <a:pt x="31368" y="513588"/>
                </a:lnTo>
                <a:lnTo>
                  <a:pt x="31750" y="573024"/>
                </a:lnTo>
                <a:lnTo>
                  <a:pt x="51562" y="572897"/>
                </a:lnTo>
                <a:lnTo>
                  <a:pt x="51180" y="513461"/>
                </a:lnTo>
                <a:close/>
              </a:path>
              <a:path w="86360" h="1590039">
                <a:moveTo>
                  <a:pt x="51688" y="592709"/>
                </a:moveTo>
                <a:lnTo>
                  <a:pt x="31876" y="592836"/>
                </a:lnTo>
                <a:lnTo>
                  <a:pt x="32257" y="652272"/>
                </a:lnTo>
                <a:lnTo>
                  <a:pt x="52069" y="652145"/>
                </a:lnTo>
                <a:lnTo>
                  <a:pt x="51688" y="592709"/>
                </a:lnTo>
                <a:close/>
              </a:path>
              <a:path w="86360" h="1590039">
                <a:moveTo>
                  <a:pt x="52197" y="671957"/>
                </a:moveTo>
                <a:lnTo>
                  <a:pt x="32385" y="672084"/>
                </a:lnTo>
                <a:lnTo>
                  <a:pt x="32765" y="731520"/>
                </a:lnTo>
                <a:lnTo>
                  <a:pt x="52577" y="731393"/>
                </a:lnTo>
                <a:lnTo>
                  <a:pt x="52197" y="671957"/>
                </a:lnTo>
                <a:close/>
              </a:path>
              <a:path w="86360" h="1590039">
                <a:moveTo>
                  <a:pt x="52704" y="751205"/>
                </a:moveTo>
                <a:lnTo>
                  <a:pt x="32892" y="751332"/>
                </a:lnTo>
                <a:lnTo>
                  <a:pt x="33274" y="810768"/>
                </a:lnTo>
                <a:lnTo>
                  <a:pt x="53086" y="810641"/>
                </a:lnTo>
                <a:lnTo>
                  <a:pt x="52704" y="751205"/>
                </a:lnTo>
                <a:close/>
              </a:path>
              <a:path w="86360" h="1590039">
                <a:moveTo>
                  <a:pt x="53212" y="830453"/>
                </a:moveTo>
                <a:lnTo>
                  <a:pt x="33400" y="830580"/>
                </a:lnTo>
                <a:lnTo>
                  <a:pt x="33781" y="890016"/>
                </a:lnTo>
                <a:lnTo>
                  <a:pt x="53593" y="889888"/>
                </a:lnTo>
                <a:lnTo>
                  <a:pt x="53212" y="830453"/>
                </a:lnTo>
                <a:close/>
              </a:path>
              <a:path w="86360" h="1590039">
                <a:moveTo>
                  <a:pt x="53720" y="909701"/>
                </a:moveTo>
                <a:lnTo>
                  <a:pt x="33909" y="909828"/>
                </a:lnTo>
                <a:lnTo>
                  <a:pt x="34289" y="969263"/>
                </a:lnTo>
                <a:lnTo>
                  <a:pt x="54101" y="969137"/>
                </a:lnTo>
                <a:lnTo>
                  <a:pt x="53720" y="909701"/>
                </a:lnTo>
                <a:close/>
              </a:path>
              <a:path w="86360" h="1590039">
                <a:moveTo>
                  <a:pt x="54355" y="988949"/>
                </a:moveTo>
                <a:lnTo>
                  <a:pt x="34543" y="989076"/>
                </a:lnTo>
                <a:lnTo>
                  <a:pt x="34925" y="1048512"/>
                </a:lnTo>
                <a:lnTo>
                  <a:pt x="54737" y="1048385"/>
                </a:lnTo>
                <a:lnTo>
                  <a:pt x="54355" y="988949"/>
                </a:lnTo>
                <a:close/>
              </a:path>
              <a:path w="86360" h="1590039">
                <a:moveTo>
                  <a:pt x="54863" y="1068197"/>
                </a:moveTo>
                <a:lnTo>
                  <a:pt x="35051" y="1068324"/>
                </a:lnTo>
                <a:lnTo>
                  <a:pt x="35432" y="1127760"/>
                </a:lnTo>
                <a:lnTo>
                  <a:pt x="55244" y="1127633"/>
                </a:lnTo>
                <a:lnTo>
                  <a:pt x="54863" y="1068197"/>
                </a:lnTo>
                <a:close/>
              </a:path>
              <a:path w="86360" h="1590039">
                <a:moveTo>
                  <a:pt x="55372" y="1147445"/>
                </a:moveTo>
                <a:lnTo>
                  <a:pt x="35560" y="1147572"/>
                </a:lnTo>
                <a:lnTo>
                  <a:pt x="35940" y="1207008"/>
                </a:lnTo>
                <a:lnTo>
                  <a:pt x="55752" y="1206881"/>
                </a:lnTo>
                <a:lnTo>
                  <a:pt x="55372" y="1147445"/>
                </a:lnTo>
                <a:close/>
              </a:path>
              <a:path w="86360" h="1590039">
                <a:moveTo>
                  <a:pt x="55879" y="1226693"/>
                </a:moveTo>
                <a:lnTo>
                  <a:pt x="36067" y="1226820"/>
                </a:lnTo>
                <a:lnTo>
                  <a:pt x="36449" y="1286256"/>
                </a:lnTo>
                <a:lnTo>
                  <a:pt x="56261" y="1286129"/>
                </a:lnTo>
                <a:lnTo>
                  <a:pt x="55879" y="1226693"/>
                </a:lnTo>
                <a:close/>
              </a:path>
              <a:path w="86360" h="1590039">
                <a:moveTo>
                  <a:pt x="56387" y="1305941"/>
                </a:moveTo>
                <a:lnTo>
                  <a:pt x="36575" y="1306068"/>
                </a:lnTo>
                <a:lnTo>
                  <a:pt x="36956" y="1365504"/>
                </a:lnTo>
                <a:lnTo>
                  <a:pt x="56768" y="1365377"/>
                </a:lnTo>
                <a:lnTo>
                  <a:pt x="56387" y="1305941"/>
                </a:lnTo>
                <a:close/>
              </a:path>
              <a:path w="86360" h="1590039">
                <a:moveTo>
                  <a:pt x="56895" y="1385189"/>
                </a:moveTo>
                <a:lnTo>
                  <a:pt x="37084" y="1385316"/>
                </a:lnTo>
                <a:lnTo>
                  <a:pt x="37464" y="1444752"/>
                </a:lnTo>
                <a:lnTo>
                  <a:pt x="57276" y="1444625"/>
                </a:lnTo>
                <a:lnTo>
                  <a:pt x="56895" y="1385189"/>
                </a:lnTo>
                <a:close/>
              </a:path>
              <a:path w="86360" h="1590039">
                <a:moveTo>
                  <a:pt x="37919" y="1515668"/>
                </a:moveTo>
                <a:lnTo>
                  <a:pt x="33053" y="1516685"/>
                </a:lnTo>
                <a:lnTo>
                  <a:pt x="21002" y="1524952"/>
                </a:lnTo>
                <a:lnTo>
                  <a:pt x="12928" y="1537124"/>
                </a:lnTo>
                <a:lnTo>
                  <a:pt x="10032" y="1551940"/>
                </a:lnTo>
                <a:lnTo>
                  <a:pt x="13114" y="1566765"/>
                </a:lnTo>
                <a:lnTo>
                  <a:pt x="21351" y="1578816"/>
                </a:lnTo>
                <a:lnTo>
                  <a:pt x="33518" y="1586890"/>
                </a:lnTo>
                <a:lnTo>
                  <a:pt x="48387" y="1589786"/>
                </a:lnTo>
                <a:lnTo>
                  <a:pt x="63158" y="1586704"/>
                </a:lnTo>
                <a:lnTo>
                  <a:pt x="75215" y="1578467"/>
                </a:lnTo>
                <a:lnTo>
                  <a:pt x="83319" y="1566300"/>
                </a:lnTo>
                <a:lnTo>
                  <a:pt x="86158" y="1551813"/>
                </a:lnTo>
                <a:lnTo>
                  <a:pt x="38226" y="1551813"/>
                </a:lnTo>
                <a:lnTo>
                  <a:pt x="38100" y="1543812"/>
                </a:lnTo>
                <a:lnTo>
                  <a:pt x="84616" y="1543685"/>
                </a:lnTo>
                <a:lnTo>
                  <a:pt x="83151" y="1536660"/>
                </a:lnTo>
                <a:lnTo>
                  <a:pt x="74914" y="1524603"/>
                </a:lnTo>
                <a:lnTo>
                  <a:pt x="74008" y="1524000"/>
                </a:lnTo>
                <a:lnTo>
                  <a:pt x="37973" y="1524000"/>
                </a:lnTo>
                <a:lnTo>
                  <a:pt x="37919" y="1515668"/>
                </a:lnTo>
                <a:close/>
              </a:path>
              <a:path w="86360" h="1590039">
                <a:moveTo>
                  <a:pt x="57912" y="1543685"/>
                </a:moveTo>
                <a:lnTo>
                  <a:pt x="38100" y="1543812"/>
                </a:lnTo>
                <a:lnTo>
                  <a:pt x="38226" y="1551813"/>
                </a:lnTo>
                <a:lnTo>
                  <a:pt x="58038" y="1551686"/>
                </a:lnTo>
                <a:lnTo>
                  <a:pt x="57912" y="1543685"/>
                </a:lnTo>
                <a:close/>
              </a:path>
              <a:path w="86360" h="1590039">
                <a:moveTo>
                  <a:pt x="84616" y="1543685"/>
                </a:moveTo>
                <a:lnTo>
                  <a:pt x="57912" y="1543685"/>
                </a:lnTo>
                <a:lnTo>
                  <a:pt x="58038" y="1551686"/>
                </a:lnTo>
                <a:lnTo>
                  <a:pt x="38226" y="1551813"/>
                </a:lnTo>
                <a:lnTo>
                  <a:pt x="86158" y="1551813"/>
                </a:lnTo>
                <a:lnTo>
                  <a:pt x="86232" y="1551432"/>
                </a:lnTo>
                <a:lnTo>
                  <a:pt x="84616" y="1543685"/>
                </a:lnTo>
                <a:close/>
              </a:path>
              <a:path w="86360" h="1590039">
                <a:moveTo>
                  <a:pt x="47878" y="1513586"/>
                </a:moveTo>
                <a:lnTo>
                  <a:pt x="37919" y="1515668"/>
                </a:lnTo>
                <a:lnTo>
                  <a:pt x="37973" y="1524000"/>
                </a:lnTo>
                <a:lnTo>
                  <a:pt x="57785" y="1523873"/>
                </a:lnTo>
                <a:lnTo>
                  <a:pt x="57731" y="1515516"/>
                </a:lnTo>
                <a:lnTo>
                  <a:pt x="47878" y="1513586"/>
                </a:lnTo>
                <a:close/>
              </a:path>
              <a:path w="86360" h="1590039">
                <a:moveTo>
                  <a:pt x="57731" y="1515516"/>
                </a:moveTo>
                <a:lnTo>
                  <a:pt x="57785" y="1523873"/>
                </a:lnTo>
                <a:lnTo>
                  <a:pt x="37973" y="1524000"/>
                </a:lnTo>
                <a:lnTo>
                  <a:pt x="74008" y="1524000"/>
                </a:lnTo>
                <a:lnTo>
                  <a:pt x="62747" y="1516499"/>
                </a:lnTo>
                <a:lnTo>
                  <a:pt x="57731" y="1515516"/>
                </a:lnTo>
                <a:close/>
              </a:path>
              <a:path w="86360" h="1590039">
                <a:moveTo>
                  <a:pt x="57403" y="1464437"/>
                </a:moveTo>
                <a:lnTo>
                  <a:pt x="37591" y="1464564"/>
                </a:lnTo>
                <a:lnTo>
                  <a:pt x="37919" y="1515668"/>
                </a:lnTo>
                <a:lnTo>
                  <a:pt x="47878" y="1513586"/>
                </a:lnTo>
                <a:lnTo>
                  <a:pt x="57719" y="1513586"/>
                </a:lnTo>
                <a:lnTo>
                  <a:pt x="57403" y="1464437"/>
                </a:lnTo>
                <a:close/>
              </a:path>
              <a:path w="86360" h="1590039">
                <a:moveTo>
                  <a:pt x="57719" y="1513586"/>
                </a:moveTo>
                <a:lnTo>
                  <a:pt x="47878" y="1513586"/>
                </a:lnTo>
                <a:lnTo>
                  <a:pt x="57731" y="1515516"/>
                </a:lnTo>
                <a:lnTo>
                  <a:pt x="57719" y="151358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60947" y="4212335"/>
            <a:ext cx="2159635" cy="106680"/>
          </a:xfrm>
          <a:custGeom>
            <a:avLst/>
            <a:gdLst/>
            <a:ahLst/>
            <a:cxnLst/>
            <a:rect l="l" t="t" r="r" b="b"/>
            <a:pathLst>
              <a:path w="2159634" h="106679">
                <a:moveTo>
                  <a:pt x="2106168" y="0"/>
                </a:moveTo>
                <a:lnTo>
                  <a:pt x="53339" y="0"/>
                </a:lnTo>
                <a:lnTo>
                  <a:pt x="32575" y="4191"/>
                </a:lnTo>
                <a:lnTo>
                  <a:pt x="15620" y="15621"/>
                </a:lnTo>
                <a:lnTo>
                  <a:pt x="4190" y="32575"/>
                </a:lnTo>
                <a:lnTo>
                  <a:pt x="0" y="53339"/>
                </a:lnTo>
                <a:lnTo>
                  <a:pt x="4191" y="74104"/>
                </a:lnTo>
                <a:lnTo>
                  <a:pt x="15621" y="91058"/>
                </a:lnTo>
                <a:lnTo>
                  <a:pt x="32575" y="102488"/>
                </a:lnTo>
                <a:lnTo>
                  <a:pt x="53339" y="106680"/>
                </a:lnTo>
                <a:lnTo>
                  <a:pt x="2106168" y="106680"/>
                </a:lnTo>
                <a:lnTo>
                  <a:pt x="2126932" y="102488"/>
                </a:lnTo>
                <a:lnTo>
                  <a:pt x="2143886" y="91058"/>
                </a:lnTo>
                <a:lnTo>
                  <a:pt x="2155316" y="74104"/>
                </a:lnTo>
                <a:lnTo>
                  <a:pt x="2159507" y="53339"/>
                </a:lnTo>
                <a:lnTo>
                  <a:pt x="2155316" y="32575"/>
                </a:lnTo>
                <a:lnTo>
                  <a:pt x="2143886" y="15621"/>
                </a:lnTo>
                <a:lnTo>
                  <a:pt x="2126932" y="4191"/>
                </a:lnTo>
                <a:lnTo>
                  <a:pt x="2106168" y="0"/>
                </a:lnTo>
                <a:close/>
              </a:path>
            </a:pathLst>
          </a:custGeom>
          <a:solidFill>
            <a:srgbClr val="87B9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243954" y="2208022"/>
            <a:ext cx="1705610" cy="15513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3020" marR="5080" indent="-20955">
              <a:lnSpc>
                <a:spcPct val="100200"/>
              </a:lnSpc>
              <a:spcBef>
                <a:spcPts val="90"/>
              </a:spcBef>
            </a:pPr>
            <a:r>
              <a:rPr sz="1600" b="1" spc="-5" dirty="0">
                <a:latin typeface="Arial"/>
                <a:cs typeface="Arial"/>
              </a:rPr>
              <a:t>Gubernur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menyampaikan </a:t>
            </a:r>
            <a:r>
              <a:rPr sz="1400" dirty="0">
                <a:latin typeface="Arial MT"/>
                <a:cs typeface="Arial MT"/>
              </a:rPr>
              <a:t> laporan hasil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Inventarisasi Emisi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GRK</a:t>
            </a:r>
            <a:r>
              <a:rPr sz="1400" spc="-5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kepada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Menteri </a:t>
            </a:r>
            <a:r>
              <a:rPr sz="1400" spc="-37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paling </a:t>
            </a:r>
            <a:r>
              <a:rPr sz="1400" dirty="0">
                <a:latin typeface="Arial MT"/>
                <a:cs typeface="Arial MT"/>
              </a:rPr>
              <a:t>lambat </a:t>
            </a:r>
            <a:r>
              <a:rPr sz="1400" b="1" spc="-5" dirty="0">
                <a:latin typeface="Arial"/>
                <a:cs typeface="Arial"/>
              </a:rPr>
              <a:t>bulan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Juni</a:t>
            </a:r>
            <a:endParaRPr sz="14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6023609" y="2094738"/>
            <a:ext cx="86360" cy="1590040"/>
          </a:xfrm>
          <a:custGeom>
            <a:avLst/>
            <a:gdLst/>
            <a:ahLst/>
            <a:cxnLst/>
            <a:rect l="l" t="t" r="r" b="b"/>
            <a:pathLst>
              <a:path w="86360" h="1590039">
                <a:moveTo>
                  <a:pt x="48237" y="74145"/>
                </a:moveTo>
                <a:lnTo>
                  <a:pt x="38353" y="76200"/>
                </a:lnTo>
                <a:lnTo>
                  <a:pt x="28437" y="76200"/>
                </a:lnTo>
                <a:lnTo>
                  <a:pt x="28575" y="97536"/>
                </a:lnTo>
                <a:lnTo>
                  <a:pt x="48387" y="97409"/>
                </a:lnTo>
                <a:lnTo>
                  <a:pt x="48251" y="76200"/>
                </a:lnTo>
                <a:lnTo>
                  <a:pt x="38353" y="76200"/>
                </a:lnTo>
                <a:lnTo>
                  <a:pt x="28425" y="74266"/>
                </a:lnTo>
                <a:lnTo>
                  <a:pt x="48238" y="74266"/>
                </a:lnTo>
                <a:close/>
              </a:path>
              <a:path w="86360" h="1590039">
                <a:moveTo>
                  <a:pt x="48005" y="37973"/>
                </a:moveTo>
                <a:lnTo>
                  <a:pt x="28193" y="38226"/>
                </a:lnTo>
                <a:lnTo>
                  <a:pt x="28425" y="74266"/>
                </a:lnTo>
                <a:lnTo>
                  <a:pt x="38353" y="76200"/>
                </a:lnTo>
                <a:lnTo>
                  <a:pt x="48237" y="74145"/>
                </a:lnTo>
                <a:lnTo>
                  <a:pt x="48005" y="37973"/>
                </a:lnTo>
                <a:close/>
              </a:path>
              <a:path w="86360" h="1590039">
                <a:moveTo>
                  <a:pt x="37845" y="0"/>
                </a:moveTo>
                <a:lnTo>
                  <a:pt x="23020" y="3081"/>
                </a:lnTo>
                <a:lnTo>
                  <a:pt x="10969" y="11318"/>
                </a:lnTo>
                <a:lnTo>
                  <a:pt x="2895" y="23485"/>
                </a:lnTo>
                <a:lnTo>
                  <a:pt x="0" y="38353"/>
                </a:lnTo>
                <a:lnTo>
                  <a:pt x="3081" y="53179"/>
                </a:lnTo>
                <a:lnTo>
                  <a:pt x="11318" y="65230"/>
                </a:lnTo>
                <a:lnTo>
                  <a:pt x="23485" y="73304"/>
                </a:lnTo>
                <a:lnTo>
                  <a:pt x="28425" y="74266"/>
                </a:lnTo>
                <a:lnTo>
                  <a:pt x="28193" y="38226"/>
                </a:lnTo>
                <a:lnTo>
                  <a:pt x="48005" y="37973"/>
                </a:lnTo>
                <a:lnTo>
                  <a:pt x="76175" y="37973"/>
                </a:lnTo>
                <a:lnTo>
                  <a:pt x="73118" y="23020"/>
                </a:lnTo>
                <a:lnTo>
                  <a:pt x="64881" y="10969"/>
                </a:lnTo>
                <a:lnTo>
                  <a:pt x="52714" y="2895"/>
                </a:lnTo>
                <a:lnTo>
                  <a:pt x="37845" y="0"/>
                </a:lnTo>
                <a:close/>
              </a:path>
              <a:path w="86360" h="1590039">
                <a:moveTo>
                  <a:pt x="76175" y="37973"/>
                </a:moveTo>
                <a:lnTo>
                  <a:pt x="48005" y="37973"/>
                </a:lnTo>
                <a:lnTo>
                  <a:pt x="48237" y="74145"/>
                </a:lnTo>
                <a:lnTo>
                  <a:pt x="53179" y="73118"/>
                </a:lnTo>
                <a:lnTo>
                  <a:pt x="65230" y="64881"/>
                </a:lnTo>
                <a:lnTo>
                  <a:pt x="73304" y="52714"/>
                </a:lnTo>
                <a:lnTo>
                  <a:pt x="76175" y="37973"/>
                </a:lnTo>
                <a:close/>
              </a:path>
              <a:path w="86360" h="1590039">
                <a:moveTo>
                  <a:pt x="48513" y="117221"/>
                </a:moveTo>
                <a:lnTo>
                  <a:pt x="28701" y="117348"/>
                </a:lnTo>
                <a:lnTo>
                  <a:pt x="29082" y="176784"/>
                </a:lnTo>
                <a:lnTo>
                  <a:pt x="48894" y="176657"/>
                </a:lnTo>
                <a:lnTo>
                  <a:pt x="48513" y="117221"/>
                </a:lnTo>
                <a:close/>
              </a:path>
              <a:path w="86360" h="1590039">
                <a:moveTo>
                  <a:pt x="49022" y="196469"/>
                </a:moveTo>
                <a:lnTo>
                  <a:pt x="29210" y="196596"/>
                </a:lnTo>
                <a:lnTo>
                  <a:pt x="29590" y="256032"/>
                </a:lnTo>
                <a:lnTo>
                  <a:pt x="49402" y="255904"/>
                </a:lnTo>
                <a:lnTo>
                  <a:pt x="49022" y="196469"/>
                </a:lnTo>
                <a:close/>
              </a:path>
              <a:path w="86360" h="1590039">
                <a:moveTo>
                  <a:pt x="49529" y="275716"/>
                </a:moveTo>
                <a:lnTo>
                  <a:pt x="29717" y="275844"/>
                </a:lnTo>
                <a:lnTo>
                  <a:pt x="30099" y="335279"/>
                </a:lnTo>
                <a:lnTo>
                  <a:pt x="49911" y="335152"/>
                </a:lnTo>
                <a:lnTo>
                  <a:pt x="49529" y="275716"/>
                </a:lnTo>
                <a:close/>
              </a:path>
              <a:path w="86360" h="1590039">
                <a:moveTo>
                  <a:pt x="50037" y="354964"/>
                </a:moveTo>
                <a:lnTo>
                  <a:pt x="30225" y="355091"/>
                </a:lnTo>
                <a:lnTo>
                  <a:pt x="30734" y="414527"/>
                </a:lnTo>
                <a:lnTo>
                  <a:pt x="50545" y="414400"/>
                </a:lnTo>
                <a:lnTo>
                  <a:pt x="50037" y="354964"/>
                </a:lnTo>
                <a:close/>
              </a:path>
              <a:path w="86360" h="1590039">
                <a:moveTo>
                  <a:pt x="50673" y="434213"/>
                </a:moveTo>
                <a:lnTo>
                  <a:pt x="30861" y="434339"/>
                </a:lnTo>
                <a:lnTo>
                  <a:pt x="31241" y="493775"/>
                </a:lnTo>
                <a:lnTo>
                  <a:pt x="51053" y="493649"/>
                </a:lnTo>
                <a:lnTo>
                  <a:pt x="50673" y="434213"/>
                </a:lnTo>
                <a:close/>
              </a:path>
              <a:path w="86360" h="1590039">
                <a:moveTo>
                  <a:pt x="51180" y="513461"/>
                </a:moveTo>
                <a:lnTo>
                  <a:pt x="31368" y="513588"/>
                </a:lnTo>
                <a:lnTo>
                  <a:pt x="31750" y="573024"/>
                </a:lnTo>
                <a:lnTo>
                  <a:pt x="51562" y="572897"/>
                </a:lnTo>
                <a:lnTo>
                  <a:pt x="51180" y="513461"/>
                </a:lnTo>
                <a:close/>
              </a:path>
              <a:path w="86360" h="1590039">
                <a:moveTo>
                  <a:pt x="51688" y="592709"/>
                </a:moveTo>
                <a:lnTo>
                  <a:pt x="31876" y="592836"/>
                </a:lnTo>
                <a:lnTo>
                  <a:pt x="32257" y="652272"/>
                </a:lnTo>
                <a:lnTo>
                  <a:pt x="52069" y="652145"/>
                </a:lnTo>
                <a:lnTo>
                  <a:pt x="51688" y="592709"/>
                </a:lnTo>
                <a:close/>
              </a:path>
              <a:path w="86360" h="1590039">
                <a:moveTo>
                  <a:pt x="52197" y="671957"/>
                </a:moveTo>
                <a:lnTo>
                  <a:pt x="32385" y="672084"/>
                </a:lnTo>
                <a:lnTo>
                  <a:pt x="32765" y="731520"/>
                </a:lnTo>
                <a:lnTo>
                  <a:pt x="52577" y="731392"/>
                </a:lnTo>
                <a:lnTo>
                  <a:pt x="52197" y="671957"/>
                </a:lnTo>
                <a:close/>
              </a:path>
              <a:path w="86360" h="1590039">
                <a:moveTo>
                  <a:pt x="52704" y="751204"/>
                </a:moveTo>
                <a:lnTo>
                  <a:pt x="32892" y="751332"/>
                </a:lnTo>
                <a:lnTo>
                  <a:pt x="33274" y="810767"/>
                </a:lnTo>
                <a:lnTo>
                  <a:pt x="53086" y="810640"/>
                </a:lnTo>
                <a:lnTo>
                  <a:pt x="52704" y="751204"/>
                </a:lnTo>
                <a:close/>
              </a:path>
              <a:path w="86360" h="1590039">
                <a:moveTo>
                  <a:pt x="53212" y="830452"/>
                </a:moveTo>
                <a:lnTo>
                  <a:pt x="33400" y="830579"/>
                </a:lnTo>
                <a:lnTo>
                  <a:pt x="33781" y="890015"/>
                </a:lnTo>
                <a:lnTo>
                  <a:pt x="53593" y="889888"/>
                </a:lnTo>
                <a:lnTo>
                  <a:pt x="53212" y="830452"/>
                </a:lnTo>
                <a:close/>
              </a:path>
              <a:path w="86360" h="1590039">
                <a:moveTo>
                  <a:pt x="53720" y="909701"/>
                </a:moveTo>
                <a:lnTo>
                  <a:pt x="33909" y="909827"/>
                </a:lnTo>
                <a:lnTo>
                  <a:pt x="34289" y="969263"/>
                </a:lnTo>
                <a:lnTo>
                  <a:pt x="54101" y="969137"/>
                </a:lnTo>
                <a:lnTo>
                  <a:pt x="53720" y="909701"/>
                </a:lnTo>
                <a:close/>
              </a:path>
              <a:path w="86360" h="1590039">
                <a:moveTo>
                  <a:pt x="54355" y="988949"/>
                </a:moveTo>
                <a:lnTo>
                  <a:pt x="34543" y="989076"/>
                </a:lnTo>
                <a:lnTo>
                  <a:pt x="34925" y="1048512"/>
                </a:lnTo>
                <a:lnTo>
                  <a:pt x="54737" y="1048385"/>
                </a:lnTo>
                <a:lnTo>
                  <a:pt x="54355" y="988949"/>
                </a:lnTo>
                <a:close/>
              </a:path>
              <a:path w="86360" h="1590039">
                <a:moveTo>
                  <a:pt x="54863" y="1068197"/>
                </a:moveTo>
                <a:lnTo>
                  <a:pt x="35051" y="1068324"/>
                </a:lnTo>
                <a:lnTo>
                  <a:pt x="35432" y="1127760"/>
                </a:lnTo>
                <a:lnTo>
                  <a:pt x="55244" y="1127633"/>
                </a:lnTo>
                <a:lnTo>
                  <a:pt x="54863" y="1068197"/>
                </a:lnTo>
                <a:close/>
              </a:path>
              <a:path w="86360" h="1590039">
                <a:moveTo>
                  <a:pt x="55372" y="1147445"/>
                </a:moveTo>
                <a:lnTo>
                  <a:pt x="35560" y="1147572"/>
                </a:lnTo>
                <a:lnTo>
                  <a:pt x="35940" y="1207008"/>
                </a:lnTo>
                <a:lnTo>
                  <a:pt x="55752" y="1206881"/>
                </a:lnTo>
                <a:lnTo>
                  <a:pt x="55372" y="1147445"/>
                </a:lnTo>
                <a:close/>
              </a:path>
              <a:path w="86360" h="1590039">
                <a:moveTo>
                  <a:pt x="55879" y="1226692"/>
                </a:moveTo>
                <a:lnTo>
                  <a:pt x="36067" y="1226820"/>
                </a:lnTo>
                <a:lnTo>
                  <a:pt x="36449" y="1286256"/>
                </a:lnTo>
                <a:lnTo>
                  <a:pt x="56261" y="1286128"/>
                </a:lnTo>
                <a:lnTo>
                  <a:pt x="55879" y="1226692"/>
                </a:lnTo>
                <a:close/>
              </a:path>
              <a:path w="86360" h="1590039">
                <a:moveTo>
                  <a:pt x="56387" y="1305940"/>
                </a:moveTo>
                <a:lnTo>
                  <a:pt x="36575" y="1306067"/>
                </a:lnTo>
                <a:lnTo>
                  <a:pt x="36956" y="1365503"/>
                </a:lnTo>
                <a:lnTo>
                  <a:pt x="56768" y="1365377"/>
                </a:lnTo>
                <a:lnTo>
                  <a:pt x="56387" y="1305940"/>
                </a:lnTo>
                <a:close/>
              </a:path>
              <a:path w="86360" h="1590039">
                <a:moveTo>
                  <a:pt x="56895" y="1385189"/>
                </a:moveTo>
                <a:lnTo>
                  <a:pt x="37084" y="1385315"/>
                </a:lnTo>
                <a:lnTo>
                  <a:pt x="37464" y="1444752"/>
                </a:lnTo>
                <a:lnTo>
                  <a:pt x="57276" y="1444625"/>
                </a:lnTo>
                <a:lnTo>
                  <a:pt x="56895" y="1385189"/>
                </a:lnTo>
                <a:close/>
              </a:path>
              <a:path w="86360" h="1590039">
                <a:moveTo>
                  <a:pt x="37919" y="1515668"/>
                </a:moveTo>
                <a:lnTo>
                  <a:pt x="33053" y="1516685"/>
                </a:lnTo>
                <a:lnTo>
                  <a:pt x="21002" y="1524952"/>
                </a:lnTo>
                <a:lnTo>
                  <a:pt x="12928" y="1537124"/>
                </a:lnTo>
                <a:lnTo>
                  <a:pt x="10032" y="1551939"/>
                </a:lnTo>
                <a:lnTo>
                  <a:pt x="13114" y="1566765"/>
                </a:lnTo>
                <a:lnTo>
                  <a:pt x="21351" y="1578816"/>
                </a:lnTo>
                <a:lnTo>
                  <a:pt x="33518" y="1586890"/>
                </a:lnTo>
                <a:lnTo>
                  <a:pt x="48387" y="1589786"/>
                </a:lnTo>
                <a:lnTo>
                  <a:pt x="63158" y="1586704"/>
                </a:lnTo>
                <a:lnTo>
                  <a:pt x="75215" y="1578467"/>
                </a:lnTo>
                <a:lnTo>
                  <a:pt x="83319" y="1566300"/>
                </a:lnTo>
                <a:lnTo>
                  <a:pt x="86158" y="1551813"/>
                </a:lnTo>
                <a:lnTo>
                  <a:pt x="38226" y="1551813"/>
                </a:lnTo>
                <a:lnTo>
                  <a:pt x="38100" y="1543812"/>
                </a:lnTo>
                <a:lnTo>
                  <a:pt x="84616" y="1543685"/>
                </a:lnTo>
                <a:lnTo>
                  <a:pt x="83151" y="1536660"/>
                </a:lnTo>
                <a:lnTo>
                  <a:pt x="74914" y="1524603"/>
                </a:lnTo>
                <a:lnTo>
                  <a:pt x="74008" y="1524000"/>
                </a:lnTo>
                <a:lnTo>
                  <a:pt x="37973" y="1524000"/>
                </a:lnTo>
                <a:lnTo>
                  <a:pt x="37919" y="1515668"/>
                </a:lnTo>
                <a:close/>
              </a:path>
              <a:path w="86360" h="1590039">
                <a:moveTo>
                  <a:pt x="57912" y="1543685"/>
                </a:moveTo>
                <a:lnTo>
                  <a:pt x="38100" y="1543812"/>
                </a:lnTo>
                <a:lnTo>
                  <a:pt x="38226" y="1551813"/>
                </a:lnTo>
                <a:lnTo>
                  <a:pt x="58038" y="1551686"/>
                </a:lnTo>
                <a:lnTo>
                  <a:pt x="57912" y="1543685"/>
                </a:lnTo>
                <a:close/>
              </a:path>
              <a:path w="86360" h="1590039">
                <a:moveTo>
                  <a:pt x="84616" y="1543685"/>
                </a:moveTo>
                <a:lnTo>
                  <a:pt x="57912" y="1543685"/>
                </a:lnTo>
                <a:lnTo>
                  <a:pt x="58038" y="1551686"/>
                </a:lnTo>
                <a:lnTo>
                  <a:pt x="38226" y="1551813"/>
                </a:lnTo>
                <a:lnTo>
                  <a:pt x="86158" y="1551813"/>
                </a:lnTo>
                <a:lnTo>
                  <a:pt x="86232" y="1551432"/>
                </a:lnTo>
                <a:lnTo>
                  <a:pt x="84616" y="1543685"/>
                </a:lnTo>
                <a:close/>
              </a:path>
              <a:path w="86360" h="1590039">
                <a:moveTo>
                  <a:pt x="47878" y="1513586"/>
                </a:moveTo>
                <a:lnTo>
                  <a:pt x="37919" y="1515668"/>
                </a:lnTo>
                <a:lnTo>
                  <a:pt x="37973" y="1524000"/>
                </a:lnTo>
                <a:lnTo>
                  <a:pt x="57785" y="1523873"/>
                </a:lnTo>
                <a:lnTo>
                  <a:pt x="57731" y="1515516"/>
                </a:lnTo>
                <a:lnTo>
                  <a:pt x="47878" y="1513586"/>
                </a:lnTo>
                <a:close/>
              </a:path>
              <a:path w="86360" h="1590039">
                <a:moveTo>
                  <a:pt x="57731" y="1515516"/>
                </a:moveTo>
                <a:lnTo>
                  <a:pt x="57785" y="1523873"/>
                </a:lnTo>
                <a:lnTo>
                  <a:pt x="37973" y="1524000"/>
                </a:lnTo>
                <a:lnTo>
                  <a:pt x="74008" y="1524000"/>
                </a:lnTo>
                <a:lnTo>
                  <a:pt x="62747" y="1516499"/>
                </a:lnTo>
                <a:lnTo>
                  <a:pt x="57731" y="1515516"/>
                </a:lnTo>
                <a:close/>
              </a:path>
              <a:path w="86360" h="1590039">
                <a:moveTo>
                  <a:pt x="57403" y="1464437"/>
                </a:moveTo>
                <a:lnTo>
                  <a:pt x="37591" y="1464564"/>
                </a:lnTo>
                <a:lnTo>
                  <a:pt x="37919" y="1515668"/>
                </a:lnTo>
                <a:lnTo>
                  <a:pt x="47878" y="1513586"/>
                </a:lnTo>
                <a:lnTo>
                  <a:pt x="57719" y="1513586"/>
                </a:lnTo>
                <a:lnTo>
                  <a:pt x="57403" y="1464437"/>
                </a:lnTo>
                <a:close/>
              </a:path>
              <a:path w="86360" h="1590039">
                <a:moveTo>
                  <a:pt x="57719" y="1513586"/>
                </a:moveTo>
                <a:lnTo>
                  <a:pt x="47878" y="1513586"/>
                </a:lnTo>
                <a:lnTo>
                  <a:pt x="57731" y="1515516"/>
                </a:lnTo>
                <a:lnTo>
                  <a:pt x="57719" y="151358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346947" y="4003547"/>
            <a:ext cx="2159635" cy="108585"/>
          </a:xfrm>
          <a:custGeom>
            <a:avLst/>
            <a:gdLst/>
            <a:ahLst/>
            <a:cxnLst/>
            <a:rect l="l" t="t" r="r" b="b"/>
            <a:pathLst>
              <a:path w="2159634" h="108585">
                <a:moveTo>
                  <a:pt x="2105405" y="0"/>
                </a:moveTo>
                <a:lnTo>
                  <a:pt x="54101" y="0"/>
                </a:lnTo>
                <a:lnTo>
                  <a:pt x="33057" y="4256"/>
                </a:lnTo>
                <a:lnTo>
                  <a:pt x="15859" y="15859"/>
                </a:lnTo>
                <a:lnTo>
                  <a:pt x="4256" y="33057"/>
                </a:lnTo>
                <a:lnTo>
                  <a:pt x="0" y="54101"/>
                </a:lnTo>
                <a:lnTo>
                  <a:pt x="4256" y="75146"/>
                </a:lnTo>
                <a:lnTo>
                  <a:pt x="15859" y="92344"/>
                </a:lnTo>
                <a:lnTo>
                  <a:pt x="33057" y="103947"/>
                </a:lnTo>
                <a:lnTo>
                  <a:pt x="54101" y="108203"/>
                </a:lnTo>
                <a:lnTo>
                  <a:pt x="2105405" y="108203"/>
                </a:lnTo>
                <a:lnTo>
                  <a:pt x="2126450" y="103947"/>
                </a:lnTo>
                <a:lnTo>
                  <a:pt x="2143648" y="92344"/>
                </a:lnTo>
                <a:lnTo>
                  <a:pt x="2155251" y="75146"/>
                </a:lnTo>
                <a:lnTo>
                  <a:pt x="2159507" y="54101"/>
                </a:lnTo>
                <a:lnTo>
                  <a:pt x="2155251" y="33057"/>
                </a:lnTo>
                <a:lnTo>
                  <a:pt x="2143648" y="15859"/>
                </a:lnTo>
                <a:lnTo>
                  <a:pt x="2126450" y="4256"/>
                </a:lnTo>
                <a:lnTo>
                  <a:pt x="2105405" y="0"/>
                </a:lnTo>
                <a:close/>
              </a:path>
            </a:pathLst>
          </a:custGeom>
          <a:solidFill>
            <a:srgbClr val="9CCC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8530590" y="2012442"/>
            <a:ext cx="1624965" cy="1551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020" marR="5080" indent="-20955">
              <a:lnSpc>
                <a:spcPct val="100099"/>
              </a:lnSpc>
              <a:spcBef>
                <a:spcPts val="95"/>
              </a:spcBef>
            </a:pPr>
            <a:r>
              <a:rPr sz="1600" b="1" spc="-5" dirty="0">
                <a:latin typeface="Arial"/>
                <a:cs typeface="Arial"/>
              </a:rPr>
              <a:t>menteri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400" spc="-5" dirty="0">
                <a:latin typeface="Arial MT"/>
                <a:cs typeface="Arial MT"/>
              </a:rPr>
              <a:t>menyampaikan </a:t>
            </a:r>
            <a:r>
              <a:rPr sz="1400" dirty="0">
                <a:latin typeface="Arial MT"/>
                <a:cs typeface="Arial MT"/>
              </a:rPr>
              <a:t> laporan hasil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Inventarisasi </a:t>
            </a:r>
            <a:r>
              <a:rPr sz="1400" dirty="0">
                <a:latin typeface="Arial MT"/>
                <a:cs typeface="Arial MT"/>
              </a:rPr>
              <a:t>GRK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kepada Menteri </a:t>
            </a:r>
            <a:r>
              <a:rPr sz="1400" spc="5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paling</a:t>
            </a:r>
            <a:r>
              <a:rPr sz="1400" spc="-6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lambat</a:t>
            </a:r>
            <a:r>
              <a:rPr sz="1400" spc="-65" dirty="0">
                <a:latin typeface="Arial MT"/>
                <a:cs typeface="Arial MT"/>
              </a:rPr>
              <a:t> </a:t>
            </a:r>
            <a:r>
              <a:rPr sz="1400" b="1" dirty="0">
                <a:latin typeface="Arial"/>
                <a:cs typeface="Arial"/>
              </a:rPr>
              <a:t>bulan </a:t>
            </a:r>
            <a:r>
              <a:rPr sz="1400" b="1" spc="-37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Juni</a:t>
            </a:r>
            <a:r>
              <a:rPr sz="1400" dirty="0">
                <a:latin typeface="Arial MT"/>
                <a:cs typeface="Arial MT"/>
              </a:rPr>
              <a:t>.</a:t>
            </a:r>
            <a:r>
              <a:rPr sz="1400" dirty="0">
                <a:solidFill>
                  <a:srgbClr val="404040"/>
                </a:solidFill>
                <a:latin typeface="Arial MT"/>
                <a:cs typeface="Arial MT"/>
              </a:rPr>
              <a:t>.</a:t>
            </a:r>
            <a:endParaRPr sz="1400">
              <a:latin typeface="Arial MT"/>
              <a:cs typeface="Arial MT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309609" y="1911857"/>
            <a:ext cx="86360" cy="1590040"/>
          </a:xfrm>
          <a:custGeom>
            <a:avLst/>
            <a:gdLst/>
            <a:ahLst/>
            <a:cxnLst/>
            <a:rect l="l" t="t" r="r" b="b"/>
            <a:pathLst>
              <a:path w="86359" h="1590039">
                <a:moveTo>
                  <a:pt x="48237" y="74145"/>
                </a:moveTo>
                <a:lnTo>
                  <a:pt x="38354" y="76200"/>
                </a:lnTo>
                <a:lnTo>
                  <a:pt x="28437" y="76200"/>
                </a:lnTo>
                <a:lnTo>
                  <a:pt x="28575" y="97662"/>
                </a:lnTo>
                <a:lnTo>
                  <a:pt x="48387" y="97408"/>
                </a:lnTo>
                <a:lnTo>
                  <a:pt x="48251" y="76200"/>
                </a:lnTo>
                <a:lnTo>
                  <a:pt x="38354" y="76200"/>
                </a:lnTo>
                <a:lnTo>
                  <a:pt x="28425" y="74266"/>
                </a:lnTo>
                <a:lnTo>
                  <a:pt x="48238" y="74266"/>
                </a:lnTo>
                <a:close/>
              </a:path>
              <a:path w="86359" h="1590039">
                <a:moveTo>
                  <a:pt x="48006" y="37972"/>
                </a:moveTo>
                <a:lnTo>
                  <a:pt x="28194" y="38226"/>
                </a:lnTo>
                <a:lnTo>
                  <a:pt x="28425" y="74266"/>
                </a:lnTo>
                <a:lnTo>
                  <a:pt x="38354" y="76200"/>
                </a:lnTo>
                <a:lnTo>
                  <a:pt x="48237" y="74145"/>
                </a:lnTo>
                <a:lnTo>
                  <a:pt x="48006" y="37972"/>
                </a:lnTo>
                <a:close/>
              </a:path>
              <a:path w="86359" h="1590039">
                <a:moveTo>
                  <a:pt x="37846" y="0"/>
                </a:moveTo>
                <a:lnTo>
                  <a:pt x="23020" y="3081"/>
                </a:lnTo>
                <a:lnTo>
                  <a:pt x="10969" y="11318"/>
                </a:lnTo>
                <a:lnTo>
                  <a:pt x="2895" y="23485"/>
                </a:lnTo>
                <a:lnTo>
                  <a:pt x="0" y="38353"/>
                </a:lnTo>
                <a:lnTo>
                  <a:pt x="3081" y="53179"/>
                </a:lnTo>
                <a:lnTo>
                  <a:pt x="11318" y="65230"/>
                </a:lnTo>
                <a:lnTo>
                  <a:pt x="23485" y="73304"/>
                </a:lnTo>
                <a:lnTo>
                  <a:pt x="28425" y="74266"/>
                </a:lnTo>
                <a:lnTo>
                  <a:pt x="28194" y="38226"/>
                </a:lnTo>
                <a:lnTo>
                  <a:pt x="48006" y="37972"/>
                </a:lnTo>
                <a:lnTo>
                  <a:pt x="76175" y="37972"/>
                </a:lnTo>
                <a:lnTo>
                  <a:pt x="73118" y="23020"/>
                </a:lnTo>
                <a:lnTo>
                  <a:pt x="64881" y="10969"/>
                </a:lnTo>
                <a:lnTo>
                  <a:pt x="52714" y="2895"/>
                </a:lnTo>
                <a:lnTo>
                  <a:pt x="37846" y="0"/>
                </a:lnTo>
                <a:close/>
              </a:path>
              <a:path w="86359" h="1590039">
                <a:moveTo>
                  <a:pt x="76175" y="37972"/>
                </a:moveTo>
                <a:lnTo>
                  <a:pt x="48006" y="37972"/>
                </a:lnTo>
                <a:lnTo>
                  <a:pt x="48237" y="74145"/>
                </a:lnTo>
                <a:lnTo>
                  <a:pt x="53179" y="73118"/>
                </a:lnTo>
                <a:lnTo>
                  <a:pt x="65230" y="64881"/>
                </a:lnTo>
                <a:lnTo>
                  <a:pt x="73304" y="52714"/>
                </a:lnTo>
                <a:lnTo>
                  <a:pt x="76175" y="37972"/>
                </a:lnTo>
                <a:close/>
              </a:path>
              <a:path w="86359" h="1590039">
                <a:moveTo>
                  <a:pt x="48514" y="117220"/>
                </a:moveTo>
                <a:lnTo>
                  <a:pt x="28701" y="117347"/>
                </a:lnTo>
                <a:lnTo>
                  <a:pt x="29083" y="176783"/>
                </a:lnTo>
                <a:lnTo>
                  <a:pt x="48895" y="176656"/>
                </a:lnTo>
                <a:lnTo>
                  <a:pt x="48514" y="117220"/>
                </a:lnTo>
                <a:close/>
              </a:path>
              <a:path w="86359" h="1590039">
                <a:moveTo>
                  <a:pt x="49022" y="196468"/>
                </a:moveTo>
                <a:lnTo>
                  <a:pt x="29210" y="196595"/>
                </a:lnTo>
                <a:lnTo>
                  <a:pt x="29591" y="256031"/>
                </a:lnTo>
                <a:lnTo>
                  <a:pt x="49403" y="255904"/>
                </a:lnTo>
                <a:lnTo>
                  <a:pt x="49022" y="196468"/>
                </a:lnTo>
                <a:close/>
              </a:path>
              <a:path w="86359" h="1590039">
                <a:moveTo>
                  <a:pt x="49530" y="275716"/>
                </a:moveTo>
                <a:lnTo>
                  <a:pt x="29718" y="275843"/>
                </a:lnTo>
                <a:lnTo>
                  <a:pt x="30099" y="335279"/>
                </a:lnTo>
                <a:lnTo>
                  <a:pt x="49911" y="335152"/>
                </a:lnTo>
                <a:lnTo>
                  <a:pt x="49530" y="275716"/>
                </a:lnTo>
                <a:close/>
              </a:path>
              <a:path w="86359" h="1590039">
                <a:moveTo>
                  <a:pt x="50038" y="354964"/>
                </a:moveTo>
                <a:lnTo>
                  <a:pt x="30225" y="355091"/>
                </a:lnTo>
                <a:lnTo>
                  <a:pt x="30734" y="414527"/>
                </a:lnTo>
                <a:lnTo>
                  <a:pt x="50546" y="414400"/>
                </a:lnTo>
                <a:lnTo>
                  <a:pt x="50038" y="354964"/>
                </a:lnTo>
                <a:close/>
              </a:path>
              <a:path w="86359" h="1590039">
                <a:moveTo>
                  <a:pt x="50673" y="434213"/>
                </a:moveTo>
                <a:lnTo>
                  <a:pt x="30861" y="434339"/>
                </a:lnTo>
                <a:lnTo>
                  <a:pt x="31242" y="493775"/>
                </a:lnTo>
                <a:lnTo>
                  <a:pt x="51054" y="493649"/>
                </a:lnTo>
                <a:lnTo>
                  <a:pt x="50673" y="434213"/>
                </a:lnTo>
                <a:close/>
              </a:path>
              <a:path w="86359" h="1590039">
                <a:moveTo>
                  <a:pt x="51181" y="513461"/>
                </a:moveTo>
                <a:lnTo>
                  <a:pt x="31369" y="513588"/>
                </a:lnTo>
                <a:lnTo>
                  <a:pt x="31750" y="573024"/>
                </a:lnTo>
                <a:lnTo>
                  <a:pt x="51562" y="572896"/>
                </a:lnTo>
                <a:lnTo>
                  <a:pt x="51181" y="513461"/>
                </a:lnTo>
                <a:close/>
              </a:path>
              <a:path w="86359" h="1590039">
                <a:moveTo>
                  <a:pt x="51689" y="592708"/>
                </a:moveTo>
                <a:lnTo>
                  <a:pt x="31876" y="592836"/>
                </a:lnTo>
                <a:lnTo>
                  <a:pt x="32258" y="652271"/>
                </a:lnTo>
                <a:lnTo>
                  <a:pt x="52070" y="652144"/>
                </a:lnTo>
                <a:lnTo>
                  <a:pt x="51689" y="592708"/>
                </a:lnTo>
                <a:close/>
              </a:path>
              <a:path w="86359" h="1590039">
                <a:moveTo>
                  <a:pt x="52197" y="671956"/>
                </a:moveTo>
                <a:lnTo>
                  <a:pt x="32385" y="672083"/>
                </a:lnTo>
                <a:lnTo>
                  <a:pt x="32766" y="731519"/>
                </a:lnTo>
                <a:lnTo>
                  <a:pt x="52578" y="731392"/>
                </a:lnTo>
                <a:lnTo>
                  <a:pt x="52197" y="671956"/>
                </a:lnTo>
                <a:close/>
              </a:path>
              <a:path w="86359" h="1590039">
                <a:moveTo>
                  <a:pt x="52705" y="751204"/>
                </a:moveTo>
                <a:lnTo>
                  <a:pt x="32893" y="751331"/>
                </a:lnTo>
                <a:lnTo>
                  <a:pt x="33274" y="810767"/>
                </a:lnTo>
                <a:lnTo>
                  <a:pt x="53086" y="810640"/>
                </a:lnTo>
                <a:lnTo>
                  <a:pt x="52705" y="751204"/>
                </a:lnTo>
                <a:close/>
              </a:path>
              <a:path w="86359" h="1590039">
                <a:moveTo>
                  <a:pt x="53213" y="830452"/>
                </a:moveTo>
                <a:lnTo>
                  <a:pt x="33400" y="830579"/>
                </a:lnTo>
                <a:lnTo>
                  <a:pt x="33782" y="890015"/>
                </a:lnTo>
                <a:lnTo>
                  <a:pt x="53594" y="889888"/>
                </a:lnTo>
                <a:lnTo>
                  <a:pt x="53213" y="830452"/>
                </a:lnTo>
                <a:close/>
              </a:path>
              <a:path w="86359" h="1590039">
                <a:moveTo>
                  <a:pt x="53721" y="909701"/>
                </a:moveTo>
                <a:lnTo>
                  <a:pt x="33909" y="909827"/>
                </a:lnTo>
                <a:lnTo>
                  <a:pt x="34290" y="969263"/>
                </a:lnTo>
                <a:lnTo>
                  <a:pt x="54101" y="969137"/>
                </a:lnTo>
                <a:lnTo>
                  <a:pt x="53721" y="909701"/>
                </a:lnTo>
                <a:close/>
              </a:path>
              <a:path w="86359" h="1590039">
                <a:moveTo>
                  <a:pt x="54229" y="988949"/>
                </a:moveTo>
                <a:lnTo>
                  <a:pt x="34544" y="989076"/>
                </a:lnTo>
                <a:lnTo>
                  <a:pt x="34925" y="1048512"/>
                </a:lnTo>
                <a:lnTo>
                  <a:pt x="54737" y="1048384"/>
                </a:lnTo>
                <a:lnTo>
                  <a:pt x="54229" y="988949"/>
                </a:lnTo>
                <a:close/>
              </a:path>
              <a:path w="86359" h="1590039">
                <a:moveTo>
                  <a:pt x="54864" y="1068196"/>
                </a:moveTo>
                <a:lnTo>
                  <a:pt x="35051" y="1068324"/>
                </a:lnTo>
                <a:lnTo>
                  <a:pt x="35433" y="1127759"/>
                </a:lnTo>
                <a:lnTo>
                  <a:pt x="55245" y="1127632"/>
                </a:lnTo>
                <a:lnTo>
                  <a:pt x="54864" y="1068196"/>
                </a:lnTo>
                <a:close/>
              </a:path>
              <a:path w="86359" h="1590039">
                <a:moveTo>
                  <a:pt x="55372" y="1147444"/>
                </a:moveTo>
                <a:lnTo>
                  <a:pt x="35560" y="1147571"/>
                </a:lnTo>
                <a:lnTo>
                  <a:pt x="35941" y="1207007"/>
                </a:lnTo>
                <a:lnTo>
                  <a:pt x="55753" y="1206880"/>
                </a:lnTo>
                <a:lnTo>
                  <a:pt x="55372" y="1147444"/>
                </a:lnTo>
                <a:close/>
              </a:path>
              <a:path w="86359" h="1590039">
                <a:moveTo>
                  <a:pt x="55880" y="1226692"/>
                </a:moveTo>
                <a:lnTo>
                  <a:pt x="36068" y="1226819"/>
                </a:lnTo>
                <a:lnTo>
                  <a:pt x="36449" y="1286255"/>
                </a:lnTo>
                <a:lnTo>
                  <a:pt x="56261" y="1286128"/>
                </a:lnTo>
                <a:lnTo>
                  <a:pt x="55880" y="1226692"/>
                </a:lnTo>
                <a:close/>
              </a:path>
              <a:path w="86359" h="1590039">
                <a:moveTo>
                  <a:pt x="56388" y="1305940"/>
                </a:moveTo>
                <a:lnTo>
                  <a:pt x="36575" y="1306067"/>
                </a:lnTo>
                <a:lnTo>
                  <a:pt x="36957" y="1365503"/>
                </a:lnTo>
                <a:lnTo>
                  <a:pt x="56769" y="1365377"/>
                </a:lnTo>
                <a:lnTo>
                  <a:pt x="56388" y="1305940"/>
                </a:lnTo>
                <a:close/>
              </a:path>
              <a:path w="86359" h="1590039">
                <a:moveTo>
                  <a:pt x="56896" y="1385189"/>
                </a:moveTo>
                <a:lnTo>
                  <a:pt x="37084" y="1385315"/>
                </a:lnTo>
                <a:lnTo>
                  <a:pt x="37465" y="1444752"/>
                </a:lnTo>
                <a:lnTo>
                  <a:pt x="57276" y="1444625"/>
                </a:lnTo>
                <a:lnTo>
                  <a:pt x="56896" y="1385189"/>
                </a:lnTo>
                <a:close/>
              </a:path>
              <a:path w="86359" h="1590039">
                <a:moveTo>
                  <a:pt x="37919" y="1515668"/>
                </a:moveTo>
                <a:lnTo>
                  <a:pt x="33053" y="1516685"/>
                </a:lnTo>
                <a:lnTo>
                  <a:pt x="21002" y="1524952"/>
                </a:lnTo>
                <a:lnTo>
                  <a:pt x="12928" y="1537124"/>
                </a:lnTo>
                <a:lnTo>
                  <a:pt x="10033" y="1551939"/>
                </a:lnTo>
                <a:lnTo>
                  <a:pt x="13114" y="1566765"/>
                </a:lnTo>
                <a:lnTo>
                  <a:pt x="21351" y="1578816"/>
                </a:lnTo>
                <a:lnTo>
                  <a:pt x="33518" y="1586890"/>
                </a:lnTo>
                <a:lnTo>
                  <a:pt x="48387" y="1589786"/>
                </a:lnTo>
                <a:lnTo>
                  <a:pt x="63158" y="1586704"/>
                </a:lnTo>
                <a:lnTo>
                  <a:pt x="75215" y="1578467"/>
                </a:lnTo>
                <a:lnTo>
                  <a:pt x="83319" y="1566300"/>
                </a:lnTo>
                <a:lnTo>
                  <a:pt x="86158" y="1551813"/>
                </a:lnTo>
                <a:lnTo>
                  <a:pt x="38226" y="1551813"/>
                </a:lnTo>
                <a:lnTo>
                  <a:pt x="38100" y="1543812"/>
                </a:lnTo>
                <a:lnTo>
                  <a:pt x="84616" y="1543684"/>
                </a:lnTo>
                <a:lnTo>
                  <a:pt x="83151" y="1536660"/>
                </a:lnTo>
                <a:lnTo>
                  <a:pt x="74914" y="1524603"/>
                </a:lnTo>
                <a:lnTo>
                  <a:pt x="74008" y="1524000"/>
                </a:lnTo>
                <a:lnTo>
                  <a:pt x="37973" y="1524000"/>
                </a:lnTo>
                <a:lnTo>
                  <a:pt x="37919" y="1515668"/>
                </a:lnTo>
                <a:close/>
              </a:path>
              <a:path w="86359" h="1590039">
                <a:moveTo>
                  <a:pt x="57912" y="1543684"/>
                </a:moveTo>
                <a:lnTo>
                  <a:pt x="38100" y="1543812"/>
                </a:lnTo>
                <a:lnTo>
                  <a:pt x="38226" y="1551813"/>
                </a:lnTo>
                <a:lnTo>
                  <a:pt x="58039" y="1551686"/>
                </a:lnTo>
                <a:lnTo>
                  <a:pt x="57912" y="1543684"/>
                </a:lnTo>
                <a:close/>
              </a:path>
              <a:path w="86359" h="1590039">
                <a:moveTo>
                  <a:pt x="84616" y="1543684"/>
                </a:moveTo>
                <a:lnTo>
                  <a:pt x="57912" y="1543684"/>
                </a:lnTo>
                <a:lnTo>
                  <a:pt x="58039" y="1551686"/>
                </a:lnTo>
                <a:lnTo>
                  <a:pt x="38226" y="1551813"/>
                </a:lnTo>
                <a:lnTo>
                  <a:pt x="86158" y="1551813"/>
                </a:lnTo>
                <a:lnTo>
                  <a:pt x="86233" y="1551431"/>
                </a:lnTo>
                <a:lnTo>
                  <a:pt x="84616" y="1543684"/>
                </a:lnTo>
                <a:close/>
              </a:path>
              <a:path w="86359" h="1590039">
                <a:moveTo>
                  <a:pt x="47879" y="1513586"/>
                </a:moveTo>
                <a:lnTo>
                  <a:pt x="37919" y="1515668"/>
                </a:lnTo>
                <a:lnTo>
                  <a:pt x="37973" y="1524000"/>
                </a:lnTo>
                <a:lnTo>
                  <a:pt x="57785" y="1523872"/>
                </a:lnTo>
                <a:lnTo>
                  <a:pt x="57731" y="1515516"/>
                </a:lnTo>
                <a:lnTo>
                  <a:pt x="47879" y="1513586"/>
                </a:lnTo>
                <a:close/>
              </a:path>
              <a:path w="86359" h="1590039">
                <a:moveTo>
                  <a:pt x="57731" y="1515516"/>
                </a:moveTo>
                <a:lnTo>
                  <a:pt x="57785" y="1523872"/>
                </a:lnTo>
                <a:lnTo>
                  <a:pt x="37973" y="1524000"/>
                </a:lnTo>
                <a:lnTo>
                  <a:pt x="74008" y="1524000"/>
                </a:lnTo>
                <a:lnTo>
                  <a:pt x="62747" y="1516499"/>
                </a:lnTo>
                <a:lnTo>
                  <a:pt x="57731" y="1515516"/>
                </a:lnTo>
                <a:close/>
              </a:path>
              <a:path w="86359" h="1590039">
                <a:moveTo>
                  <a:pt x="57404" y="1464437"/>
                </a:moveTo>
                <a:lnTo>
                  <a:pt x="37592" y="1464564"/>
                </a:lnTo>
                <a:lnTo>
                  <a:pt x="37919" y="1515668"/>
                </a:lnTo>
                <a:lnTo>
                  <a:pt x="47879" y="1513586"/>
                </a:lnTo>
                <a:lnTo>
                  <a:pt x="57719" y="1513586"/>
                </a:lnTo>
                <a:lnTo>
                  <a:pt x="57404" y="1464437"/>
                </a:lnTo>
                <a:close/>
              </a:path>
              <a:path w="86359" h="1590039">
                <a:moveTo>
                  <a:pt x="57719" y="1513586"/>
                </a:moveTo>
                <a:lnTo>
                  <a:pt x="47879" y="1513586"/>
                </a:lnTo>
                <a:lnTo>
                  <a:pt x="57731" y="1515516"/>
                </a:lnTo>
                <a:lnTo>
                  <a:pt x="57719" y="1513586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412361" y="1470786"/>
            <a:ext cx="1350645" cy="256540"/>
          </a:xfrm>
          <a:custGeom>
            <a:avLst/>
            <a:gdLst/>
            <a:ahLst/>
            <a:cxnLst/>
            <a:rect l="l" t="t" r="r" b="b"/>
            <a:pathLst>
              <a:path w="1350645" h="256539">
                <a:moveTo>
                  <a:pt x="1350264" y="0"/>
                </a:moveTo>
                <a:lnTo>
                  <a:pt x="900684" y="0"/>
                </a:lnTo>
                <a:lnTo>
                  <a:pt x="838200" y="0"/>
                </a:lnTo>
                <a:lnTo>
                  <a:pt x="0" y="0"/>
                </a:lnTo>
                <a:lnTo>
                  <a:pt x="0" y="256032"/>
                </a:lnTo>
                <a:lnTo>
                  <a:pt x="838200" y="256032"/>
                </a:lnTo>
                <a:lnTo>
                  <a:pt x="900684" y="256032"/>
                </a:lnTo>
                <a:lnTo>
                  <a:pt x="1350264" y="256032"/>
                </a:lnTo>
                <a:lnTo>
                  <a:pt x="1350264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983081" y="1433525"/>
            <a:ext cx="6998334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Dilaporkan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setiap </a:t>
            </a:r>
            <a:r>
              <a:rPr sz="1800" b="1" dirty="0">
                <a:latin typeface="Arial"/>
                <a:cs typeface="Arial"/>
              </a:rPr>
              <a:t>tahun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melalui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b="1" spc="-5" dirty="0">
                <a:latin typeface="Arial"/>
                <a:cs typeface="Arial"/>
              </a:rPr>
              <a:t>aplikasi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web</a:t>
            </a:r>
            <a:r>
              <a:rPr sz="1800" spc="5" dirty="0">
                <a:latin typeface="Arial MT"/>
                <a:cs typeface="Arial MT"/>
              </a:rPr>
              <a:t>,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lang="en-US" sz="1800" spc="-5" dirty="0" err="1">
                <a:latin typeface="Arial MT"/>
                <a:cs typeface="Arial MT"/>
              </a:rPr>
              <a:t>dengan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mekanisme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400" spc="-5" dirty="0">
                <a:latin typeface="Arial MT"/>
                <a:cs typeface="Arial MT"/>
              </a:rPr>
              <a:t>(Perpres</a:t>
            </a:r>
            <a:r>
              <a:rPr sz="1400" spc="-4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98/</a:t>
            </a:r>
            <a:r>
              <a:rPr sz="1400" spc="-2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2021</a:t>
            </a:r>
            <a:r>
              <a:rPr sz="1400" spc="-40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;</a:t>
            </a:r>
            <a:r>
              <a:rPr sz="1400" spc="-5" dirty="0">
                <a:latin typeface="Arial MT"/>
                <a:cs typeface="Arial MT"/>
              </a:rPr>
              <a:t> </a:t>
            </a:r>
            <a:r>
              <a:rPr sz="1400" dirty="0">
                <a:latin typeface="Arial MT"/>
                <a:cs typeface="Arial MT"/>
              </a:rPr>
              <a:t>Pasal</a:t>
            </a:r>
            <a:r>
              <a:rPr sz="1400" spc="-30" dirty="0">
                <a:latin typeface="Arial MT"/>
                <a:cs typeface="Arial MT"/>
              </a:rPr>
              <a:t> </a:t>
            </a:r>
            <a:r>
              <a:rPr sz="1400" spc="-5" dirty="0">
                <a:latin typeface="Arial MT"/>
                <a:cs typeface="Arial MT"/>
              </a:rPr>
              <a:t>12)</a:t>
            </a:r>
            <a:endParaRPr sz="1400" dirty="0">
              <a:latin typeface="Arial MT"/>
              <a:cs typeface="Arial MT"/>
            </a:endParaRPr>
          </a:p>
        </p:txBody>
      </p:sp>
      <p:sp>
        <p:nvSpPr>
          <p:cNvPr id="35" name="object 35"/>
          <p:cNvSpPr txBox="1">
            <a:spLocks noGrp="1"/>
          </p:cNvSpPr>
          <p:nvPr>
            <p:ph type="title"/>
          </p:nvPr>
        </p:nvSpPr>
        <p:spPr>
          <a:xfrm>
            <a:off x="801686" y="451845"/>
            <a:ext cx="10884535" cy="62837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0">
                <a:latin typeface="Arial MT"/>
                <a:cs typeface="Arial MT"/>
              </a:rPr>
              <a:t>ALUR</a:t>
            </a:r>
            <a:r>
              <a:rPr sz="4000" b="0" spc="-55">
                <a:latin typeface="Arial MT"/>
                <a:cs typeface="Arial MT"/>
              </a:rPr>
              <a:t> </a:t>
            </a:r>
            <a:r>
              <a:rPr sz="4000" b="0">
                <a:latin typeface="Arial MT"/>
                <a:cs typeface="Arial MT"/>
              </a:rPr>
              <a:t>PELAPORAN</a:t>
            </a:r>
            <a:r>
              <a:rPr lang="en-US" sz="4000" b="0">
                <a:latin typeface="Arial MT"/>
                <a:cs typeface="Arial MT"/>
              </a:rPr>
              <a:t> INVENTARISASI GRK</a:t>
            </a:r>
            <a:endParaRPr sz="4000" dirty="0">
              <a:latin typeface="Arial MT"/>
              <a:cs typeface="Arial MT"/>
            </a:endParaRPr>
          </a:p>
        </p:txBody>
      </p:sp>
    </p:spTree>
    <p:extLst>
      <p:ext uri="{BB962C8B-B14F-4D97-AF65-F5344CB8AC3E}">
        <p14:creationId xmlns:p14="http://schemas.microsoft.com/office/powerpoint/2010/main" val="6352363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905" name="Group 4"/>
          <p:cNvGrpSpPr>
            <a:grpSpLocks/>
          </p:cNvGrpSpPr>
          <p:nvPr/>
        </p:nvGrpSpPr>
        <p:grpSpPr bwMode="auto">
          <a:xfrm>
            <a:off x="7010400" y="1338164"/>
            <a:ext cx="1322388" cy="1554163"/>
            <a:chOff x="3016" y="799"/>
            <a:chExt cx="1637" cy="1912"/>
          </a:xfrm>
        </p:grpSpPr>
        <p:pic>
          <p:nvPicPr>
            <p:cNvPr id="123918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" y="799"/>
              <a:ext cx="1002" cy="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9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1026"/>
              <a:ext cx="1002" cy="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20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1" y="1298"/>
              <a:ext cx="1002" cy="1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176" y="3125689"/>
            <a:ext cx="1095375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7225" name="Picture 9" descr="gpgim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088" y="4662388"/>
            <a:ext cx="1160462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8702676" y="1615977"/>
            <a:ext cx="1660525" cy="4384675"/>
            <a:chOff x="3923" y="807"/>
            <a:chExt cx="1442" cy="3497"/>
          </a:xfrm>
        </p:grpSpPr>
        <p:pic>
          <p:nvPicPr>
            <p:cNvPr id="123911" name="Picture 11" descr="vol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" y="807"/>
              <a:ext cx="722" cy="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2" name="Picture 12" descr="vol4_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1286"/>
              <a:ext cx="722" cy="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3" name="Picture 13" descr="vol4_1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" y="1679"/>
              <a:ext cx="722" cy="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4" name="Picture 14" descr="vol3_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2157"/>
              <a:ext cx="722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5" name="Picture 15" descr="vol3_1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" y="2557"/>
              <a:ext cx="722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6" name="Picture 16" descr="vol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" y="3032"/>
              <a:ext cx="722" cy="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917" name="Picture 17" descr="vol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3" y="3427"/>
              <a:ext cx="722" cy="8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909" name="Rectangle 20"/>
          <p:cNvSpPr>
            <a:spLocks noChangeArrowheads="1"/>
          </p:cNvSpPr>
          <p:nvPr/>
        </p:nvSpPr>
        <p:spPr bwMode="auto">
          <a:xfrm>
            <a:off x="246855" y="1272771"/>
            <a:ext cx="6578601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2286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342900" lvl="1" indent="-342900" eaLnBrk="1" hangingPunct="1">
              <a:spcBef>
                <a:spcPts val="600"/>
              </a:spcBef>
              <a:buSzPct val="85000"/>
              <a:buFont typeface="Wingdings" panose="05000000000000000000" pitchFamily="2" charset="2"/>
              <a:buChar char="ü"/>
            </a:pPr>
            <a:r>
              <a:rPr lang="id-ID" altLang="en-US" sz="2000" dirty="0"/>
              <a:t>IPCC </a:t>
            </a:r>
            <a:r>
              <a:rPr lang="id-ID" altLang="en-US" sz="2000" dirty="0" err="1"/>
              <a:t>Guideline</a:t>
            </a:r>
            <a:r>
              <a:rPr lang="id-ID" altLang="en-US" sz="2000" dirty="0"/>
              <a:t> 2006 </a:t>
            </a:r>
            <a:r>
              <a:rPr lang="en-US" altLang="en-US" sz="2000" dirty="0"/>
              <a:t>for National </a:t>
            </a:r>
            <a:r>
              <a:rPr lang="id-ID" altLang="en-US" sz="2000" dirty="0"/>
              <a:t>GHG </a:t>
            </a:r>
            <a:r>
              <a:rPr lang="en-US" altLang="en-US" sz="2000" dirty="0"/>
              <a:t>Inventories</a:t>
            </a:r>
            <a:r>
              <a:rPr lang="id-ID" altLang="en-US" sz="2000" dirty="0"/>
              <a:t> (</a:t>
            </a:r>
            <a:r>
              <a:rPr lang="id-ID" altLang="en-US" sz="2000" dirty="0" err="1"/>
              <a:t>all</a:t>
            </a:r>
            <a:r>
              <a:rPr lang="id-ID" altLang="en-US" sz="2000" dirty="0"/>
              <a:t> </a:t>
            </a:r>
            <a:r>
              <a:rPr lang="id-ID" altLang="en-US" sz="2000" dirty="0" err="1"/>
              <a:t>parties</a:t>
            </a:r>
            <a:r>
              <a:rPr lang="id-ID" altLang="en-US" sz="2000" dirty="0"/>
              <a:t> are </a:t>
            </a:r>
            <a:r>
              <a:rPr lang="id-ID" altLang="en-US" sz="2000" dirty="0" err="1"/>
              <a:t>encouraged</a:t>
            </a:r>
            <a:r>
              <a:rPr lang="id-ID" altLang="en-US" sz="2000" dirty="0"/>
              <a:t> </a:t>
            </a:r>
            <a:r>
              <a:rPr lang="id-ID" altLang="en-US" sz="2000" dirty="0" err="1"/>
              <a:t>to</a:t>
            </a:r>
            <a:r>
              <a:rPr lang="id-ID" altLang="en-US" sz="2000" dirty="0"/>
              <a:t> </a:t>
            </a:r>
            <a:r>
              <a:rPr lang="id-ID" altLang="en-US" sz="2000" dirty="0" err="1"/>
              <a:t>use</a:t>
            </a:r>
            <a:r>
              <a:rPr lang="id-ID" altLang="en-US" sz="2000" dirty="0"/>
              <a:t>)</a:t>
            </a:r>
          </a:p>
          <a:p>
            <a:pPr marL="342900" lvl="1" indent="-342900" eaLnBrk="1" hangingPunct="1">
              <a:spcBef>
                <a:spcPts val="600"/>
              </a:spcBef>
              <a:buSzPct val="85000"/>
              <a:buFont typeface="Wingdings" panose="05000000000000000000" pitchFamily="2" charset="2"/>
              <a:buChar char="ü"/>
            </a:pPr>
            <a:r>
              <a:rPr lang="en-US" altLang="en-US" sz="2000" dirty="0"/>
              <a:t>IPCC Guideline</a:t>
            </a:r>
            <a:r>
              <a:rPr lang="id-ID" altLang="en-US" sz="2000" dirty="0"/>
              <a:t> </a:t>
            </a:r>
            <a:r>
              <a:rPr lang="en-US" altLang="en-US" sz="2000" dirty="0"/>
              <a:t>Revised 1996 for National </a:t>
            </a:r>
            <a:r>
              <a:rPr lang="id-ID" altLang="en-US" sz="2000" dirty="0"/>
              <a:t>GHG </a:t>
            </a:r>
            <a:r>
              <a:rPr lang="en-US" altLang="en-US" sz="2000" dirty="0"/>
              <a:t>Inventories (</a:t>
            </a:r>
            <a:r>
              <a:rPr lang="id-ID" altLang="en-US" sz="2000" dirty="0" err="1"/>
              <a:t>mandatory</a:t>
            </a:r>
            <a:r>
              <a:rPr lang="id-ID" altLang="en-US" sz="2000" dirty="0"/>
              <a:t> </a:t>
            </a:r>
            <a:r>
              <a:rPr lang="id-ID" altLang="en-US" sz="2000" dirty="0" err="1"/>
              <a:t>for</a:t>
            </a:r>
            <a:r>
              <a:rPr lang="id-ID" altLang="en-US" sz="2000" dirty="0"/>
              <a:t> </a:t>
            </a:r>
            <a:r>
              <a:rPr lang="id-ID" altLang="en-US" sz="2000" dirty="0" err="1"/>
              <a:t>all</a:t>
            </a:r>
            <a:r>
              <a:rPr lang="id-ID" altLang="en-US" sz="2000" dirty="0"/>
              <a:t> </a:t>
            </a:r>
            <a:r>
              <a:rPr lang="id-ID" altLang="en-US" sz="2000" dirty="0" err="1"/>
              <a:t>parties</a:t>
            </a:r>
            <a:r>
              <a:rPr lang="id-ID" altLang="en-US" sz="2000" dirty="0"/>
              <a:t>) </a:t>
            </a:r>
          </a:p>
          <a:p>
            <a:pPr marL="342900" lvl="1" indent="-342900" eaLnBrk="1" hangingPunct="1">
              <a:spcBef>
                <a:spcPts val="600"/>
              </a:spcBef>
              <a:buSzPct val="85000"/>
              <a:buFont typeface="Wingdings" panose="05000000000000000000" pitchFamily="2" charset="2"/>
              <a:buChar char="ü"/>
            </a:pPr>
            <a:r>
              <a:rPr lang="en-US" altLang="en-US" sz="2000" dirty="0"/>
              <a:t>IPCC Good Practice Guidance and Uncertainty Management in National </a:t>
            </a:r>
            <a:r>
              <a:rPr lang="id-ID" altLang="en-US" sz="2000" dirty="0"/>
              <a:t>GHG </a:t>
            </a:r>
            <a:r>
              <a:rPr lang="en-US" altLang="en-US" sz="2000" dirty="0"/>
              <a:t>Inventories 2000 </a:t>
            </a:r>
            <a:r>
              <a:rPr lang="id-ID" altLang="en-US" sz="2000" dirty="0"/>
              <a:t>(</a:t>
            </a:r>
            <a:r>
              <a:rPr lang="en-US" altLang="en-US" sz="2000" dirty="0"/>
              <a:t>Mandatory for Annex I Parties</a:t>
            </a:r>
            <a:r>
              <a:rPr lang="id-ID" altLang="en-US" sz="2000" dirty="0"/>
              <a:t> </a:t>
            </a:r>
            <a:r>
              <a:rPr lang="id-ID" altLang="en-US" sz="2000" dirty="0" err="1"/>
              <a:t>and</a:t>
            </a:r>
            <a:r>
              <a:rPr lang="id-ID" altLang="en-US" sz="2000" dirty="0"/>
              <a:t> </a:t>
            </a:r>
            <a:r>
              <a:rPr lang="en-US" altLang="en-US" sz="2000" dirty="0"/>
              <a:t>Non-Annex I Parties encouraged to use</a:t>
            </a:r>
            <a:r>
              <a:rPr lang="id-ID" altLang="en-US" sz="2000" dirty="0"/>
              <a:t>) </a:t>
            </a:r>
          </a:p>
          <a:p>
            <a:pPr marL="342900" lvl="1" indent="-342900" eaLnBrk="1" hangingPunct="1">
              <a:spcBef>
                <a:spcPts val="600"/>
              </a:spcBef>
              <a:buSzPct val="85000"/>
              <a:buFont typeface="Wingdings" panose="05000000000000000000" pitchFamily="2" charset="2"/>
              <a:buChar char="ü"/>
            </a:pPr>
            <a:r>
              <a:rPr lang="en-US" altLang="en-US" sz="2000" dirty="0"/>
              <a:t>IPCC Good Practice Guidance for LUCF 2003 </a:t>
            </a:r>
            <a:r>
              <a:rPr lang="id-ID" altLang="en-US" sz="2000" dirty="0"/>
              <a:t>(</a:t>
            </a:r>
            <a:r>
              <a:rPr lang="en-US" altLang="en-US" sz="2000" dirty="0"/>
              <a:t>Mandatory for Annex I Parties</a:t>
            </a:r>
            <a:r>
              <a:rPr lang="id-ID" altLang="en-US" sz="2000" dirty="0"/>
              <a:t> </a:t>
            </a:r>
            <a:r>
              <a:rPr lang="id-ID" altLang="en-US" sz="2000" dirty="0" err="1"/>
              <a:t>and</a:t>
            </a:r>
            <a:r>
              <a:rPr lang="id-ID" altLang="en-US" sz="2000" dirty="0"/>
              <a:t> </a:t>
            </a:r>
            <a:r>
              <a:rPr lang="en-US" altLang="en-US" sz="2000" dirty="0"/>
              <a:t>Non-Annex I Parties encouraged to use</a:t>
            </a:r>
            <a:r>
              <a:rPr lang="id-ID" altLang="en-US" sz="2000" dirty="0"/>
              <a:t>) </a:t>
            </a:r>
            <a:endParaRPr lang="en-US" altLang="en-US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/>
              <a:t>2013 Supplement to the 2006 IPCC Guidelines for National Greenhouse Gas Inventories: Wetlands</a:t>
            </a:r>
            <a:endParaRPr lang="id-ID" sz="2000" dirty="0"/>
          </a:p>
          <a:p>
            <a:pPr>
              <a:buFont typeface="Wingdings" panose="05000000000000000000" pitchFamily="2" charset="2"/>
              <a:buChar char="ü"/>
            </a:pPr>
            <a:r>
              <a:rPr lang="id-ID" sz="2000" dirty="0"/>
              <a:t>2019 </a:t>
            </a:r>
            <a:r>
              <a:rPr lang="en-US" sz="2000" dirty="0"/>
              <a:t>2019 Refinement to the 2006 IPCC Guidelines for National Greenhouse Gas Inventories</a:t>
            </a:r>
            <a:endParaRPr lang="id-ID" sz="2000" dirty="0"/>
          </a:p>
          <a:p>
            <a:pPr marL="0" lvl="1" indent="0" eaLnBrk="1" hangingPunct="1">
              <a:spcBef>
                <a:spcPts val="600"/>
              </a:spcBef>
              <a:buSzPct val="85000"/>
            </a:pPr>
            <a:endParaRPr lang="id-ID" altLang="en-US" sz="2000" dirty="0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188640"/>
            <a:ext cx="8523313" cy="864096"/>
          </a:xfrm>
          <a:prstGeom prst="rect">
            <a:avLst/>
          </a:prstGeom>
        </p:spPr>
        <p:txBody>
          <a:bodyPr/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5875" indent="-15875" algn="l">
              <a:buNone/>
            </a:pPr>
            <a:r>
              <a:rPr lang="en-US" sz="2800" dirty="0"/>
              <a:t>Panduan </a:t>
            </a:r>
            <a:r>
              <a:rPr lang="en-US" sz="2800" dirty="0" err="1"/>
              <a:t>Inventarisasi</a:t>
            </a:r>
            <a:r>
              <a:rPr lang="en-US" sz="2800" dirty="0"/>
              <a:t> GRK: </a:t>
            </a:r>
          </a:p>
          <a:p>
            <a:pPr marL="15875" indent="-15875" algn="l">
              <a:buNone/>
            </a:pPr>
            <a:r>
              <a:rPr lang="en-US" sz="2800" dirty="0"/>
              <a:t>IPCC Guidelines</a:t>
            </a:r>
            <a:endParaRPr lang="en-IE" sz="28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712" y="44624"/>
            <a:ext cx="1416824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44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37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59823" y="3218688"/>
            <a:ext cx="1521460" cy="2505710"/>
            <a:chOff x="9259823" y="3218688"/>
            <a:chExt cx="1521460" cy="25057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351263" y="3218688"/>
              <a:ext cx="615696" cy="6766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79279" y="3541776"/>
              <a:ext cx="694944" cy="734568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286999" y="3218688"/>
              <a:ext cx="493775" cy="676656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76103" y="3904488"/>
              <a:ext cx="633983" cy="676656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63455" y="4361688"/>
              <a:ext cx="615696" cy="676656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59823" y="4706112"/>
              <a:ext cx="633983" cy="67665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860279" y="5047487"/>
              <a:ext cx="597407" cy="67665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0838688" y="4361688"/>
            <a:ext cx="664464" cy="676656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9437665" y="3294379"/>
            <a:ext cx="2641600" cy="221996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05410" marR="26670" algn="ctr">
              <a:lnSpc>
                <a:spcPct val="90000"/>
              </a:lnSpc>
              <a:spcBef>
                <a:spcPts val="385"/>
              </a:spcBef>
            </a:pPr>
            <a:r>
              <a:rPr sz="2400" b="1" spc="-5" dirty="0">
                <a:solidFill>
                  <a:srgbClr val="28653B"/>
                </a:solidFill>
                <a:latin typeface="Arial"/>
                <a:cs typeface="Arial"/>
              </a:rPr>
              <a:t>S</a:t>
            </a:r>
            <a:r>
              <a:rPr sz="2000" b="1" spc="-5" dirty="0">
                <a:solidFill>
                  <a:srgbClr val="28653B"/>
                </a:solidFill>
                <a:latin typeface="Arial"/>
                <a:cs typeface="Arial"/>
              </a:rPr>
              <a:t>istem</a:t>
            </a:r>
            <a:r>
              <a:rPr sz="2000" b="1" spc="-65" dirty="0">
                <a:solidFill>
                  <a:srgbClr val="28653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8653B"/>
                </a:solidFill>
                <a:latin typeface="Arial"/>
                <a:cs typeface="Arial"/>
              </a:rPr>
              <a:t>I</a:t>
            </a:r>
            <a:r>
              <a:rPr sz="2000" b="1" spc="-5" dirty="0">
                <a:solidFill>
                  <a:srgbClr val="28653B"/>
                </a:solidFill>
                <a:latin typeface="Arial"/>
                <a:cs typeface="Arial"/>
              </a:rPr>
              <a:t>nventarisasi </a:t>
            </a:r>
            <a:r>
              <a:rPr sz="2000" b="1" spc="-540" dirty="0">
                <a:solidFill>
                  <a:srgbClr val="28653B"/>
                </a:solidFill>
                <a:latin typeface="Arial"/>
                <a:cs typeface="Arial"/>
              </a:rPr>
              <a:t> </a:t>
            </a:r>
            <a:r>
              <a:rPr sz="2600" b="1" dirty="0">
                <a:solidFill>
                  <a:srgbClr val="28653B"/>
                </a:solidFill>
                <a:latin typeface="Arial"/>
                <a:cs typeface="Arial"/>
              </a:rPr>
              <a:t>G</a:t>
            </a:r>
            <a:r>
              <a:rPr sz="2000" b="1" dirty="0">
                <a:solidFill>
                  <a:srgbClr val="28653B"/>
                </a:solidFill>
                <a:latin typeface="Arial"/>
                <a:cs typeface="Arial"/>
              </a:rPr>
              <a:t>as Rumah Kaca </a:t>
            </a:r>
            <a:r>
              <a:rPr sz="2000" b="1" spc="5" dirty="0">
                <a:solidFill>
                  <a:srgbClr val="28653B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28653B"/>
                </a:solidFill>
                <a:latin typeface="Arial"/>
                <a:cs typeface="Arial"/>
              </a:rPr>
              <a:t>N</a:t>
            </a:r>
            <a:r>
              <a:rPr sz="2000" b="1" spc="-5" dirty="0">
                <a:solidFill>
                  <a:srgbClr val="28653B"/>
                </a:solidFill>
                <a:latin typeface="Arial"/>
                <a:cs typeface="Arial"/>
              </a:rPr>
              <a:t>asional-</a:t>
            </a:r>
            <a:endParaRPr sz="2000">
              <a:latin typeface="Arial"/>
              <a:cs typeface="Arial"/>
            </a:endParaRPr>
          </a:p>
          <a:p>
            <a:pPr marL="12700" marR="5080" indent="1270" algn="ctr">
              <a:lnSpc>
                <a:spcPct val="90000"/>
              </a:lnSpc>
              <a:spcBef>
                <a:spcPts val="1010"/>
              </a:spcBef>
            </a:pPr>
            <a:r>
              <a:rPr sz="2400" b="1" i="1" spc="-5" dirty="0">
                <a:solidFill>
                  <a:srgbClr val="28653B"/>
                </a:solidFill>
                <a:latin typeface="Arial"/>
                <a:cs typeface="Arial"/>
              </a:rPr>
              <a:t>S</a:t>
            </a:r>
            <a:r>
              <a:rPr sz="2000" b="1" i="1" spc="-5" dirty="0">
                <a:solidFill>
                  <a:srgbClr val="28653B"/>
                </a:solidFill>
                <a:latin typeface="Arial"/>
                <a:cs typeface="Arial"/>
              </a:rPr>
              <a:t>ederhana, </a:t>
            </a:r>
            <a:r>
              <a:rPr sz="2400" b="1" i="1" dirty="0">
                <a:solidFill>
                  <a:srgbClr val="28653B"/>
                </a:solidFill>
                <a:latin typeface="Arial"/>
                <a:cs typeface="Arial"/>
              </a:rPr>
              <a:t>M</a:t>
            </a:r>
            <a:r>
              <a:rPr sz="2000" b="1" i="1" dirty="0">
                <a:solidFill>
                  <a:srgbClr val="28653B"/>
                </a:solidFill>
                <a:latin typeface="Arial"/>
                <a:cs typeface="Arial"/>
              </a:rPr>
              <a:t>udah, </a:t>
            </a:r>
            <a:r>
              <a:rPr sz="2000" b="1" i="1" spc="5" dirty="0">
                <a:solidFill>
                  <a:srgbClr val="28653B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28653B"/>
                </a:solidFill>
                <a:latin typeface="Arial"/>
                <a:cs typeface="Arial"/>
              </a:rPr>
              <a:t>A</a:t>
            </a:r>
            <a:r>
              <a:rPr sz="2000" b="1" i="1" spc="-5" dirty="0">
                <a:solidFill>
                  <a:srgbClr val="28653B"/>
                </a:solidFill>
                <a:latin typeface="Arial"/>
                <a:cs typeface="Arial"/>
              </a:rPr>
              <a:t>kurat,</a:t>
            </a:r>
            <a:r>
              <a:rPr sz="2000" b="1" i="1" spc="-40" dirty="0">
                <a:solidFill>
                  <a:srgbClr val="28653B"/>
                </a:solidFill>
                <a:latin typeface="Arial"/>
                <a:cs typeface="Arial"/>
              </a:rPr>
              <a:t> </a:t>
            </a:r>
            <a:r>
              <a:rPr sz="2600" b="1" i="1" spc="-5" dirty="0">
                <a:solidFill>
                  <a:srgbClr val="28653B"/>
                </a:solidFill>
                <a:latin typeface="Arial"/>
                <a:cs typeface="Arial"/>
              </a:rPr>
              <a:t>R</a:t>
            </a:r>
            <a:r>
              <a:rPr sz="2000" b="1" i="1" spc="-5" dirty="0">
                <a:solidFill>
                  <a:srgbClr val="28653B"/>
                </a:solidFill>
                <a:latin typeface="Arial"/>
                <a:cs typeface="Arial"/>
              </a:rPr>
              <a:t>ingkas,</a:t>
            </a:r>
            <a:r>
              <a:rPr sz="2000" b="1" i="1" spc="-40" dirty="0">
                <a:solidFill>
                  <a:srgbClr val="28653B"/>
                </a:solidFill>
                <a:latin typeface="Arial"/>
                <a:cs typeface="Arial"/>
              </a:rPr>
              <a:t> </a:t>
            </a:r>
            <a:r>
              <a:rPr sz="2000" b="1" i="1" spc="-5" dirty="0">
                <a:solidFill>
                  <a:srgbClr val="28653B"/>
                </a:solidFill>
                <a:latin typeface="Arial"/>
                <a:cs typeface="Arial"/>
              </a:rPr>
              <a:t>dan </a:t>
            </a:r>
            <a:r>
              <a:rPr sz="2000" b="1" i="1" spc="-540" dirty="0">
                <a:solidFill>
                  <a:srgbClr val="28653B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28653B"/>
                </a:solidFill>
                <a:latin typeface="Arial"/>
                <a:cs typeface="Arial"/>
              </a:rPr>
              <a:t>T</a:t>
            </a:r>
            <a:r>
              <a:rPr sz="2000" b="1" i="1" spc="-5" dirty="0">
                <a:solidFill>
                  <a:srgbClr val="28653B"/>
                </a:solidFill>
                <a:latin typeface="Arial"/>
                <a:cs typeface="Arial"/>
              </a:rPr>
              <a:t>ransparan</a:t>
            </a:r>
            <a:endParaRPr sz="20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48791" y="1489646"/>
            <a:ext cx="5746115" cy="1235710"/>
          </a:xfrm>
          <a:custGeom>
            <a:avLst/>
            <a:gdLst/>
            <a:ahLst/>
            <a:cxnLst/>
            <a:rect l="l" t="t" r="r" b="b"/>
            <a:pathLst>
              <a:path w="5746115" h="1235710">
                <a:moveTo>
                  <a:pt x="5127835" y="0"/>
                </a:moveTo>
                <a:lnTo>
                  <a:pt x="617750" y="0"/>
                </a:lnTo>
                <a:lnTo>
                  <a:pt x="569473" y="1858"/>
                </a:lnTo>
                <a:lnTo>
                  <a:pt x="522212" y="7342"/>
                </a:lnTo>
                <a:lnTo>
                  <a:pt x="476105" y="16315"/>
                </a:lnTo>
                <a:lnTo>
                  <a:pt x="431289" y="28638"/>
                </a:lnTo>
                <a:lnTo>
                  <a:pt x="387901" y="44175"/>
                </a:lnTo>
                <a:lnTo>
                  <a:pt x="346079" y="62788"/>
                </a:lnTo>
                <a:lnTo>
                  <a:pt x="305959" y="84341"/>
                </a:lnTo>
                <a:lnTo>
                  <a:pt x="267680" y="108695"/>
                </a:lnTo>
                <a:lnTo>
                  <a:pt x="231378" y="135713"/>
                </a:lnTo>
                <a:lnTo>
                  <a:pt x="197192" y="165258"/>
                </a:lnTo>
                <a:lnTo>
                  <a:pt x="165257" y="197192"/>
                </a:lnTo>
                <a:lnTo>
                  <a:pt x="135712" y="231379"/>
                </a:lnTo>
                <a:lnTo>
                  <a:pt x="108694" y="267681"/>
                </a:lnTo>
                <a:lnTo>
                  <a:pt x="84341" y="305960"/>
                </a:lnTo>
                <a:lnTo>
                  <a:pt x="62788" y="346080"/>
                </a:lnTo>
                <a:lnTo>
                  <a:pt x="44175" y="387902"/>
                </a:lnTo>
                <a:lnTo>
                  <a:pt x="28638" y="431290"/>
                </a:lnTo>
                <a:lnTo>
                  <a:pt x="16315" y="476107"/>
                </a:lnTo>
                <a:lnTo>
                  <a:pt x="7342" y="522214"/>
                </a:lnTo>
                <a:lnTo>
                  <a:pt x="1858" y="569475"/>
                </a:lnTo>
                <a:lnTo>
                  <a:pt x="0" y="617745"/>
                </a:lnTo>
                <a:lnTo>
                  <a:pt x="1858" y="666022"/>
                </a:lnTo>
                <a:lnTo>
                  <a:pt x="7342" y="713283"/>
                </a:lnTo>
                <a:lnTo>
                  <a:pt x="16315" y="759391"/>
                </a:lnTo>
                <a:lnTo>
                  <a:pt x="28638" y="804207"/>
                </a:lnTo>
                <a:lnTo>
                  <a:pt x="44175" y="847595"/>
                </a:lnTo>
                <a:lnTo>
                  <a:pt x="62788" y="889418"/>
                </a:lnTo>
                <a:lnTo>
                  <a:pt x="84341" y="929538"/>
                </a:lnTo>
                <a:lnTo>
                  <a:pt x="108694" y="967817"/>
                </a:lnTo>
                <a:lnTo>
                  <a:pt x="135712" y="1004119"/>
                </a:lnTo>
                <a:lnTo>
                  <a:pt x="165257" y="1038306"/>
                </a:lnTo>
                <a:lnTo>
                  <a:pt x="197192" y="1070240"/>
                </a:lnTo>
                <a:lnTo>
                  <a:pt x="231378" y="1099785"/>
                </a:lnTo>
                <a:lnTo>
                  <a:pt x="267680" y="1126804"/>
                </a:lnTo>
                <a:lnTo>
                  <a:pt x="305959" y="1151157"/>
                </a:lnTo>
                <a:lnTo>
                  <a:pt x="346079" y="1172710"/>
                </a:lnTo>
                <a:lnTo>
                  <a:pt x="387901" y="1191323"/>
                </a:lnTo>
                <a:lnTo>
                  <a:pt x="431289" y="1206860"/>
                </a:lnTo>
                <a:lnTo>
                  <a:pt x="476105" y="1219183"/>
                </a:lnTo>
                <a:lnTo>
                  <a:pt x="522212" y="1228156"/>
                </a:lnTo>
                <a:lnTo>
                  <a:pt x="569473" y="1233640"/>
                </a:lnTo>
                <a:lnTo>
                  <a:pt x="617750" y="1235499"/>
                </a:lnTo>
                <a:lnTo>
                  <a:pt x="5127828" y="1235505"/>
                </a:lnTo>
                <a:lnTo>
                  <a:pt x="5176105" y="1233646"/>
                </a:lnTo>
                <a:lnTo>
                  <a:pt x="5223366" y="1228162"/>
                </a:lnTo>
                <a:lnTo>
                  <a:pt x="5269473" y="1219190"/>
                </a:lnTo>
                <a:lnTo>
                  <a:pt x="5314289" y="1206866"/>
                </a:lnTo>
                <a:lnTo>
                  <a:pt x="5357677" y="1191329"/>
                </a:lnTo>
                <a:lnTo>
                  <a:pt x="5399499" y="1172716"/>
                </a:lnTo>
                <a:lnTo>
                  <a:pt x="5439618" y="1151164"/>
                </a:lnTo>
                <a:lnTo>
                  <a:pt x="5477898" y="1126810"/>
                </a:lnTo>
                <a:lnTo>
                  <a:pt x="5514199" y="1099792"/>
                </a:lnTo>
                <a:lnTo>
                  <a:pt x="5548386" y="1070247"/>
                </a:lnTo>
                <a:lnTo>
                  <a:pt x="5580320" y="1038312"/>
                </a:lnTo>
                <a:lnTo>
                  <a:pt x="5609865" y="1004125"/>
                </a:lnTo>
                <a:lnTo>
                  <a:pt x="5636883" y="967823"/>
                </a:lnTo>
                <a:lnTo>
                  <a:pt x="5661237" y="929544"/>
                </a:lnTo>
                <a:lnTo>
                  <a:pt x="5682789" y="889424"/>
                </a:lnTo>
                <a:lnTo>
                  <a:pt x="5701402" y="847602"/>
                </a:lnTo>
                <a:lnTo>
                  <a:pt x="5716939" y="804214"/>
                </a:lnTo>
                <a:lnTo>
                  <a:pt x="5729263" y="759397"/>
                </a:lnTo>
                <a:lnTo>
                  <a:pt x="5738235" y="713290"/>
                </a:lnTo>
                <a:lnTo>
                  <a:pt x="5743719" y="666029"/>
                </a:lnTo>
                <a:lnTo>
                  <a:pt x="5745584" y="617752"/>
                </a:lnTo>
                <a:lnTo>
                  <a:pt x="5743726" y="569475"/>
                </a:lnTo>
                <a:lnTo>
                  <a:pt x="5738241" y="522214"/>
                </a:lnTo>
                <a:lnTo>
                  <a:pt x="5729269" y="476107"/>
                </a:lnTo>
                <a:lnTo>
                  <a:pt x="5716946" y="431290"/>
                </a:lnTo>
                <a:lnTo>
                  <a:pt x="5701409" y="387902"/>
                </a:lnTo>
                <a:lnTo>
                  <a:pt x="5682795" y="346080"/>
                </a:lnTo>
                <a:lnTo>
                  <a:pt x="5661243" y="305960"/>
                </a:lnTo>
                <a:lnTo>
                  <a:pt x="5636890" y="267681"/>
                </a:lnTo>
                <a:lnTo>
                  <a:pt x="5609872" y="231379"/>
                </a:lnTo>
                <a:lnTo>
                  <a:pt x="5580327" y="197192"/>
                </a:lnTo>
                <a:lnTo>
                  <a:pt x="5548392" y="165258"/>
                </a:lnTo>
                <a:lnTo>
                  <a:pt x="5514206" y="135713"/>
                </a:lnTo>
                <a:lnTo>
                  <a:pt x="5477904" y="108695"/>
                </a:lnTo>
                <a:lnTo>
                  <a:pt x="5439625" y="84341"/>
                </a:lnTo>
                <a:lnTo>
                  <a:pt x="5399505" y="62788"/>
                </a:lnTo>
                <a:lnTo>
                  <a:pt x="5357683" y="44175"/>
                </a:lnTo>
                <a:lnTo>
                  <a:pt x="5314295" y="28638"/>
                </a:lnTo>
                <a:lnTo>
                  <a:pt x="5269479" y="16315"/>
                </a:lnTo>
                <a:lnTo>
                  <a:pt x="5223372" y="7342"/>
                </a:lnTo>
                <a:lnTo>
                  <a:pt x="5176111" y="1858"/>
                </a:lnTo>
                <a:lnTo>
                  <a:pt x="5127835" y="0"/>
                </a:lnTo>
                <a:close/>
              </a:path>
            </a:pathLst>
          </a:custGeom>
          <a:solidFill>
            <a:srgbClr val="FFD9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776863" y="1519428"/>
            <a:ext cx="3912235" cy="114808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 marR="5080" algn="just">
              <a:lnSpc>
                <a:spcPct val="99400"/>
              </a:lnSpc>
              <a:spcBef>
                <a:spcPts val="115"/>
              </a:spcBef>
            </a:pPr>
            <a:r>
              <a:rPr sz="2000" b="1" spc="-30" dirty="0">
                <a:latin typeface="Arial"/>
                <a:cs typeface="Arial"/>
              </a:rPr>
              <a:t>Tujuan </a:t>
            </a:r>
            <a:r>
              <a:rPr sz="2000" b="1" spc="-5" dirty="0">
                <a:latin typeface="Arial"/>
                <a:cs typeface="Arial"/>
              </a:rPr>
              <a:t>Inventori GRK Nasional </a:t>
            </a:r>
            <a:r>
              <a:rPr sz="2000" dirty="0">
                <a:latin typeface="Arial MT"/>
                <a:cs typeface="Arial MT"/>
              </a:rPr>
              <a:t>: </a:t>
            </a:r>
            <a:r>
              <a:rPr sz="2000" spc="-54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Menyediakan data dan informasi </a:t>
            </a:r>
            <a:r>
              <a:rPr sz="1800" dirty="0">
                <a:latin typeface="Arial MT"/>
                <a:cs typeface="Arial MT"/>
              </a:rPr>
              <a:t>GRK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yang tranparan,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akurat, </a:t>
            </a:r>
            <a:r>
              <a:rPr sz="1800" i="1" spc="-5" dirty="0">
                <a:latin typeface="Arial"/>
                <a:cs typeface="Arial"/>
              </a:rPr>
              <a:t>uptodate</a:t>
            </a:r>
            <a:r>
              <a:rPr sz="1800" spc="-5" dirty="0">
                <a:latin typeface="Arial MT"/>
                <a:cs typeface="Arial MT"/>
              </a:rPr>
              <a:t>, dan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berkesinambungan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47904" y="3413130"/>
            <a:ext cx="5522595" cy="1235710"/>
          </a:xfrm>
          <a:custGeom>
            <a:avLst/>
            <a:gdLst/>
            <a:ahLst/>
            <a:cxnLst/>
            <a:rect l="l" t="t" r="r" b="b"/>
            <a:pathLst>
              <a:path w="5522595" h="1235710">
                <a:moveTo>
                  <a:pt x="4904301" y="0"/>
                </a:moveTo>
                <a:lnTo>
                  <a:pt x="617751" y="0"/>
                </a:lnTo>
                <a:lnTo>
                  <a:pt x="569474" y="1858"/>
                </a:lnTo>
                <a:lnTo>
                  <a:pt x="522214" y="7342"/>
                </a:lnTo>
                <a:lnTo>
                  <a:pt x="476107" y="16315"/>
                </a:lnTo>
                <a:lnTo>
                  <a:pt x="431290" y="28638"/>
                </a:lnTo>
                <a:lnTo>
                  <a:pt x="387902" y="44175"/>
                </a:lnTo>
                <a:lnTo>
                  <a:pt x="346080" y="62789"/>
                </a:lnTo>
                <a:lnTo>
                  <a:pt x="305960" y="84341"/>
                </a:lnTo>
                <a:lnTo>
                  <a:pt x="267681" y="108695"/>
                </a:lnTo>
                <a:lnTo>
                  <a:pt x="231379" y="135713"/>
                </a:lnTo>
                <a:lnTo>
                  <a:pt x="197192" y="165258"/>
                </a:lnTo>
                <a:lnTo>
                  <a:pt x="165258" y="197192"/>
                </a:lnTo>
                <a:lnTo>
                  <a:pt x="135713" y="231379"/>
                </a:lnTo>
                <a:lnTo>
                  <a:pt x="108695" y="267681"/>
                </a:lnTo>
                <a:lnTo>
                  <a:pt x="84341" y="305961"/>
                </a:lnTo>
                <a:lnTo>
                  <a:pt x="62789" y="346080"/>
                </a:lnTo>
                <a:lnTo>
                  <a:pt x="44175" y="387903"/>
                </a:lnTo>
                <a:lnTo>
                  <a:pt x="28638" y="431291"/>
                </a:lnTo>
                <a:lnTo>
                  <a:pt x="16315" y="476107"/>
                </a:lnTo>
                <a:lnTo>
                  <a:pt x="7342" y="522215"/>
                </a:lnTo>
                <a:lnTo>
                  <a:pt x="1858" y="569476"/>
                </a:lnTo>
                <a:lnTo>
                  <a:pt x="0" y="617747"/>
                </a:lnTo>
                <a:lnTo>
                  <a:pt x="1858" y="666024"/>
                </a:lnTo>
                <a:lnTo>
                  <a:pt x="7342" y="713284"/>
                </a:lnTo>
                <a:lnTo>
                  <a:pt x="16315" y="759392"/>
                </a:lnTo>
                <a:lnTo>
                  <a:pt x="28638" y="804208"/>
                </a:lnTo>
                <a:lnTo>
                  <a:pt x="44175" y="847596"/>
                </a:lnTo>
                <a:lnTo>
                  <a:pt x="62789" y="889419"/>
                </a:lnTo>
                <a:lnTo>
                  <a:pt x="84341" y="929538"/>
                </a:lnTo>
                <a:lnTo>
                  <a:pt x="108695" y="967818"/>
                </a:lnTo>
                <a:lnTo>
                  <a:pt x="135713" y="1004120"/>
                </a:lnTo>
                <a:lnTo>
                  <a:pt x="165258" y="1038307"/>
                </a:lnTo>
                <a:lnTo>
                  <a:pt x="197192" y="1070241"/>
                </a:lnTo>
                <a:lnTo>
                  <a:pt x="231379" y="1099786"/>
                </a:lnTo>
                <a:lnTo>
                  <a:pt x="267681" y="1126804"/>
                </a:lnTo>
                <a:lnTo>
                  <a:pt x="305960" y="1151158"/>
                </a:lnTo>
                <a:lnTo>
                  <a:pt x="346080" y="1172711"/>
                </a:lnTo>
                <a:lnTo>
                  <a:pt x="387902" y="1191324"/>
                </a:lnTo>
                <a:lnTo>
                  <a:pt x="431290" y="1206861"/>
                </a:lnTo>
                <a:lnTo>
                  <a:pt x="476107" y="1219185"/>
                </a:lnTo>
                <a:lnTo>
                  <a:pt x="522214" y="1228157"/>
                </a:lnTo>
                <a:lnTo>
                  <a:pt x="569474" y="1233641"/>
                </a:lnTo>
                <a:lnTo>
                  <a:pt x="617751" y="1235500"/>
                </a:lnTo>
                <a:lnTo>
                  <a:pt x="4904296" y="1235505"/>
                </a:lnTo>
                <a:lnTo>
                  <a:pt x="4952573" y="1233646"/>
                </a:lnTo>
                <a:lnTo>
                  <a:pt x="4999834" y="1228162"/>
                </a:lnTo>
                <a:lnTo>
                  <a:pt x="5045941" y="1219190"/>
                </a:lnTo>
                <a:lnTo>
                  <a:pt x="5090757" y="1206866"/>
                </a:lnTo>
                <a:lnTo>
                  <a:pt x="5134145" y="1191329"/>
                </a:lnTo>
                <a:lnTo>
                  <a:pt x="5175967" y="1172716"/>
                </a:lnTo>
                <a:lnTo>
                  <a:pt x="5216087" y="1151164"/>
                </a:lnTo>
                <a:lnTo>
                  <a:pt x="5254366" y="1126810"/>
                </a:lnTo>
                <a:lnTo>
                  <a:pt x="5290668" y="1099792"/>
                </a:lnTo>
                <a:lnTo>
                  <a:pt x="5324854" y="1070247"/>
                </a:lnTo>
                <a:lnTo>
                  <a:pt x="5356789" y="1038312"/>
                </a:lnTo>
                <a:lnTo>
                  <a:pt x="5386334" y="1004125"/>
                </a:lnTo>
                <a:lnTo>
                  <a:pt x="5413352" y="967824"/>
                </a:lnTo>
                <a:lnTo>
                  <a:pt x="5437706" y="929544"/>
                </a:lnTo>
                <a:lnTo>
                  <a:pt x="5459258" y="889425"/>
                </a:lnTo>
                <a:lnTo>
                  <a:pt x="5477871" y="847602"/>
                </a:lnTo>
                <a:lnTo>
                  <a:pt x="5493408" y="804214"/>
                </a:lnTo>
                <a:lnTo>
                  <a:pt x="5505732" y="759398"/>
                </a:lnTo>
                <a:lnTo>
                  <a:pt x="5514704" y="713291"/>
                </a:lnTo>
                <a:lnTo>
                  <a:pt x="5520188" y="666030"/>
                </a:lnTo>
                <a:lnTo>
                  <a:pt x="5522053" y="617753"/>
                </a:lnTo>
                <a:lnTo>
                  <a:pt x="5520195" y="569476"/>
                </a:lnTo>
                <a:lnTo>
                  <a:pt x="5514711" y="522215"/>
                </a:lnTo>
                <a:lnTo>
                  <a:pt x="5505738" y="476107"/>
                </a:lnTo>
                <a:lnTo>
                  <a:pt x="5493415" y="431291"/>
                </a:lnTo>
                <a:lnTo>
                  <a:pt x="5477878" y="387903"/>
                </a:lnTo>
                <a:lnTo>
                  <a:pt x="5459264" y="346080"/>
                </a:lnTo>
                <a:lnTo>
                  <a:pt x="5437712" y="305961"/>
                </a:lnTo>
                <a:lnTo>
                  <a:pt x="5413358" y="267681"/>
                </a:lnTo>
                <a:lnTo>
                  <a:pt x="5386340" y="231379"/>
                </a:lnTo>
                <a:lnTo>
                  <a:pt x="5356795" y="197192"/>
                </a:lnTo>
                <a:lnTo>
                  <a:pt x="5324861" y="165258"/>
                </a:lnTo>
                <a:lnTo>
                  <a:pt x="5290674" y="135713"/>
                </a:lnTo>
                <a:lnTo>
                  <a:pt x="5254372" y="108695"/>
                </a:lnTo>
                <a:lnTo>
                  <a:pt x="5216093" y="84341"/>
                </a:lnTo>
                <a:lnTo>
                  <a:pt x="5175973" y="62789"/>
                </a:lnTo>
                <a:lnTo>
                  <a:pt x="5134151" y="44175"/>
                </a:lnTo>
                <a:lnTo>
                  <a:pt x="5090763" y="28638"/>
                </a:lnTo>
                <a:lnTo>
                  <a:pt x="5045946" y="16315"/>
                </a:lnTo>
                <a:lnTo>
                  <a:pt x="4999839" y="7342"/>
                </a:lnTo>
                <a:lnTo>
                  <a:pt x="4952578" y="1858"/>
                </a:lnTo>
                <a:lnTo>
                  <a:pt x="4904301" y="0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5" name="object 15"/>
          <p:cNvGrpSpPr/>
          <p:nvPr/>
        </p:nvGrpSpPr>
        <p:grpSpPr>
          <a:xfrm>
            <a:off x="228598" y="1364743"/>
            <a:ext cx="6680200" cy="4200525"/>
            <a:chOff x="228598" y="1364743"/>
            <a:chExt cx="6680200" cy="4200525"/>
          </a:xfrm>
        </p:grpSpPr>
        <p:sp>
          <p:nvSpPr>
            <p:cNvPr id="16" name="object 16"/>
            <p:cNvSpPr/>
            <p:nvPr/>
          </p:nvSpPr>
          <p:spPr>
            <a:xfrm>
              <a:off x="228598" y="1364743"/>
              <a:ext cx="1303655" cy="1567180"/>
            </a:xfrm>
            <a:custGeom>
              <a:avLst/>
              <a:gdLst/>
              <a:ahLst/>
              <a:cxnLst/>
              <a:rect l="l" t="t" r="r" b="b"/>
              <a:pathLst>
                <a:path w="1303655" h="1567180">
                  <a:moveTo>
                    <a:pt x="651824" y="0"/>
                  </a:moveTo>
                  <a:lnTo>
                    <a:pt x="608967" y="1666"/>
                  </a:lnTo>
                  <a:lnTo>
                    <a:pt x="566849" y="6597"/>
                  </a:lnTo>
                  <a:lnTo>
                    <a:pt x="525558" y="14689"/>
                  </a:lnTo>
                  <a:lnTo>
                    <a:pt x="485179" y="25838"/>
                  </a:lnTo>
                  <a:lnTo>
                    <a:pt x="445797" y="39942"/>
                  </a:lnTo>
                  <a:lnTo>
                    <a:pt x="407500" y="56898"/>
                  </a:lnTo>
                  <a:lnTo>
                    <a:pt x="370372" y="76601"/>
                  </a:lnTo>
                  <a:lnTo>
                    <a:pt x="334500" y="98949"/>
                  </a:lnTo>
                  <a:lnTo>
                    <a:pt x="299969" y="123839"/>
                  </a:lnTo>
                  <a:lnTo>
                    <a:pt x="266865" y="151167"/>
                  </a:lnTo>
                  <a:lnTo>
                    <a:pt x="235275" y="180830"/>
                  </a:lnTo>
                  <a:lnTo>
                    <a:pt x="205284" y="212725"/>
                  </a:lnTo>
                  <a:lnTo>
                    <a:pt x="176978" y="246749"/>
                  </a:lnTo>
                  <a:lnTo>
                    <a:pt x="150442" y="282798"/>
                  </a:lnTo>
                  <a:lnTo>
                    <a:pt x="125764" y="320769"/>
                  </a:lnTo>
                  <a:lnTo>
                    <a:pt x="103028" y="360559"/>
                  </a:lnTo>
                  <a:lnTo>
                    <a:pt x="82321" y="402065"/>
                  </a:lnTo>
                  <a:lnTo>
                    <a:pt x="63728" y="445183"/>
                  </a:lnTo>
                  <a:lnTo>
                    <a:pt x="47336" y="489811"/>
                  </a:lnTo>
                  <a:lnTo>
                    <a:pt x="33230" y="535844"/>
                  </a:lnTo>
                  <a:lnTo>
                    <a:pt x="21496" y="583180"/>
                  </a:lnTo>
                  <a:lnTo>
                    <a:pt x="12220" y="631716"/>
                  </a:lnTo>
                  <a:lnTo>
                    <a:pt x="5488" y="681347"/>
                  </a:lnTo>
                  <a:lnTo>
                    <a:pt x="1386" y="731972"/>
                  </a:lnTo>
                  <a:lnTo>
                    <a:pt x="0" y="783487"/>
                  </a:lnTo>
                  <a:lnTo>
                    <a:pt x="1386" y="835001"/>
                  </a:lnTo>
                  <a:lnTo>
                    <a:pt x="5488" y="885626"/>
                  </a:lnTo>
                  <a:lnTo>
                    <a:pt x="12220" y="935258"/>
                  </a:lnTo>
                  <a:lnTo>
                    <a:pt x="21496" y="983793"/>
                  </a:lnTo>
                  <a:lnTo>
                    <a:pt x="33230" y="1031129"/>
                  </a:lnTo>
                  <a:lnTo>
                    <a:pt x="47336" y="1077163"/>
                  </a:lnTo>
                  <a:lnTo>
                    <a:pt x="63728" y="1121790"/>
                  </a:lnTo>
                  <a:lnTo>
                    <a:pt x="82321" y="1164908"/>
                  </a:lnTo>
                  <a:lnTo>
                    <a:pt x="103028" y="1206414"/>
                  </a:lnTo>
                  <a:lnTo>
                    <a:pt x="125764" y="1246204"/>
                  </a:lnTo>
                  <a:lnTo>
                    <a:pt x="150442" y="1284175"/>
                  </a:lnTo>
                  <a:lnTo>
                    <a:pt x="176978" y="1320224"/>
                  </a:lnTo>
                  <a:lnTo>
                    <a:pt x="205284" y="1354248"/>
                  </a:lnTo>
                  <a:lnTo>
                    <a:pt x="235275" y="1386143"/>
                  </a:lnTo>
                  <a:lnTo>
                    <a:pt x="266865" y="1415806"/>
                  </a:lnTo>
                  <a:lnTo>
                    <a:pt x="299969" y="1443134"/>
                  </a:lnTo>
                  <a:lnTo>
                    <a:pt x="334500" y="1468024"/>
                  </a:lnTo>
                  <a:lnTo>
                    <a:pt x="370372" y="1490372"/>
                  </a:lnTo>
                  <a:lnTo>
                    <a:pt x="407500" y="1510076"/>
                  </a:lnTo>
                  <a:lnTo>
                    <a:pt x="445797" y="1527031"/>
                  </a:lnTo>
                  <a:lnTo>
                    <a:pt x="485179" y="1541135"/>
                  </a:lnTo>
                  <a:lnTo>
                    <a:pt x="525558" y="1552285"/>
                  </a:lnTo>
                  <a:lnTo>
                    <a:pt x="566849" y="1560376"/>
                  </a:lnTo>
                  <a:lnTo>
                    <a:pt x="608967" y="1565307"/>
                  </a:lnTo>
                  <a:lnTo>
                    <a:pt x="651824" y="1566974"/>
                  </a:lnTo>
                  <a:lnTo>
                    <a:pt x="694682" y="1565307"/>
                  </a:lnTo>
                  <a:lnTo>
                    <a:pt x="736800" y="1560376"/>
                  </a:lnTo>
                  <a:lnTo>
                    <a:pt x="778091" y="1552285"/>
                  </a:lnTo>
                  <a:lnTo>
                    <a:pt x="818470" y="1541135"/>
                  </a:lnTo>
                  <a:lnTo>
                    <a:pt x="857852" y="1527031"/>
                  </a:lnTo>
                  <a:lnTo>
                    <a:pt x="896149" y="1510076"/>
                  </a:lnTo>
                  <a:lnTo>
                    <a:pt x="933277" y="1490372"/>
                  </a:lnTo>
                  <a:lnTo>
                    <a:pt x="969149" y="1468024"/>
                  </a:lnTo>
                  <a:lnTo>
                    <a:pt x="1003680" y="1443134"/>
                  </a:lnTo>
                  <a:lnTo>
                    <a:pt x="1036784" y="1415806"/>
                  </a:lnTo>
                  <a:lnTo>
                    <a:pt x="1068374" y="1386143"/>
                  </a:lnTo>
                  <a:lnTo>
                    <a:pt x="1098365" y="1354248"/>
                  </a:lnTo>
                  <a:lnTo>
                    <a:pt x="1126671" y="1320224"/>
                  </a:lnTo>
                  <a:lnTo>
                    <a:pt x="1153206" y="1284175"/>
                  </a:lnTo>
                  <a:lnTo>
                    <a:pt x="1177885" y="1246204"/>
                  </a:lnTo>
                  <a:lnTo>
                    <a:pt x="1200621" y="1206414"/>
                  </a:lnTo>
                  <a:lnTo>
                    <a:pt x="1221328" y="1164908"/>
                  </a:lnTo>
                  <a:lnTo>
                    <a:pt x="1239920" y="1121790"/>
                  </a:lnTo>
                  <a:lnTo>
                    <a:pt x="1256313" y="1077163"/>
                  </a:lnTo>
                  <a:lnTo>
                    <a:pt x="1270419" y="1031129"/>
                  </a:lnTo>
                  <a:lnTo>
                    <a:pt x="1282153" y="983793"/>
                  </a:lnTo>
                  <a:lnTo>
                    <a:pt x="1291429" y="935258"/>
                  </a:lnTo>
                  <a:lnTo>
                    <a:pt x="1298161" y="885626"/>
                  </a:lnTo>
                  <a:lnTo>
                    <a:pt x="1302263" y="835001"/>
                  </a:lnTo>
                  <a:lnTo>
                    <a:pt x="1303649" y="783487"/>
                  </a:lnTo>
                  <a:lnTo>
                    <a:pt x="1302263" y="731972"/>
                  </a:lnTo>
                  <a:lnTo>
                    <a:pt x="1298161" y="681347"/>
                  </a:lnTo>
                  <a:lnTo>
                    <a:pt x="1291429" y="631716"/>
                  </a:lnTo>
                  <a:lnTo>
                    <a:pt x="1282153" y="583180"/>
                  </a:lnTo>
                  <a:lnTo>
                    <a:pt x="1270419" y="535844"/>
                  </a:lnTo>
                  <a:lnTo>
                    <a:pt x="1256313" y="489811"/>
                  </a:lnTo>
                  <a:lnTo>
                    <a:pt x="1239920" y="445183"/>
                  </a:lnTo>
                  <a:lnTo>
                    <a:pt x="1221328" y="402065"/>
                  </a:lnTo>
                  <a:lnTo>
                    <a:pt x="1200621" y="360559"/>
                  </a:lnTo>
                  <a:lnTo>
                    <a:pt x="1177885" y="320769"/>
                  </a:lnTo>
                  <a:lnTo>
                    <a:pt x="1153206" y="282798"/>
                  </a:lnTo>
                  <a:lnTo>
                    <a:pt x="1126671" y="246749"/>
                  </a:lnTo>
                  <a:lnTo>
                    <a:pt x="1098365" y="212725"/>
                  </a:lnTo>
                  <a:lnTo>
                    <a:pt x="1068374" y="180830"/>
                  </a:lnTo>
                  <a:lnTo>
                    <a:pt x="1036784" y="151167"/>
                  </a:lnTo>
                  <a:lnTo>
                    <a:pt x="1003680" y="123839"/>
                  </a:lnTo>
                  <a:lnTo>
                    <a:pt x="969149" y="98949"/>
                  </a:lnTo>
                  <a:lnTo>
                    <a:pt x="933277" y="76601"/>
                  </a:lnTo>
                  <a:lnTo>
                    <a:pt x="896149" y="56898"/>
                  </a:lnTo>
                  <a:lnTo>
                    <a:pt x="857852" y="39942"/>
                  </a:lnTo>
                  <a:lnTo>
                    <a:pt x="818470" y="25838"/>
                  </a:lnTo>
                  <a:lnTo>
                    <a:pt x="778091" y="14689"/>
                  </a:lnTo>
                  <a:lnTo>
                    <a:pt x="736800" y="6597"/>
                  </a:lnTo>
                  <a:lnTo>
                    <a:pt x="694682" y="1666"/>
                  </a:lnTo>
                  <a:lnTo>
                    <a:pt x="651824" y="0"/>
                  </a:lnTo>
                  <a:close/>
                </a:path>
              </a:pathLst>
            </a:custGeom>
            <a:solidFill>
              <a:srgbClr val="B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49855" y="1737964"/>
              <a:ext cx="716915" cy="791210"/>
            </a:xfrm>
            <a:custGeom>
              <a:avLst/>
              <a:gdLst/>
              <a:ahLst/>
              <a:cxnLst/>
              <a:rect l="l" t="t" r="r" b="b"/>
              <a:pathLst>
                <a:path w="716915" h="791210">
                  <a:moveTo>
                    <a:pt x="704763" y="0"/>
                  </a:moveTo>
                  <a:lnTo>
                    <a:pt x="11962" y="0"/>
                  </a:lnTo>
                  <a:lnTo>
                    <a:pt x="7974" y="2199"/>
                  </a:lnTo>
                  <a:lnTo>
                    <a:pt x="2990" y="5499"/>
                  </a:lnTo>
                  <a:lnTo>
                    <a:pt x="996" y="8799"/>
                  </a:lnTo>
                  <a:lnTo>
                    <a:pt x="0" y="14300"/>
                  </a:lnTo>
                  <a:lnTo>
                    <a:pt x="0" y="777726"/>
                  </a:lnTo>
                  <a:lnTo>
                    <a:pt x="996" y="784326"/>
                  </a:lnTo>
                  <a:lnTo>
                    <a:pt x="2990" y="787626"/>
                  </a:lnTo>
                  <a:lnTo>
                    <a:pt x="7974" y="790926"/>
                  </a:lnTo>
                  <a:lnTo>
                    <a:pt x="708750" y="790926"/>
                  </a:lnTo>
                  <a:lnTo>
                    <a:pt x="713734" y="787626"/>
                  </a:lnTo>
                  <a:lnTo>
                    <a:pt x="715728" y="784326"/>
                  </a:lnTo>
                  <a:lnTo>
                    <a:pt x="716725" y="777726"/>
                  </a:lnTo>
                  <a:lnTo>
                    <a:pt x="716725" y="625920"/>
                  </a:lnTo>
                  <a:lnTo>
                    <a:pt x="163481" y="625920"/>
                  </a:lnTo>
                  <a:lnTo>
                    <a:pt x="157500" y="624820"/>
                  </a:lnTo>
                  <a:lnTo>
                    <a:pt x="154509" y="621520"/>
                  </a:lnTo>
                  <a:lnTo>
                    <a:pt x="93702" y="555518"/>
                  </a:lnTo>
                  <a:lnTo>
                    <a:pt x="91708" y="552218"/>
                  </a:lnTo>
                  <a:lnTo>
                    <a:pt x="90712" y="546718"/>
                  </a:lnTo>
                  <a:lnTo>
                    <a:pt x="91708" y="542317"/>
                  </a:lnTo>
                  <a:lnTo>
                    <a:pt x="93702" y="536817"/>
                  </a:lnTo>
                  <a:lnTo>
                    <a:pt x="97689" y="534617"/>
                  </a:lnTo>
                  <a:lnTo>
                    <a:pt x="102674" y="533518"/>
                  </a:lnTo>
                  <a:lnTo>
                    <a:pt x="217923" y="533518"/>
                  </a:lnTo>
                  <a:lnTo>
                    <a:pt x="305031" y="436714"/>
                  </a:lnTo>
                  <a:lnTo>
                    <a:pt x="308022" y="434513"/>
                  </a:lnTo>
                  <a:lnTo>
                    <a:pt x="313006" y="433414"/>
                  </a:lnTo>
                  <a:lnTo>
                    <a:pt x="716725" y="433414"/>
                  </a:lnTo>
                  <a:lnTo>
                    <a:pt x="716725" y="310210"/>
                  </a:lnTo>
                  <a:lnTo>
                    <a:pt x="157500" y="310210"/>
                  </a:lnTo>
                  <a:lnTo>
                    <a:pt x="93702" y="239807"/>
                  </a:lnTo>
                  <a:lnTo>
                    <a:pt x="91708" y="235407"/>
                  </a:lnTo>
                  <a:lnTo>
                    <a:pt x="90712" y="229906"/>
                  </a:lnTo>
                  <a:lnTo>
                    <a:pt x="91708" y="225507"/>
                  </a:lnTo>
                  <a:lnTo>
                    <a:pt x="93702" y="221107"/>
                  </a:lnTo>
                  <a:lnTo>
                    <a:pt x="97689" y="217807"/>
                  </a:lnTo>
                  <a:lnTo>
                    <a:pt x="102674" y="216706"/>
                  </a:lnTo>
                  <a:lnTo>
                    <a:pt x="219304" y="216706"/>
                  </a:lnTo>
                  <a:lnTo>
                    <a:pt x="305031" y="122104"/>
                  </a:lnTo>
                  <a:lnTo>
                    <a:pt x="308022" y="119903"/>
                  </a:lnTo>
                  <a:lnTo>
                    <a:pt x="313006" y="118803"/>
                  </a:lnTo>
                  <a:lnTo>
                    <a:pt x="716725" y="118803"/>
                  </a:lnTo>
                  <a:lnTo>
                    <a:pt x="716725" y="14300"/>
                  </a:lnTo>
                  <a:lnTo>
                    <a:pt x="715728" y="8799"/>
                  </a:lnTo>
                  <a:lnTo>
                    <a:pt x="713734" y="5499"/>
                  </a:lnTo>
                  <a:lnTo>
                    <a:pt x="708750" y="2199"/>
                  </a:lnTo>
                  <a:lnTo>
                    <a:pt x="704763" y="0"/>
                  </a:lnTo>
                  <a:close/>
                </a:path>
                <a:path w="716915" h="791210">
                  <a:moveTo>
                    <a:pt x="716725" y="433414"/>
                  </a:moveTo>
                  <a:lnTo>
                    <a:pt x="313006" y="433414"/>
                  </a:lnTo>
                  <a:lnTo>
                    <a:pt x="316993" y="434513"/>
                  </a:lnTo>
                  <a:lnTo>
                    <a:pt x="321978" y="437814"/>
                  </a:lnTo>
                  <a:lnTo>
                    <a:pt x="323971" y="441114"/>
                  </a:lnTo>
                  <a:lnTo>
                    <a:pt x="324968" y="446614"/>
                  </a:lnTo>
                  <a:lnTo>
                    <a:pt x="323971" y="451015"/>
                  </a:lnTo>
                  <a:lnTo>
                    <a:pt x="321978" y="455415"/>
                  </a:lnTo>
                  <a:lnTo>
                    <a:pt x="167468" y="624820"/>
                  </a:lnTo>
                  <a:lnTo>
                    <a:pt x="163481" y="625920"/>
                  </a:lnTo>
                  <a:lnTo>
                    <a:pt x="716725" y="625920"/>
                  </a:lnTo>
                  <a:lnTo>
                    <a:pt x="716725" y="580819"/>
                  </a:lnTo>
                  <a:lnTo>
                    <a:pt x="372816" y="580819"/>
                  </a:lnTo>
                  <a:lnTo>
                    <a:pt x="368829" y="579719"/>
                  </a:lnTo>
                  <a:lnTo>
                    <a:pt x="364841" y="577519"/>
                  </a:lnTo>
                  <a:lnTo>
                    <a:pt x="361851" y="573119"/>
                  </a:lnTo>
                  <a:lnTo>
                    <a:pt x="360854" y="567618"/>
                  </a:lnTo>
                  <a:lnTo>
                    <a:pt x="361851" y="563218"/>
                  </a:lnTo>
                  <a:lnTo>
                    <a:pt x="364841" y="557717"/>
                  </a:lnTo>
                  <a:lnTo>
                    <a:pt x="368829" y="555518"/>
                  </a:lnTo>
                  <a:lnTo>
                    <a:pt x="372816" y="554418"/>
                  </a:lnTo>
                  <a:lnTo>
                    <a:pt x="716725" y="554418"/>
                  </a:lnTo>
                  <a:lnTo>
                    <a:pt x="716725" y="433414"/>
                  </a:lnTo>
                  <a:close/>
                </a:path>
                <a:path w="716915" h="791210">
                  <a:moveTo>
                    <a:pt x="217923" y="533518"/>
                  </a:moveTo>
                  <a:lnTo>
                    <a:pt x="102674" y="533518"/>
                  </a:lnTo>
                  <a:lnTo>
                    <a:pt x="106661" y="534617"/>
                  </a:lnTo>
                  <a:lnTo>
                    <a:pt x="110648" y="536817"/>
                  </a:lnTo>
                  <a:lnTo>
                    <a:pt x="163481" y="594019"/>
                  </a:lnTo>
                  <a:lnTo>
                    <a:pt x="217923" y="533518"/>
                  </a:lnTo>
                  <a:close/>
                </a:path>
                <a:path w="716915" h="791210">
                  <a:moveTo>
                    <a:pt x="716725" y="554418"/>
                  </a:moveTo>
                  <a:lnTo>
                    <a:pt x="614050" y="554418"/>
                  </a:lnTo>
                  <a:lnTo>
                    <a:pt x="619035" y="555518"/>
                  </a:lnTo>
                  <a:lnTo>
                    <a:pt x="623022" y="557717"/>
                  </a:lnTo>
                  <a:lnTo>
                    <a:pt x="625016" y="563218"/>
                  </a:lnTo>
                  <a:lnTo>
                    <a:pt x="626012" y="567618"/>
                  </a:lnTo>
                  <a:lnTo>
                    <a:pt x="625016" y="573119"/>
                  </a:lnTo>
                  <a:lnTo>
                    <a:pt x="623022" y="577519"/>
                  </a:lnTo>
                  <a:lnTo>
                    <a:pt x="619035" y="579719"/>
                  </a:lnTo>
                  <a:lnTo>
                    <a:pt x="614050" y="580819"/>
                  </a:lnTo>
                  <a:lnTo>
                    <a:pt x="716725" y="580819"/>
                  </a:lnTo>
                  <a:lnTo>
                    <a:pt x="716725" y="554418"/>
                  </a:lnTo>
                  <a:close/>
                </a:path>
                <a:path w="716915" h="791210">
                  <a:moveTo>
                    <a:pt x="716725" y="118803"/>
                  </a:moveTo>
                  <a:lnTo>
                    <a:pt x="313006" y="118803"/>
                  </a:lnTo>
                  <a:lnTo>
                    <a:pt x="316993" y="119903"/>
                  </a:lnTo>
                  <a:lnTo>
                    <a:pt x="321978" y="122104"/>
                  </a:lnTo>
                  <a:lnTo>
                    <a:pt x="323971" y="125403"/>
                  </a:lnTo>
                  <a:lnTo>
                    <a:pt x="324968" y="130903"/>
                  </a:lnTo>
                  <a:lnTo>
                    <a:pt x="323971" y="136404"/>
                  </a:lnTo>
                  <a:lnTo>
                    <a:pt x="321978" y="139703"/>
                  </a:lnTo>
                  <a:lnTo>
                    <a:pt x="167468" y="310210"/>
                  </a:lnTo>
                  <a:lnTo>
                    <a:pt x="716725" y="310210"/>
                  </a:lnTo>
                  <a:lnTo>
                    <a:pt x="716725" y="293709"/>
                  </a:lnTo>
                  <a:lnTo>
                    <a:pt x="372816" y="293709"/>
                  </a:lnTo>
                  <a:lnTo>
                    <a:pt x="364841" y="289309"/>
                  </a:lnTo>
                  <a:lnTo>
                    <a:pt x="361851" y="286009"/>
                  </a:lnTo>
                  <a:lnTo>
                    <a:pt x="360854" y="279408"/>
                  </a:lnTo>
                  <a:lnTo>
                    <a:pt x="361851" y="275008"/>
                  </a:lnTo>
                  <a:lnTo>
                    <a:pt x="364841" y="271708"/>
                  </a:lnTo>
                  <a:lnTo>
                    <a:pt x="368829" y="268408"/>
                  </a:lnTo>
                  <a:lnTo>
                    <a:pt x="372816" y="267308"/>
                  </a:lnTo>
                  <a:lnTo>
                    <a:pt x="716725" y="267308"/>
                  </a:lnTo>
                  <a:lnTo>
                    <a:pt x="716725" y="118803"/>
                  </a:lnTo>
                  <a:close/>
                </a:path>
                <a:path w="716915" h="791210">
                  <a:moveTo>
                    <a:pt x="716725" y="267308"/>
                  </a:moveTo>
                  <a:lnTo>
                    <a:pt x="614050" y="267308"/>
                  </a:lnTo>
                  <a:lnTo>
                    <a:pt x="619035" y="268408"/>
                  </a:lnTo>
                  <a:lnTo>
                    <a:pt x="623022" y="271708"/>
                  </a:lnTo>
                  <a:lnTo>
                    <a:pt x="625016" y="275008"/>
                  </a:lnTo>
                  <a:lnTo>
                    <a:pt x="626012" y="279408"/>
                  </a:lnTo>
                  <a:lnTo>
                    <a:pt x="625016" y="286009"/>
                  </a:lnTo>
                  <a:lnTo>
                    <a:pt x="623022" y="289309"/>
                  </a:lnTo>
                  <a:lnTo>
                    <a:pt x="619035" y="291509"/>
                  </a:lnTo>
                  <a:lnTo>
                    <a:pt x="614050" y="293709"/>
                  </a:lnTo>
                  <a:lnTo>
                    <a:pt x="716725" y="293709"/>
                  </a:lnTo>
                  <a:lnTo>
                    <a:pt x="716725" y="267308"/>
                  </a:lnTo>
                  <a:close/>
                </a:path>
                <a:path w="716915" h="791210">
                  <a:moveTo>
                    <a:pt x="219304" y="216706"/>
                  </a:moveTo>
                  <a:lnTo>
                    <a:pt x="102674" y="216706"/>
                  </a:lnTo>
                  <a:lnTo>
                    <a:pt x="106661" y="217807"/>
                  </a:lnTo>
                  <a:lnTo>
                    <a:pt x="110648" y="221107"/>
                  </a:lnTo>
                  <a:lnTo>
                    <a:pt x="163481" y="278309"/>
                  </a:lnTo>
                  <a:lnTo>
                    <a:pt x="219304" y="21670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97630" y="2375343"/>
              <a:ext cx="811530" cy="3189605"/>
            </a:xfrm>
            <a:custGeom>
              <a:avLst/>
              <a:gdLst/>
              <a:ahLst/>
              <a:cxnLst/>
              <a:rect l="l" t="t" r="r" b="b"/>
              <a:pathLst>
                <a:path w="811529" h="3189604">
                  <a:moveTo>
                    <a:pt x="405493" y="0"/>
                  </a:moveTo>
                  <a:lnTo>
                    <a:pt x="405493" y="797384"/>
                  </a:lnTo>
                  <a:lnTo>
                    <a:pt x="0" y="797384"/>
                  </a:lnTo>
                  <a:lnTo>
                    <a:pt x="0" y="2392156"/>
                  </a:lnTo>
                  <a:lnTo>
                    <a:pt x="405493" y="2392156"/>
                  </a:lnTo>
                  <a:lnTo>
                    <a:pt x="405493" y="3189541"/>
                  </a:lnTo>
                  <a:lnTo>
                    <a:pt x="810982" y="1594770"/>
                  </a:lnTo>
                  <a:lnTo>
                    <a:pt x="405493" y="0"/>
                  </a:lnTo>
                  <a:close/>
                </a:path>
              </a:pathLst>
            </a:custGeom>
            <a:solidFill>
              <a:srgbClr val="FFE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1693733" y="3468116"/>
            <a:ext cx="3658235" cy="1113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20"/>
              </a:spcBef>
            </a:pPr>
            <a:r>
              <a:rPr sz="1800" b="1" spc="-5" dirty="0">
                <a:latin typeface="Arial"/>
                <a:cs typeface="Arial"/>
              </a:rPr>
              <a:t>Data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and</a:t>
            </a:r>
            <a:r>
              <a:rPr sz="1800" b="1" spc="10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Information</a:t>
            </a:r>
            <a:r>
              <a:rPr sz="1800" b="1" spc="50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GRK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dirty="0">
                <a:latin typeface="Arial MT"/>
                <a:cs typeface="Arial MT"/>
              </a:rPr>
              <a:t>: 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Untuk menyusun strategi dan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perencanaan aksi mitigasi, adaptasi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dan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pembangunan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rendah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karbon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28598" y="3288226"/>
            <a:ext cx="1303655" cy="1567180"/>
            <a:chOff x="228598" y="3288226"/>
            <a:chExt cx="1303655" cy="1567180"/>
          </a:xfrm>
        </p:grpSpPr>
        <p:sp>
          <p:nvSpPr>
            <p:cNvPr id="21" name="object 21"/>
            <p:cNvSpPr/>
            <p:nvPr/>
          </p:nvSpPr>
          <p:spPr>
            <a:xfrm>
              <a:off x="228598" y="3288226"/>
              <a:ext cx="1303655" cy="1567180"/>
            </a:xfrm>
            <a:custGeom>
              <a:avLst/>
              <a:gdLst/>
              <a:ahLst/>
              <a:cxnLst/>
              <a:rect l="l" t="t" r="r" b="b"/>
              <a:pathLst>
                <a:path w="1303655" h="1567179">
                  <a:moveTo>
                    <a:pt x="651824" y="0"/>
                  </a:moveTo>
                  <a:lnTo>
                    <a:pt x="608967" y="1666"/>
                  </a:lnTo>
                  <a:lnTo>
                    <a:pt x="566849" y="6597"/>
                  </a:lnTo>
                  <a:lnTo>
                    <a:pt x="525558" y="14689"/>
                  </a:lnTo>
                  <a:lnTo>
                    <a:pt x="485179" y="25838"/>
                  </a:lnTo>
                  <a:lnTo>
                    <a:pt x="445797" y="39942"/>
                  </a:lnTo>
                  <a:lnTo>
                    <a:pt x="407500" y="56898"/>
                  </a:lnTo>
                  <a:lnTo>
                    <a:pt x="370372" y="76601"/>
                  </a:lnTo>
                  <a:lnTo>
                    <a:pt x="334500" y="98949"/>
                  </a:lnTo>
                  <a:lnTo>
                    <a:pt x="299969" y="123839"/>
                  </a:lnTo>
                  <a:lnTo>
                    <a:pt x="266865" y="151167"/>
                  </a:lnTo>
                  <a:lnTo>
                    <a:pt x="235275" y="180830"/>
                  </a:lnTo>
                  <a:lnTo>
                    <a:pt x="205284" y="212725"/>
                  </a:lnTo>
                  <a:lnTo>
                    <a:pt x="176978" y="246749"/>
                  </a:lnTo>
                  <a:lnTo>
                    <a:pt x="150442" y="282798"/>
                  </a:lnTo>
                  <a:lnTo>
                    <a:pt x="125764" y="320769"/>
                  </a:lnTo>
                  <a:lnTo>
                    <a:pt x="103028" y="360559"/>
                  </a:lnTo>
                  <a:lnTo>
                    <a:pt x="82321" y="402065"/>
                  </a:lnTo>
                  <a:lnTo>
                    <a:pt x="63728" y="445183"/>
                  </a:lnTo>
                  <a:lnTo>
                    <a:pt x="47336" y="489811"/>
                  </a:lnTo>
                  <a:lnTo>
                    <a:pt x="33230" y="535844"/>
                  </a:lnTo>
                  <a:lnTo>
                    <a:pt x="21496" y="583180"/>
                  </a:lnTo>
                  <a:lnTo>
                    <a:pt x="12220" y="631716"/>
                  </a:lnTo>
                  <a:lnTo>
                    <a:pt x="5488" y="681347"/>
                  </a:lnTo>
                  <a:lnTo>
                    <a:pt x="1386" y="731972"/>
                  </a:lnTo>
                  <a:lnTo>
                    <a:pt x="0" y="783487"/>
                  </a:lnTo>
                  <a:lnTo>
                    <a:pt x="1386" y="835001"/>
                  </a:lnTo>
                  <a:lnTo>
                    <a:pt x="5488" y="885626"/>
                  </a:lnTo>
                  <a:lnTo>
                    <a:pt x="12220" y="935258"/>
                  </a:lnTo>
                  <a:lnTo>
                    <a:pt x="21496" y="983793"/>
                  </a:lnTo>
                  <a:lnTo>
                    <a:pt x="33230" y="1031129"/>
                  </a:lnTo>
                  <a:lnTo>
                    <a:pt x="47336" y="1077163"/>
                  </a:lnTo>
                  <a:lnTo>
                    <a:pt x="63728" y="1121790"/>
                  </a:lnTo>
                  <a:lnTo>
                    <a:pt x="82321" y="1164908"/>
                  </a:lnTo>
                  <a:lnTo>
                    <a:pt x="103028" y="1206414"/>
                  </a:lnTo>
                  <a:lnTo>
                    <a:pt x="125764" y="1246204"/>
                  </a:lnTo>
                  <a:lnTo>
                    <a:pt x="150442" y="1284175"/>
                  </a:lnTo>
                  <a:lnTo>
                    <a:pt x="176978" y="1320224"/>
                  </a:lnTo>
                  <a:lnTo>
                    <a:pt x="205284" y="1354248"/>
                  </a:lnTo>
                  <a:lnTo>
                    <a:pt x="235275" y="1386143"/>
                  </a:lnTo>
                  <a:lnTo>
                    <a:pt x="266865" y="1415806"/>
                  </a:lnTo>
                  <a:lnTo>
                    <a:pt x="299969" y="1443134"/>
                  </a:lnTo>
                  <a:lnTo>
                    <a:pt x="334500" y="1468024"/>
                  </a:lnTo>
                  <a:lnTo>
                    <a:pt x="370372" y="1490372"/>
                  </a:lnTo>
                  <a:lnTo>
                    <a:pt x="407500" y="1510076"/>
                  </a:lnTo>
                  <a:lnTo>
                    <a:pt x="445797" y="1527031"/>
                  </a:lnTo>
                  <a:lnTo>
                    <a:pt x="485179" y="1541135"/>
                  </a:lnTo>
                  <a:lnTo>
                    <a:pt x="525558" y="1552285"/>
                  </a:lnTo>
                  <a:lnTo>
                    <a:pt x="566849" y="1560376"/>
                  </a:lnTo>
                  <a:lnTo>
                    <a:pt x="608967" y="1565307"/>
                  </a:lnTo>
                  <a:lnTo>
                    <a:pt x="651824" y="1566974"/>
                  </a:lnTo>
                  <a:lnTo>
                    <a:pt x="694682" y="1565307"/>
                  </a:lnTo>
                  <a:lnTo>
                    <a:pt x="736800" y="1560376"/>
                  </a:lnTo>
                  <a:lnTo>
                    <a:pt x="778091" y="1552285"/>
                  </a:lnTo>
                  <a:lnTo>
                    <a:pt x="818470" y="1541135"/>
                  </a:lnTo>
                  <a:lnTo>
                    <a:pt x="857852" y="1527031"/>
                  </a:lnTo>
                  <a:lnTo>
                    <a:pt x="896149" y="1510076"/>
                  </a:lnTo>
                  <a:lnTo>
                    <a:pt x="933277" y="1490372"/>
                  </a:lnTo>
                  <a:lnTo>
                    <a:pt x="969149" y="1468024"/>
                  </a:lnTo>
                  <a:lnTo>
                    <a:pt x="1003680" y="1443134"/>
                  </a:lnTo>
                  <a:lnTo>
                    <a:pt x="1036784" y="1415806"/>
                  </a:lnTo>
                  <a:lnTo>
                    <a:pt x="1068374" y="1386143"/>
                  </a:lnTo>
                  <a:lnTo>
                    <a:pt x="1098365" y="1354248"/>
                  </a:lnTo>
                  <a:lnTo>
                    <a:pt x="1126671" y="1320224"/>
                  </a:lnTo>
                  <a:lnTo>
                    <a:pt x="1153206" y="1284175"/>
                  </a:lnTo>
                  <a:lnTo>
                    <a:pt x="1177885" y="1246204"/>
                  </a:lnTo>
                  <a:lnTo>
                    <a:pt x="1200621" y="1206414"/>
                  </a:lnTo>
                  <a:lnTo>
                    <a:pt x="1221328" y="1164908"/>
                  </a:lnTo>
                  <a:lnTo>
                    <a:pt x="1239920" y="1121790"/>
                  </a:lnTo>
                  <a:lnTo>
                    <a:pt x="1256313" y="1077163"/>
                  </a:lnTo>
                  <a:lnTo>
                    <a:pt x="1270419" y="1031129"/>
                  </a:lnTo>
                  <a:lnTo>
                    <a:pt x="1282153" y="983793"/>
                  </a:lnTo>
                  <a:lnTo>
                    <a:pt x="1291429" y="935258"/>
                  </a:lnTo>
                  <a:lnTo>
                    <a:pt x="1298161" y="885626"/>
                  </a:lnTo>
                  <a:lnTo>
                    <a:pt x="1302263" y="835001"/>
                  </a:lnTo>
                  <a:lnTo>
                    <a:pt x="1303649" y="783487"/>
                  </a:lnTo>
                  <a:lnTo>
                    <a:pt x="1302263" y="731972"/>
                  </a:lnTo>
                  <a:lnTo>
                    <a:pt x="1298161" y="681347"/>
                  </a:lnTo>
                  <a:lnTo>
                    <a:pt x="1291429" y="631716"/>
                  </a:lnTo>
                  <a:lnTo>
                    <a:pt x="1282153" y="583180"/>
                  </a:lnTo>
                  <a:lnTo>
                    <a:pt x="1270419" y="535844"/>
                  </a:lnTo>
                  <a:lnTo>
                    <a:pt x="1256313" y="489811"/>
                  </a:lnTo>
                  <a:lnTo>
                    <a:pt x="1239920" y="445183"/>
                  </a:lnTo>
                  <a:lnTo>
                    <a:pt x="1221328" y="402065"/>
                  </a:lnTo>
                  <a:lnTo>
                    <a:pt x="1200621" y="360559"/>
                  </a:lnTo>
                  <a:lnTo>
                    <a:pt x="1177885" y="320769"/>
                  </a:lnTo>
                  <a:lnTo>
                    <a:pt x="1153206" y="282798"/>
                  </a:lnTo>
                  <a:lnTo>
                    <a:pt x="1126671" y="246749"/>
                  </a:lnTo>
                  <a:lnTo>
                    <a:pt x="1098365" y="212725"/>
                  </a:lnTo>
                  <a:lnTo>
                    <a:pt x="1068374" y="180830"/>
                  </a:lnTo>
                  <a:lnTo>
                    <a:pt x="1036784" y="151167"/>
                  </a:lnTo>
                  <a:lnTo>
                    <a:pt x="1003680" y="123839"/>
                  </a:lnTo>
                  <a:lnTo>
                    <a:pt x="969149" y="98949"/>
                  </a:lnTo>
                  <a:lnTo>
                    <a:pt x="933277" y="76601"/>
                  </a:lnTo>
                  <a:lnTo>
                    <a:pt x="896149" y="56898"/>
                  </a:lnTo>
                  <a:lnTo>
                    <a:pt x="857852" y="39942"/>
                  </a:lnTo>
                  <a:lnTo>
                    <a:pt x="818470" y="25838"/>
                  </a:lnTo>
                  <a:lnTo>
                    <a:pt x="778091" y="14689"/>
                  </a:lnTo>
                  <a:lnTo>
                    <a:pt x="736800" y="6597"/>
                  </a:lnTo>
                  <a:lnTo>
                    <a:pt x="694682" y="1666"/>
                  </a:lnTo>
                  <a:lnTo>
                    <a:pt x="651824" y="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47906" y="3661448"/>
              <a:ext cx="894715" cy="916305"/>
            </a:xfrm>
            <a:custGeom>
              <a:avLst/>
              <a:gdLst/>
              <a:ahLst/>
              <a:cxnLst/>
              <a:rect l="l" t="t" r="r" b="b"/>
              <a:pathLst>
                <a:path w="894715" h="916304">
                  <a:moveTo>
                    <a:pt x="620148" y="0"/>
                  </a:moveTo>
                  <a:lnTo>
                    <a:pt x="602345" y="0"/>
                  </a:lnTo>
                  <a:lnTo>
                    <a:pt x="584542" y="4056"/>
                  </a:lnTo>
                  <a:lnTo>
                    <a:pt x="576629" y="6084"/>
                  </a:lnTo>
                  <a:lnTo>
                    <a:pt x="568716" y="11155"/>
                  </a:lnTo>
                  <a:lnTo>
                    <a:pt x="560804" y="15213"/>
                  </a:lnTo>
                  <a:lnTo>
                    <a:pt x="554869" y="20284"/>
                  </a:lnTo>
                  <a:lnTo>
                    <a:pt x="547946" y="25355"/>
                  </a:lnTo>
                  <a:lnTo>
                    <a:pt x="542011" y="32454"/>
                  </a:lnTo>
                  <a:lnTo>
                    <a:pt x="537066" y="39554"/>
                  </a:lnTo>
                  <a:lnTo>
                    <a:pt x="532121" y="47666"/>
                  </a:lnTo>
                  <a:lnTo>
                    <a:pt x="529154" y="55780"/>
                  </a:lnTo>
                  <a:lnTo>
                    <a:pt x="525197" y="63894"/>
                  </a:lnTo>
                  <a:lnTo>
                    <a:pt x="523219" y="73022"/>
                  </a:lnTo>
                  <a:lnTo>
                    <a:pt x="522230" y="82149"/>
                  </a:lnTo>
                  <a:lnTo>
                    <a:pt x="522230" y="91278"/>
                  </a:lnTo>
                  <a:lnTo>
                    <a:pt x="523219" y="106492"/>
                  </a:lnTo>
                  <a:lnTo>
                    <a:pt x="526186" y="119675"/>
                  </a:lnTo>
                  <a:lnTo>
                    <a:pt x="531132" y="132861"/>
                  </a:lnTo>
                  <a:lnTo>
                    <a:pt x="539044" y="144016"/>
                  </a:lnTo>
                  <a:lnTo>
                    <a:pt x="383760" y="302233"/>
                  </a:lnTo>
                  <a:lnTo>
                    <a:pt x="374858" y="297162"/>
                  </a:lnTo>
                  <a:lnTo>
                    <a:pt x="364967" y="293105"/>
                  </a:lnTo>
                  <a:lnTo>
                    <a:pt x="354088" y="290062"/>
                  </a:lnTo>
                  <a:lnTo>
                    <a:pt x="343208" y="289048"/>
                  </a:lnTo>
                  <a:lnTo>
                    <a:pt x="327383" y="291077"/>
                  </a:lnTo>
                  <a:lnTo>
                    <a:pt x="321448" y="293105"/>
                  </a:lnTo>
                  <a:lnTo>
                    <a:pt x="314525" y="296148"/>
                  </a:lnTo>
                  <a:lnTo>
                    <a:pt x="307601" y="298176"/>
                  </a:lnTo>
                  <a:lnTo>
                    <a:pt x="300678" y="303248"/>
                  </a:lnTo>
                  <a:lnTo>
                    <a:pt x="295732" y="307304"/>
                  </a:lnTo>
                  <a:lnTo>
                    <a:pt x="290787" y="312375"/>
                  </a:lnTo>
                  <a:lnTo>
                    <a:pt x="284852" y="317446"/>
                  </a:lnTo>
                  <a:lnTo>
                    <a:pt x="280896" y="323531"/>
                  </a:lnTo>
                  <a:lnTo>
                    <a:pt x="277929" y="329617"/>
                  </a:lnTo>
                  <a:lnTo>
                    <a:pt x="273973" y="336716"/>
                  </a:lnTo>
                  <a:lnTo>
                    <a:pt x="271995" y="342802"/>
                  </a:lnTo>
                  <a:lnTo>
                    <a:pt x="270016" y="350914"/>
                  </a:lnTo>
                  <a:lnTo>
                    <a:pt x="268038" y="358014"/>
                  </a:lnTo>
                  <a:lnTo>
                    <a:pt x="268038" y="366128"/>
                  </a:lnTo>
                  <a:lnTo>
                    <a:pt x="271995" y="388440"/>
                  </a:lnTo>
                  <a:lnTo>
                    <a:pt x="274962" y="398583"/>
                  </a:lnTo>
                  <a:lnTo>
                    <a:pt x="280896" y="408725"/>
                  </a:lnTo>
                  <a:lnTo>
                    <a:pt x="132535" y="560856"/>
                  </a:lnTo>
                  <a:lnTo>
                    <a:pt x="122645" y="554771"/>
                  </a:lnTo>
                  <a:lnTo>
                    <a:pt x="100885" y="550713"/>
                  </a:lnTo>
                  <a:lnTo>
                    <a:pt x="90005" y="549700"/>
                  </a:lnTo>
                  <a:lnTo>
                    <a:pt x="81103" y="549700"/>
                  </a:lnTo>
                  <a:lnTo>
                    <a:pt x="63300" y="553756"/>
                  </a:lnTo>
                  <a:lnTo>
                    <a:pt x="55388" y="555785"/>
                  </a:lnTo>
                  <a:lnTo>
                    <a:pt x="47475" y="560856"/>
                  </a:lnTo>
                  <a:lnTo>
                    <a:pt x="39562" y="564912"/>
                  </a:lnTo>
                  <a:lnTo>
                    <a:pt x="11868" y="597367"/>
                  </a:lnTo>
                  <a:lnTo>
                    <a:pt x="6923" y="605481"/>
                  </a:lnTo>
                  <a:lnTo>
                    <a:pt x="2967" y="622722"/>
                  </a:lnTo>
                  <a:lnTo>
                    <a:pt x="0" y="631850"/>
                  </a:lnTo>
                  <a:lnTo>
                    <a:pt x="0" y="650106"/>
                  </a:lnTo>
                  <a:lnTo>
                    <a:pt x="2967" y="659234"/>
                  </a:lnTo>
                  <a:lnTo>
                    <a:pt x="6923" y="676475"/>
                  </a:lnTo>
                  <a:lnTo>
                    <a:pt x="11868" y="684589"/>
                  </a:lnTo>
                  <a:lnTo>
                    <a:pt x="39562" y="716029"/>
                  </a:lnTo>
                  <a:lnTo>
                    <a:pt x="55388" y="726172"/>
                  </a:lnTo>
                  <a:lnTo>
                    <a:pt x="81103" y="732257"/>
                  </a:lnTo>
                  <a:lnTo>
                    <a:pt x="98907" y="732257"/>
                  </a:lnTo>
                  <a:lnTo>
                    <a:pt x="140448" y="716029"/>
                  </a:lnTo>
                  <a:lnTo>
                    <a:pt x="163197" y="692703"/>
                  </a:lnTo>
                  <a:lnTo>
                    <a:pt x="168142" y="684589"/>
                  </a:lnTo>
                  <a:lnTo>
                    <a:pt x="172098" y="676475"/>
                  </a:lnTo>
                  <a:lnTo>
                    <a:pt x="175065" y="668361"/>
                  </a:lnTo>
                  <a:lnTo>
                    <a:pt x="179022" y="650106"/>
                  </a:lnTo>
                  <a:lnTo>
                    <a:pt x="179022" y="631850"/>
                  </a:lnTo>
                  <a:lnTo>
                    <a:pt x="178033" y="623737"/>
                  </a:lnTo>
                  <a:lnTo>
                    <a:pt x="176055" y="615623"/>
                  </a:lnTo>
                  <a:lnTo>
                    <a:pt x="172098" y="607509"/>
                  </a:lnTo>
                  <a:lnTo>
                    <a:pt x="169131" y="599395"/>
                  </a:lnTo>
                  <a:lnTo>
                    <a:pt x="166164" y="593310"/>
                  </a:lnTo>
                  <a:lnTo>
                    <a:pt x="161218" y="586211"/>
                  </a:lnTo>
                  <a:lnTo>
                    <a:pt x="155284" y="579112"/>
                  </a:lnTo>
                  <a:lnTo>
                    <a:pt x="301667" y="430023"/>
                  </a:lnTo>
                  <a:lnTo>
                    <a:pt x="312547" y="436109"/>
                  </a:lnTo>
                  <a:lnTo>
                    <a:pt x="324415" y="439152"/>
                  </a:lnTo>
                  <a:lnTo>
                    <a:pt x="310568" y="463492"/>
                  </a:lnTo>
                  <a:lnTo>
                    <a:pt x="290787" y="517245"/>
                  </a:lnTo>
                  <a:lnTo>
                    <a:pt x="275951" y="576069"/>
                  </a:lnTo>
                  <a:lnTo>
                    <a:pt x="268038" y="671404"/>
                  </a:lnTo>
                  <a:lnTo>
                    <a:pt x="268038" y="763697"/>
                  </a:lnTo>
                  <a:lnTo>
                    <a:pt x="220563" y="763697"/>
                  </a:lnTo>
                  <a:lnTo>
                    <a:pt x="218585" y="764711"/>
                  </a:lnTo>
                  <a:lnTo>
                    <a:pt x="215617" y="765726"/>
                  </a:lnTo>
                  <a:lnTo>
                    <a:pt x="213639" y="767754"/>
                  </a:lnTo>
                  <a:lnTo>
                    <a:pt x="211661" y="770797"/>
                  </a:lnTo>
                  <a:lnTo>
                    <a:pt x="209683" y="774853"/>
                  </a:lnTo>
                  <a:lnTo>
                    <a:pt x="209683" y="903658"/>
                  </a:lnTo>
                  <a:lnTo>
                    <a:pt x="210672" y="906701"/>
                  </a:lnTo>
                  <a:lnTo>
                    <a:pt x="211661" y="908729"/>
                  </a:lnTo>
                  <a:lnTo>
                    <a:pt x="213639" y="910757"/>
                  </a:lnTo>
                  <a:lnTo>
                    <a:pt x="215617" y="913800"/>
                  </a:lnTo>
                  <a:lnTo>
                    <a:pt x="218585" y="914814"/>
                  </a:lnTo>
                  <a:lnTo>
                    <a:pt x="220563" y="915828"/>
                  </a:lnTo>
                  <a:lnTo>
                    <a:pt x="345186" y="915828"/>
                  </a:lnTo>
                  <a:lnTo>
                    <a:pt x="349142" y="914814"/>
                  </a:lnTo>
                  <a:lnTo>
                    <a:pt x="351120" y="913800"/>
                  </a:lnTo>
                  <a:lnTo>
                    <a:pt x="353098" y="910757"/>
                  </a:lnTo>
                  <a:lnTo>
                    <a:pt x="356066" y="908729"/>
                  </a:lnTo>
                  <a:lnTo>
                    <a:pt x="357055" y="906701"/>
                  </a:lnTo>
                  <a:lnTo>
                    <a:pt x="358044" y="903658"/>
                  </a:lnTo>
                  <a:lnTo>
                    <a:pt x="358044" y="774853"/>
                  </a:lnTo>
                  <a:lnTo>
                    <a:pt x="356066" y="770797"/>
                  </a:lnTo>
                  <a:lnTo>
                    <a:pt x="351120" y="765726"/>
                  </a:lnTo>
                  <a:lnTo>
                    <a:pt x="349142" y="764711"/>
                  </a:lnTo>
                  <a:lnTo>
                    <a:pt x="345186" y="763697"/>
                  </a:lnTo>
                  <a:lnTo>
                    <a:pt x="298700" y="763697"/>
                  </a:lnTo>
                  <a:lnTo>
                    <a:pt x="298700" y="671404"/>
                  </a:lnTo>
                  <a:lnTo>
                    <a:pt x="301667" y="605481"/>
                  </a:lnTo>
                  <a:lnTo>
                    <a:pt x="313536" y="544629"/>
                  </a:lnTo>
                  <a:lnTo>
                    <a:pt x="332328" y="488847"/>
                  </a:lnTo>
                  <a:lnTo>
                    <a:pt x="339252" y="475663"/>
                  </a:lnTo>
                  <a:lnTo>
                    <a:pt x="344197" y="463492"/>
                  </a:lnTo>
                  <a:lnTo>
                    <a:pt x="351120" y="452335"/>
                  </a:lnTo>
                  <a:lnTo>
                    <a:pt x="359033" y="440165"/>
                  </a:lnTo>
                  <a:lnTo>
                    <a:pt x="368924" y="437122"/>
                  </a:lnTo>
                  <a:lnTo>
                    <a:pt x="378814" y="432051"/>
                  </a:lnTo>
                  <a:lnTo>
                    <a:pt x="409476" y="400611"/>
                  </a:lnTo>
                  <a:lnTo>
                    <a:pt x="416399" y="377285"/>
                  </a:lnTo>
                  <a:lnTo>
                    <a:pt x="440137" y="361057"/>
                  </a:lnTo>
                  <a:lnTo>
                    <a:pt x="452995" y="352944"/>
                  </a:lnTo>
                  <a:lnTo>
                    <a:pt x="465853" y="346858"/>
                  </a:lnTo>
                  <a:lnTo>
                    <a:pt x="479700" y="339759"/>
                  </a:lnTo>
                  <a:lnTo>
                    <a:pt x="523219" y="323531"/>
                  </a:lnTo>
                  <a:lnTo>
                    <a:pt x="569705" y="312375"/>
                  </a:lnTo>
                  <a:lnTo>
                    <a:pt x="586520" y="310347"/>
                  </a:lnTo>
                  <a:lnTo>
                    <a:pt x="603334" y="307304"/>
                  </a:lnTo>
                  <a:lnTo>
                    <a:pt x="637951" y="305276"/>
                  </a:lnTo>
                  <a:lnTo>
                    <a:pt x="745761" y="305276"/>
                  </a:lnTo>
                  <a:lnTo>
                    <a:pt x="745761" y="352944"/>
                  </a:lnTo>
                  <a:lnTo>
                    <a:pt x="746750" y="357000"/>
                  </a:lnTo>
                  <a:lnTo>
                    <a:pt x="747739" y="359029"/>
                  </a:lnTo>
                  <a:lnTo>
                    <a:pt x="752684" y="364100"/>
                  </a:lnTo>
                  <a:lnTo>
                    <a:pt x="756640" y="366128"/>
                  </a:lnTo>
                  <a:lnTo>
                    <a:pt x="882252" y="366128"/>
                  </a:lnTo>
                  <a:lnTo>
                    <a:pt x="885220" y="365114"/>
                  </a:lnTo>
                  <a:lnTo>
                    <a:pt x="887197" y="364100"/>
                  </a:lnTo>
                  <a:lnTo>
                    <a:pt x="889176" y="361057"/>
                  </a:lnTo>
                  <a:lnTo>
                    <a:pt x="892143" y="359029"/>
                  </a:lnTo>
                  <a:lnTo>
                    <a:pt x="893132" y="357000"/>
                  </a:lnTo>
                  <a:lnTo>
                    <a:pt x="894122" y="352944"/>
                  </a:lnTo>
                  <a:lnTo>
                    <a:pt x="894122" y="225153"/>
                  </a:lnTo>
                  <a:lnTo>
                    <a:pt x="893132" y="223125"/>
                  </a:lnTo>
                  <a:lnTo>
                    <a:pt x="892143" y="220082"/>
                  </a:lnTo>
                  <a:lnTo>
                    <a:pt x="889176" y="218053"/>
                  </a:lnTo>
                  <a:lnTo>
                    <a:pt x="887197" y="216025"/>
                  </a:lnTo>
                  <a:lnTo>
                    <a:pt x="885220" y="215012"/>
                  </a:lnTo>
                  <a:lnTo>
                    <a:pt x="882252" y="213997"/>
                  </a:lnTo>
                  <a:lnTo>
                    <a:pt x="879285" y="213997"/>
                  </a:lnTo>
                  <a:lnTo>
                    <a:pt x="756640" y="213997"/>
                  </a:lnTo>
                  <a:lnTo>
                    <a:pt x="752684" y="216025"/>
                  </a:lnTo>
                  <a:lnTo>
                    <a:pt x="749717" y="218053"/>
                  </a:lnTo>
                  <a:lnTo>
                    <a:pt x="747739" y="220082"/>
                  </a:lnTo>
                  <a:lnTo>
                    <a:pt x="746750" y="223125"/>
                  </a:lnTo>
                  <a:lnTo>
                    <a:pt x="745761" y="225153"/>
                  </a:lnTo>
                  <a:lnTo>
                    <a:pt x="745761" y="274849"/>
                  </a:lnTo>
                  <a:lnTo>
                    <a:pt x="655755" y="274849"/>
                  </a:lnTo>
                  <a:lnTo>
                    <a:pt x="620148" y="275864"/>
                  </a:lnTo>
                  <a:lnTo>
                    <a:pt x="586520" y="278907"/>
                  </a:lnTo>
                  <a:lnTo>
                    <a:pt x="569705" y="280935"/>
                  </a:lnTo>
                  <a:lnTo>
                    <a:pt x="554869" y="284991"/>
                  </a:lnTo>
                  <a:lnTo>
                    <a:pt x="523219" y="291077"/>
                  </a:lnTo>
                  <a:lnTo>
                    <a:pt x="507394" y="296148"/>
                  </a:lnTo>
                  <a:lnTo>
                    <a:pt x="492558" y="302233"/>
                  </a:lnTo>
                  <a:lnTo>
                    <a:pt x="478711" y="306289"/>
                  </a:lnTo>
                  <a:lnTo>
                    <a:pt x="464864" y="313390"/>
                  </a:lnTo>
                  <a:lnTo>
                    <a:pt x="452006" y="319474"/>
                  </a:lnTo>
                  <a:lnTo>
                    <a:pt x="438159" y="327588"/>
                  </a:lnTo>
                  <a:lnTo>
                    <a:pt x="426290" y="333673"/>
                  </a:lnTo>
                  <a:lnTo>
                    <a:pt x="413432" y="341787"/>
                  </a:lnTo>
                  <a:lnTo>
                    <a:pt x="410465" y="332659"/>
                  </a:lnTo>
                  <a:lnTo>
                    <a:pt x="404530" y="323531"/>
                  </a:lnTo>
                  <a:lnTo>
                    <a:pt x="558826" y="165315"/>
                  </a:lnTo>
                  <a:lnTo>
                    <a:pt x="571684" y="172415"/>
                  </a:lnTo>
                  <a:lnTo>
                    <a:pt x="583553" y="178499"/>
                  </a:lnTo>
                  <a:lnTo>
                    <a:pt x="590476" y="180529"/>
                  </a:lnTo>
                  <a:lnTo>
                    <a:pt x="603334" y="182557"/>
                  </a:lnTo>
                  <a:lnTo>
                    <a:pt x="620148" y="182557"/>
                  </a:lnTo>
                  <a:lnTo>
                    <a:pt x="636962" y="178499"/>
                  </a:lnTo>
                  <a:lnTo>
                    <a:pt x="645864" y="175458"/>
                  </a:lnTo>
                  <a:lnTo>
                    <a:pt x="653777" y="171400"/>
                  </a:lnTo>
                  <a:lnTo>
                    <a:pt x="660700" y="166329"/>
                  </a:lnTo>
                  <a:lnTo>
                    <a:pt x="668613" y="162272"/>
                  </a:lnTo>
                  <a:lnTo>
                    <a:pt x="679493" y="149087"/>
                  </a:lnTo>
                  <a:lnTo>
                    <a:pt x="685427" y="143003"/>
                  </a:lnTo>
                  <a:lnTo>
                    <a:pt x="693340" y="126775"/>
                  </a:lnTo>
                  <a:lnTo>
                    <a:pt x="696307" y="118662"/>
                  </a:lnTo>
                  <a:lnTo>
                    <a:pt x="698285" y="109533"/>
                  </a:lnTo>
                  <a:lnTo>
                    <a:pt x="699274" y="100406"/>
                  </a:lnTo>
                  <a:lnTo>
                    <a:pt x="701252" y="91278"/>
                  </a:lnTo>
                  <a:lnTo>
                    <a:pt x="699274" y="82149"/>
                  </a:lnTo>
                  <a:lnTo>
                    <a:pt x="698285" y="73022"/>
                  </a:lnTo>
                  <a:lnTo>
                    <a:pt x="696307" y="63894"/>
                  </a:lnTo>
                  <a:lnTo>
                    <a:pt x="673558" y="25355"/>
                  </a:lnTo>
                  <a:lnTo>
                    <a:pt x="653777" y="11155"/>
                  </a:lnTo>
                  <a:lnTo>
                    <a:pt x="645864" y="6084"/>
                  </a:lnTo>
                  <a:lnTo>
                    <a:pt x="620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/>
          <p:nvPr/>
        </p:nvSpPr>
        <p:spPr>
          <a:xfrm>
            <a:off x="356277" y="5466495"/>
            <a:ext cx="5394960" cy="1235710"/>
          </a:xfrm>
          <a:custGeom>
            <a:avLst/>
            <a:gdLst/>
            <a:ahLst/>
            <a:cxnLst/>
            <a:rect l="l" t="t" r="r" b="b"/>
            <a:pathLst>
              <a:path w="5394960" h="1235709">
                <a:moveTo>
                  <a:pt x="4776623" y="0"/>
                </a:moveTo>
                <a:lnTo>
                  <a:pt x="617750" y="0"/>
                </a:lnTo>
                <a:lnTo>
                  <a:pt x="569473" y="1858"/>
                </a:lnTo>
                <a:lnTo>
                  <a:pt x="522213" y="7342"/>
                </a:lnTo>
                <a:lnTo>
                  <a:pt x="476106" y="16315"/>
                </a:lnTo>
                <a:lnTo>
                  <a:pt x="431289" y="28638"/>
                </a:lnTo>
                <a:lnTo>
                  <a:pt x="387901" y="44175"/>
                </a:lnTo>
                <a:lnTo>
                  <a:pt x="346079" y="62789"/>
                </a:lnTo>
                <a:lnTo>
                  <a:pt x="305960" y="84341"/>
                </a:lnTo>
                <a:lnTo>
                  <a:pt x="267680" y="108695"/>
                </a:lnTo>
                <a:lnTo>
                  <a:pt x="231379" y="135713"/>
                </a:lnTo>
                <a:lnTo>
                  <a:pt x="197192" y="165258"/>
                </a:lnTo>
                <a:lnTo>
                  <a:pt x="165257" y="197192"/>
                </a:lnTo>
                <a:lnTo>
                  <a:pt x="135712" y="231379"/>
                </a:lnTo>
                <a:lnTo>
                  <a:pt x="108694" y="267681"/>
                </a:lnTo>
                <a:lnTo>
                  <a:pt x="84341" y="305960"/>
                </a:lnTo>
                <a:lnTo>
                  <a:pt x="62788" y="346080"/>
                </a:lnTo>
                <a:lnTo>
                  <a:pt x="44175" y="387903"/>
                </a:lnTo>
                <a:lnTo>
                  <a:pt x="28638" y="431291"/>
                </a:lnTo>
                <a:lnTo>
                  <a:pt x="16315" y="476107"/>
                </a:lnTo>
                <a:lnTo>
                  <a:pt x="7342" y="522214"/>
                </a:lnTo>
                <a:lnTo>
                  <a:pt x="1858" y="569475"/>
                </a:lnTo>
                <a:lnTo>
                  <a:pt x="0" y="617746"/>
                </a:lnTo>
                <a:lnTo>
                  <a:pt x="1858" y="666023"/>
                </a:lnTo>
                <a:lnTo>
                  <a:pt x="7342" y="713284"/>
                </a:lnTo>
                <a:lnTo>
                  <a:pt x="16315" y="759391"/>
                </a:lnTo>
                <a:lnTo>
                  <a:pt x="28638" y="804208"/>
                </a:lnTo>
                <a:lnTo>
                  <a:pt x="44175" y="847596"/>
                </a:lnTo>
                <a:lnTo>
                  <a:pt x="62788" y="889418"/>
                </a:lnTo>
                <a:lnTo>
                  <a:pt x="84341" y="929538"/>
                </a:lnTo>
                <a:lnTo>
                  <a:pt x="108694" y="967817"/>
                </a:lnTo>
                <a:lnTo>
                  <a:pt x="135712" y="1004119"/>
                </a:lnTo>
                <a:lnTo>
                  <a:pt x="165257" y="1038306"/>
                </a:lnTo>
                <a:lnTo>
                  <a:pt x="197192" y="1070241"/>
                </a:lnTo>
                <a:lnTo>
                  <a:pt x="231379" y="1099786"/>
                </a:lnTo>
                <a:lnTo>
                  <a:pt x="267680" y="1126804"/>
                </a:lnTo>
                <a:lnTo>
                  <a:pt x="305960" y="1151158"/>
                </a:lnTo>
                <a:lnTo>
                  <a:pt x="346079" y="1172710"/>
                </a:lnTo>
                <a:lnTo>
                  <a:pt x="387901" y="1191323"/>
                </a:lnTo>
                <a:lnTo>
                  <a:pt x="431289" y="1206860"/>
                </a:lnTo>
                <a:lnTo>
                  <a:pt x="476106" y="1219184"/>
                </a:lnTo>
                <a:lnTo>
                  <a:pt x="522213" y="1228156"/>
                </a:lnTo>
                <a:lnTo>
                  <a:pt x="569473" y="1233640"/>
                </a:lnTo>
                <a:lnTo>
                  <a:pt x="617750" y="1235499"/>
                </a:lnTo>
                <a:lnTo>
                  <a:pt x="4776617" y="1235505"/>
                </a:lnTo>
                <a:lnTo>
                  <a:pt x="4824894" y="1233646"/>
                </a:lnTo>
                <a:lnTo>
                  <a:pt x="4872154" y="1228162"/>
                </a:lnTo>
                <a:lnTo>
                  <a:pt x="4918261" y="1219190"/>
                </a:lnTo>
                <a:lnTo>
                  <a:pt x="4963077" y="1206866"/>
                </a:lnTo>
                <a:lnTo>
                  <a:pt x="5006465" y="1191329"/>
                </a:lnTo>
                <a:lnTo>
                  <a:pt x="5048288" y="1172716"/>
                </a:lnTo>
                <a:lnTo>
                  <a:pt x="5088407" y="1151164"/>
                </a:lnTo>
                <a:lnTo>
                  <a:pt x="5126687" y="1126810"/>
                </a:lnTo>
                <a:lnTo>
                  <a:pt x="5162988" y="1099792"/>
                </a:lnTo>
                <a:lnTo>
                  <a:pt x="5197175" y="1070247"/>
                </a:lnTo>
                <a:lnTo>
                  <a:pt x="5229110" y="1038312"/>
                </a:lnTo>
                <a:lnTo>
                  <a:pt x="5258655" y="1004125"/>
                </a:lnTo>
                <a:lnTo>
                  <a:pt x="5285673" y="967823"/>
                </a:lnTo>
                <a:lnTo>
                  <a:pt x="5310026" y="929544"/>
                </a:lnTo>
                <a:lnTo>
                  <a:pt x="5331579" y="889424"/>
                </a:lnTo>
                <a:lnTo>
                  <a:pt x="5350192" y="847602"/>
                </a:lnTo>
                <a:lnTo>
                  <a:pt x="5365729" y="804213"/>
                </a:lnTo>
                <a:lnTo>
                  <a:pt x="5378052" y="759397"/>
                </a:lnTo>
                <a:lnTo>
                  <a:pt x="5387025" y="713290"/>
                </a:lnTo>
                <a:lnTo>
                  <a:pt x="5392509" y="666029"/>
                </a:lnTo>
                <a:lnTo>
                  <a:pt x="5394373" y="617752"/>
                </a:lnTo>
                <a:lnTo>
                  <a:pt x="5392514" y="569475"/>
                </a:lnTo>
                <a:lnTo>
                  <a:pt x="5387030" y="522214"/>
                </a:lnTo>
                <a:lnTo>
                  <a:pt x="5378057" y="476107"/>
                </a:lnTo>
                <a:lnTo>
                  <a:pt x="5365734" y="431291"/>
                </a:lnTo>
                <a:lnTo>
                  <a:pt x="5350197" y="387903"/>
                </a:lnTo>
                <a:lnTo>
                  <a:pt x="5331584" y="346080"/>
                </a:lnTo>
                <a:lnTo>
                  <a:pt x="5310032" y="305960"/>
                </a:lnTo>
                <a:lnTo>
                  <a:pt x="5285678" y="267681"/>
                </a:lnTo>
                <a:lnTo>
                  <a:pt x="5258660" y="231379"/>
                </a:lnTo>
                <a:lnTo>
                  <a:pt x="5229115" y="197192"/>
                </a:lnTo>
                <a:lnTo>
                  <a:pt x="5197181" y="165258"/>
                </a:lnTo>
                <a:lnTo>
                  <a:pt x="5162994" y="135713"/>
                </a:lnTo>
                <a:lnTo>
                  <a:pt x="5126692" y="108695"/>
                </a:lnTo>
                <a:lnTo>
                  <a:pt x="5088413" y="84341"/>
                </a:lnTo>
                <a:lnTo>
                  <a:pt x="5048294" y="62789"/>
                </a:lnTo>
                <a:lnTo>
                  <a:pt x="5006472" y="44175"/>
                </a:lnTo>
                <a:lnTo>
                  <a:pt x="4963084" y="28638"/>
                </a:lnTo>
                <a:lnTo>
                  <a:pt x="4918267" y="16315"/>
                </a:lnTo>
                <a:lnTo>
                  <a:pt x="4872160" y="7342"/>
                </a:lnTo>
                <a:lnTo>
                  <a:pt x="4824900" y="1858"/>
                </a:lnTo>
                <a:lnTo>
                  <a:pt x="4776623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692275" y="5522467"/>
            <a:ext cx="3314700" cy="11137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 marR="5080">
              <a:lnSpc>
                <a:spcPct val="98900"/>
              </a:lnSpc>
              <a:spcBef>
                <a:spcPts val="120"/>
              </a:spcBef>
            </a:pPr>
            <a:r>
              <a:rPr sz="1800" b="1" dirty="0">
                <a:latin typeface="Arial"/>
                <a:cs typeface="Arial"/>
              </a:rPr>
              <a:t>GHG </a:t>
            </a:r>
            <a:r>
              <a:rPr sz="1800" b="1" spc="-5" dirty="0">
                <a:latin typeface="Arial"/>
                <a:cs typeface="Arial"/>
              </a:rPr>
              <a:t>Inventory </a:t>
            </a:r>
            <a:r>
              <a:rPr sz="1800" b="1" dirty="0">
                <a:latin typeface="Arial"/>
                <a:cs typeface="Arial"/>
              </a:rPr>
              <a:t>process </a:t>
            </a:r>
            <a:r>
              <a:rPr sz="1800" dirty="0">
                <a:solidFill>
                  <a:srgbClr val="FFFFFF"/>
                </a:solidFill>
                <a:latin typeface="Arial MT"/>
                <a:cs typeface="Arial MT"/>
              </a:rPr>
              <a:t>: </a:t>
            </a:r>
            <a:r>
              <a:rPr sz="180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Kompleks, complicated, dan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membutuhkan pengetahuan dan </a:t>
            </a:r>
            <a:r>
              <a:rPr sz="1800" spc="-49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keterampilan</a:t>
            </a:r>
            <a:r>
              <a:rPr sz="1800" spc="-1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spesifik</a:t>
            </a:r>
            <a:endParaRPr sz="1800">
              <a:latin typeface="Arial MT"/>
              <a:cs typeface="Arial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28597" y="5341592"/>
            <a:ext cx="1384935" cy="1517015"/>
            <a:chOff x="228597" y="5341592"/>
            <a:chExt cx="1384935" cy="1517015"/>
          </a:xfrm>
        </p:grpSpPr>
        <p:sp>
          <p:nvSpPr>
            <p:cNvPr id="26" name="object 26"/>
            <p:cNvSpPr/>
            <p:nvPr/>
          </p:nvSpPr>
          <p:spPr>
            <a:xfrm>
              <a:off x="228597" y="5341592"/>
              <a:ext cx="1384935" cy="1517015"/>
            </a:xfrm>
            <a:custGeom>
              <a:avLst/>
              <a:gdLst/>
              <a:ahLst/>
              <a:cxnLst/>
              <a:rect l="l" t="t" r="r" b="b"/>
              <a:pathLst>
                <a:path w="1384935" h="1517015">
                  <a:moveTo>
                    <a:pt x="692425" y="0"/>
                  </a:moveTo>
                  <a:lnTo>
                    <a:pt x="646898" y="1666"/>
                  </a:lnTo>
                  <a:lnTo>
                    <a:pt x="602157" y="6597"/>
                  </a:lnTo>
                  <a:lnTo>
                    <a:pt x="558294" y="14689"/>
                  </a:lnTo>
                  <a:lnTo>
                    <a:pt x="515399" y="25838"/>
                  </a:lnTo>
                  <a:lnTo>
                    <a:pt x="473565" y="39942"/>
                  </a:lnTo>
                  <a:lnTo>
                    <a:pt x="432882" y="56898"/>
                  </a:lnTo>
                  <a:lnTo>
                    <a:pt x="393441" y="76601"/>
                  </a:lnTo>
                  <a:lnTo>
                    <a:pt x="355335" y="98949"/>
                  </a:lnTo>
                  <a:lnTo>
                    <a:pt x="318653" y="123839"/>
                  </a:lnTo>
                  <a:lnTo>
                    <a:pt x="283487" y="151167"/>
                  </a:lnTo>
                  <a:lnTo>
                    <a:pt x="249930" y="180830"/>
                  </a:lnTo>
                  <a:lnTo>
                    <a:pt x="218070" y="212725"/>
                  </a:lnTo>
                  <a:lnTo>
                    <a:pt x="188001" y="246749"/>
                  </a:lnTo>
                  <a:lnTo>
                    <a:pt x="159813" y="282798"/>
                  </a:lnTo>
                  <a:lnTo>
                    <a:pt x="133597" y="320769"/>
                  </a:lnTo>
                  <a:lnTo>
                    <a:pt x="109446" y="360559"/>
                  </a:lnTo>
                  <a:lnTo>
                    <a:pt x="87449" y="402065"/>
                  </a:lnTo>
                  <a:lnTo>
                    <a:pt x="67698" y="445183"/>
                  </a:lnTo>
                  <a:lnTo>
                    <a:pt x="50285" y="489811"/>
                  </a:lnTo>
                  <a:lnTo>
                    <a:pt x="35300" y="535844"/>
                  </a:lnTo>
                  <a:lnTo>
                    <a:pt x="22835" y="583180"/>
                  </a:lnTo>
                  <a:lnTo>
                    <a:pt x="12981" y="631715"/>
                  </a:lnTo>
                  <a:lnTo>
                    <a:pt x="5830" y="681347"/>
                  </a:lnTo>
                  <a:lnTo>
                    <a:pt x="1472" y="731972"/>
                  </a:lnTo>
                  <a:lnTo>
                    <a:pt x="0" y="783486"/>
                  </a:lnTo>
                  <a:lnTo>
                    <a:pt x="1472" y="835001"/>
                  </a:lnTo>
                  <a:lnTo>
                    <a:pt x="5830" y="885626"/>
                  </a:lnTo>
                  <a:lnTo>
                    <a:pt x="12981" y="935257"/>
                  </a:lnTo>
                  <a:lnTo>
                    <a:pt x="22835" y="983793"/>
                  </a:lnTo>
                  <a:lnTo>
                    <a:pt x="35300" y="1031129"/>
                  </a:lnTo>
                  <a:lnTo>
                    <a:pt x="50285" y="1077162"/>
                  </a:lnTo>
                  <a:lnTo>
                    <a:pt x="67698" y="1121790"/>
                  </a:lnTo>
                  <a:lnTo>
                    <a:pt x="87449" y="1164908"/>
                  </a:lnTo>
                  <a:lnTo>
                    <a:pt x="109446" y="1206414"/>
                  </a:lnTo>
                  <a:lnTo>
                    <a:pt x="133597" y="1246204"/>
                  </a:lnTo>
                  <a:lnTo>
                    <a:pt x="159813" y="1284175"/>
                  </a:lnTo>
                  <a:lnTo>
                    <a:pt x="188001" y="1320224"/>
                  </a:lnTo>
                  <a:lnTo>
                    <a:pt x="218070" y="1354248"/>
                  </a:lnTo>
                  <a:lnTo>
                    <a:pt x="249930" y="1386143"/>
                  </a:lnTo>
                  <a:lnTo>
                    <a:pt x="283487" y="1415806"/>
                  </a:lnTo>
                  <a:lnTo>
                    <a:pt x="318653" y="1443134"/>
                  </a:lnTo>
                  <a:lnTo>
                    <a:pt x="355335" y="1468024"/>
                  </a:lnTo>
                  <a:lnTo>
                    <a:pt x="393441" y="1490372"/>
                  </a:lnTo>
                  <a:lnTo>
                    <a:pt x="432882" y="1510075"/>
                  </a:lnTo>
                  <a:lnTo>
                    <a:pt x="448075" y="1516407"/>
                  </a:lnTo>
                  <a:lnTo>
                    <a:pt x="936774" y="1516407"/>
                  </a:lnTo>
                  <a:lnTo>
                    <a:pt x="991408" y="1490372"/>
                  </a:lnTo>
                  <a:lnTo>
                    <a:pt x="1029515" y="1468024"/>
                  </a:lnTo>
                  <a:lnTo>
                    <a:pt x="1066197" y="1443134"/>
                  </a:lnTo>
                  <a:lnTo>
                    <a:pt x="1101362" y="1415806"/>
                  </a:lnTo>
                  <a:lnTo>
                    <a:pt x="1134920" y="1386143"/>
                  </a:lnTo>
                  <a:lnTo>
                    <a:pt x="1166779" y="1354248"/>
                  </a:lnTo>
                  <a:lnTo>
                    <a:pt x="1196849" y="1320224"/>
                  </a:lnTo>
                  <a:lnTo>
                    <a:pt x="1225037" y="1284175"/>
                  </a:lnTo>
                  <a:lnTo>
                    <a:pt x="1251252" y="1246204"/>
                  </a:lnTo>
                  <a:lnTo>
                    <a:pt x="1275404" y="1206414"/>
                  </a:lnTo>
                  <a:lnTo>
                    <a:pt x="1297401" y="1164908"/>
                  </a:lnTo>
                  <a:lnTo>
                    <a:pt x="1317152" y="1121790"/>
                  </a:lnTo>
                  <a:lnTo>
                    <a:pt x="1334565" y="1077162"/>
                  </a:lnTo>
                  <a:lnTo>
                    <a:pt x="1349550" y="1031129"/>
                  </a:lnTo>
                  <a:lnTo>
                    <a:pt x="1362015" y="983793"/>
                  </a:lnTo>
                  <a:lnTo>
                    <a:pt x="1371868" y="935257"/>
                  </a:lnTo>
                  <a:lnTo>
                    <a:pt x="1379020" y="885626"/>
                  </a:lnTo>
                  <a:lnTo>
                    <a:pt x="1383377" y="835001"/>
                  </a:lnTo>
                  <a:lnTo>
                    <a:pt x="1384850" y="783486"/>
                  </a:lnTo>
                  <a:lnTo>
                    <a:pt x="1383377" y="731972"/>
                  </a:lnTo>
                  <a:lnTo>
                    <a:pt x="1379020" y="681347"/>
                  </a:lnTo>
                  <a:lnTo>
                    <a:pt x="1371868" y="631715"/>
                  </a:lnTo>
                  <a:lnTo>
                    <a:pt x="1362015" y="583180"/>
                  </a:lnTo>
                  <a:lnTo>
                    <a:pt x="1349550" y="535844"/>
                  </a:lnTo>
                  <a:lnTo>
                    <a:pt x="1334565" y="489811"/>
                  </a:lnTo>
                  <a:lnTo>
                    <a:pt x="1317152" y="445183"/>
                  </a:lnTo>
                  <a:lnTo>
                    <a:pt x="1297401" y="402065"/>
                  </a:lnTo>
                  <a:lnTo>
                    <a:pt x="1275404" y="360559"/>
                  </a:lnTo>
                  <a:lnTo>
                    <a:pt x="1251252" y="320769"/>
                  </a:lnTo>
                  <a:lnTo>
                    <a:pt x="1225037" y="282798"/>
                  </a:lnTo>
                  <a:lnTo>
                    <a:pt x="1196849" y="246749"/>
                  </a:lnTo>
                  <a:lnTo>
                    <a:pt x="1166779" y="212725"/>
                  </a:lnTo>
                  <a:lnTo>
                    <a:pt x="1134920" y="180830"/>
                  </a:lnTo>
                  <a:lnTo>
                    <a:pt x="1101362" y="151167"/>
                  </a:lnTo>
                  <a:lnTo>
                    <a:pt x="1066197" y="123839"/>
                  </a:lnTo>
                  <a:lnTo>
                    <a:pt x="1029515" y="98949"/>
                  </a:lnTo>
                  <a:lnTo>
                    <a:pt x="991408" y="76601"/>
                  </a:lnTo>
                  <a:lnTo>
                    <a:pt x="951968" y="56898"/>
                  </a:lnTo>
                  <a:lnTo>
                    <a:pt x="911285" y="39942"/>
                  </a:lnTo>
                  <a:lnTo>
                    <a:pt x="869450" y="25838"/>
                  </a:lnTo>
                  <a:lnTo>
                    <a:pt x="826556" y="14689"/>
                  </a:lnTo>
                  <a:lnTo>
                    <a:pt x="782693" y="6597"/>
                  </a:lnTo>
                  <a:lnTo>
                    <a:pt x="737952" y="1666"/>
                  </a:lnTo>
                  <a:lnTo>
                    <a:pt x="692425" y="0"/>
                  </a:lnTo>
                  <a:close/>
                </a:path>
              </a:pathLst>
            </a:custGeom>
            <a:solidFill>
              <a:srgbClr val="BF9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4268" y="5718441"/>
              <a:ext cx="871219" cy="851535"/>
            </a:xfrm>
            <a:custGeom>
              <a:avLst/>
              <a:gdLst/>
              <a:ahLst/>
              <a:cxnLst/>
              <a:rect l="l" t="t" r="r" b="b"/>
              <a:pathLst>
                <a:path w="871219" h="851534">
                  <a:moveTo>
                    <a:pt x="569226" y="480618"/>
                  </a:moveTo>
                  <a:lnTo>
                    <a:pt x="549186" y="473430"/>
                  </a:lnTo>
                  <a:lnTo>
                    <a:pt x="525818" y="465035"/>
                  </a:lnTo>
                  <a:lnTo>
                    <a:pt x="510933" y="460235"/>
                  </a:lnTo>
                  <a:lnTo>
                    <a:pt x="496049" y="454253"/>
                  </a:lnTo>
                  <a:lnTo>
                    <a:pt x="482409" y="449453"/>
                  </a:lnTo>
                  <a:lnTo>
                    <a:pt x="466293" y="443458"/>
                  </a:lnTo>
                  <a:lnTo>
                    <a:pt x="456374" y="441058"/>
                  </a:lnTo>
                  <a:lnTo>
                    <a:pt x="447687" y="436270"/>
                  </a:lnTo>
                  <a:lnTo>
                    <a:pt x="447687" y="367957"/>
                  </a:lnTo>
                  <a:lnTo>
                    <a:pt x="453885" y="361962"/>
                  </a:lnTo>
                  <a:lnTo>
                    <a:pt x="461327" y="355968"/>
                  </a:lnTo>
                  <a:lnTo>
                    <a:pt x="470014" y="345186"/>
                  </a:lnTo>
                  <a:lnTo>
                    <a:pt x="492328" y="302031"/>
                  </a:lnTo>
                  <a:lnTo>
                    <a:pt x="498538" y="258889"/>
                  </a:lnTo>
                  <a:lnTo>
                    <a:pt x="503491" y="256489"/>
                  </a:lnTo>
                  <a:lnTo>
                    <a:pt x="518375" y="228917"/>
                  </a:lnTo>
                  <a:lnTo>
                    <a:pt x="520852" y="219329"/>
                  </a:lnTo>
                  <a:lnTo>
                    <a:pt x="520852" y="196557"/>
                  </a:lnTo>
                  <a:lnTo>
                    <a:pt x="515899" y="182181"/>
                  </a:lnTo>
                  <a:lnTo>
                    <a:pt x="510933" y="172593"/>
                  </a:lnTo>
                  <a:lnTo>
                    <a:pt x="503491" y="164198"/>
                  </a:lnTo>
                  <a:lnTo>
                    <a:pt x="510933" y="145021"/>
                  </a:lnTo>
                  <a:lnTo>
                    <a:pt x="520852" y="106667"/>
                  </a:lnTo>
                  <a:lnTo>
                    <a:pt x="520852" y="77901"/>
                  </a:lnTo>
                  <a:lnTo>
                    <a:pt x="514654" y="53936"/>
                  </a:lnTo>
                  <a:lnTo>
                    <a:pt x="510933" y="46736"/>
                  </a:lnTo>
                  <a:lnTo>
                    <a:pt x="504736" y="40754"/>
                  </a:lnTo>
                  <a:lnTo>
                    <a:pt x="499770" y="32359"/>
                  </a:lnTo>
                  <a:lnTo>
                    <a:pt x="492328" y="28765"/>
                  </a:lnTo>
                  <a:lnTo>
                    <a:pt x="483654" y="21577"/>
                  </a:lnTo>
                  <a:lnTo>
                    <a:pt x="473735" y="17970"/>
                  </a:lnTo>
                  <a:lnTo>
                    <a:pt x="466293" y="14376"/>
                  </a:lnTo>
                  <a:lnTo>
                    <a:pt x="445211" y="8382"/>
                  </a:lnTo>
                  <a:lnTo>
                    <a:pt x="422884" y="3594"/>
                  </a:lnTo>
                  <a:lnTo>
                    <a:pt x="403047" y="0"/>
                  </a:lnTo>
                  <a:lnTo>
                    <a:pt x="360883" y="0"/>
                  </a:lnTo>
                  <a:lnTo>
                    <a:pt x="342277" y="2400"/>
                  </a:lnTo>
                  <a:lnTo>
                    <a:pt x="322440" y="7188"/>
                  </a:lnTo>
                  <a:lnTo>
                    <a:pt x="303834" y="10782"/>
                  </a:lnTo>
                  <a:lnTo>
                    <a:pt x="286473" y="19177"/>
                  </a:lnTo>
                  <a:lnTo>
                    <a:pt x="270357" y="26365"/>
                  </a:lnTo>
                  <a:lnTo>
                    <a:pt x="252984" y="43141"/>
                  </a:lnTo>
                  <a:lnTo>
                    <a:pt x="249275" y="50342"/>
                  </a:lnTo>
                  <a:lnTo>
                    <a:pt x="240588" y="50342"/>
                  </a:lnTo>
                  <a:lnTo>
                    <a:pt x="231902" y="51536"/>
                  </a:lnTo>
                  <a:lnTo>
                    <a:pt x="195948" y="77901"/>
                  </a:lnTo>
                  <a:lnTo>
                    <a:pt x="192227" y="89890"/>
                  </a:lnTo>
                  <a:lnTo>
                    <a:pt x="192227" y="117449"/>
                  </a:lnTo>
                  <a:lnTo>
                    <a:pt x="197180" y="143827"/>
                  </a:lnTo>
                  <a:lnTo>
                    <a:pt x="203390" y="165392"/>
                  </a:lnTo>
                  <a:lnTo>
                    <a:pt x="203390" y="166598"/>
                  </a:lnTo>
                  <a:lnTo>
                    <a:pt x="184785" y="203746"/>
                  </a:lnTo>
                  <a:lnTo>
                    <a:pt x="184785" y="220535"/>
                  </a:lnTo>
                  <a:lnTo>
                    <a:pt x="186029" y="228917"/>
                  </a:lnTo>
                  <a:lnTo>
                    <a:pt x="187261" y="234911"/>
                  </a:lnTo>
                  <a:lnTo>
                    <a:pt x="190982" y="240906"/>
                  </a:lnTo>
                  <a:lnTo>
                    <a:pt x="193459" y="246900"/>
                  </a:lnTo>
                  <a:lnTo>
                    <a:pt x="197180" y="251688"/>
                  </a:lnTo>
                  <a:lnTo>
                    <a:pt x="202145" y="256489"/>
                  </a:lnTo>
                  <a:lnTo>
                    <a:pt x="207111" y="258889"/>
                  </a:lnTo>
                  <a:lnTo>
                    <a:pt x="208343" y="272072"/>
                  </a:lnTo>
                  <a:lnTo>
                    <a:pt x="209588" y="284048"/>
                  </a:lnTo>
                  <a:lnTo>
                    <a:pt x="213309" y="294843"/>
                  </a:lnTo>
                  <a:lnTo>
                    <a:pt x="215785" y="305625"/>
                  </a:lnTo>
                  <a:lnTo>
                    <a:pt x="221983" y="324802"/>
                  </a:lnTo>
                  <a:lnTo>
                    <a:pt x="231902" y="342785"/>
                  </a:lnTo>
                  <a:lnTo>
                    <a:pt x="241833" y="355968"/>
                  </a:lnTo>
                  <a:lnTo>
                    <a:pt x="251752" y="366750"/>
                  </a:lnTo>
                  <a:lnTo>
                    <a:pt x="260426" y="376339"/>
                  </a:lnTo>
                  <a:lnTo>
                    <a:pt x="266636" y="382333"/>
                  </a:lnTo>
                  <a:lnTo>
                    <a:pt x="266636" y="436270"/>
                  </a:lnTo>
                  <a:lnTo>
                    <a:pt x="249275" y="442264"/>
                  </a:lnTo>
                  <a:lnTo>
                    <a:pt x="212064" y="456641"/>
                  </a:lnTo>
                  <a:lnTo>
                    <a:pt x="131457" y="480618"/>
                  </a:lnTo>
                  <a:lnTo>
                    <a:pt x="79375" y="502196"/>
                  </a:lnTo>
                  <a:lnTo>
                    <a:pt x="39687" y="524967"/>
                  </a:lnTo>
                  <a:lnTo>
                    <a:pt x="33489" y="532155"/>
                  </a:lnTo>
                  <a:lnTo>
                    <a:pt x="27292" y="538149"/>
                  </a:lnTo>
                  <a:lnTo>
                    <a:pt x="12407" y="574103"/>
                  </a:lnTo>
                  <a:lnTo>
                    <a:pt x="4965" y="624446"/>
                  </a:lnTo>
                  <a:lnTo>
                    <a:pt x="2489" y="647217"/>
                  </a:lnTo>
                  <a:lnTo>
                    <a:pt x="0" y="686765"/>
                  </a:lnTo>
                  <a:lnTo>
                    <a:pt x="0" y="705942"/>
                  </a:lnTo>
                  <a:lnTo>
                    <a:pt x="1244" y="711936"/>
                  </a:lnTo>
                  <a:lnTo>
                    <a:pt x="4965" y="716737"/>
                  </a:lnTo>
                  <a:lnTo>
                    <a:pt x="8686" y="719124"/>
                  </a:lnTo>
                  <a:lnTo>
                    <a:pt x="13652" y="721525"/>
                  </a:lnTo>
                  <a:lnTo>
                    <a:pt x="434047" y="721525"/>
                  </a:lnTo>
                  <a:lnTo>
                    <a:pt x="429082" y="711936"/>
                  </a:lnTo>
                  <a:lnTo>
                    <a:pt x="427850" y="705942"/>
                  </a:lnTo>
                  <a:lnTo>
                    <a:pt x="427850" y="701154"/>
                  </a:lnTo>
                  <a:lnTo>
                    <a:pt x="431571" y="696353"/>
                  </a:lnTo>
                  <a:lnTo>
                    <a:pt x="436524" y="691565"/>
                  </a:lnTo>
                  <a:lnTo>
                    <a:pt x="471246" y="671182"/>
                  </a:lnTo>
                  <a:lnTo>
                    <a:pt x="470014" y="659206"/>
                  </a:lnTo>
                  <a:lnTo>
                    <a:pt x="470014" y="635228"/>
                  </a:lnTo>
                  <a:lnTo>
                    <a:pt x="471246" y="622046"/>
                  </a:lnTo>
                  <a:lnTo>
                    <a:pt x="436524" y="602869"/>
                  </a:lnTo>
                  <a:lnTo>
                    <a:pt x="431571" y="598068"/>
                  </a:lnTo>
                  <a:lnTo>
                    <a:pt x="427850" y="593280"/>
                  </a:lnTo>
                  <a:lnTo>
                    <a:pt x="427850" y="587286"/>
                  </a:lnTo>
                  <a:lnTo>
                    <a:pt x="429082" y="582498"/>
                  </a:lnTo>
                  <a:lnTo>
                    <a:pt x="492328" y="479412"/>
                  </a:lnTo>
                  <a:lnTo>
                    <a:pt x="494817" y="475818"/>
                  </a:lnTo>
                  <a:lnTo>
                    <a:pt x="499770" y="473430"/>
                  </a:lnTo>
                  <a:lnTo>
                    <a:pt x="505980" y="473430"/>
                  </a:lnTo>
                  <a:lnTo>
                    <a:pt x="512178" y="474624"/>
                  </a:lnTo>
                  <a:lnTo>
                    <a:pt x="546900" y="494995"/>
                  </a:lnTo>
                  <a:lnTo>
                    <a:pt x="558063" y="486613"/>
                  </a:lnTo>
                  <a:lnTo>
                    <a:pt x="569226" y="480618"/>
                  </a:lnTo>
                  <a:close/>
                </a:path>
                <a:path w="871219" h="851534">
                  <a:moveTo>
                    <a:pt x="871156" y="584441"/>
                  </a:moveTo>
                  <a:lnTo>
                    <a:pt x="852297" y="554367"/>
                  </a:lnTo>
                  <a:lnTo>
                    <a:pt x="834199" y="525513"/>
                  </a:lnTo>
                  <a:lnTo>
                    <a:pt x="822896" y="507479"/>
                  </a:lnTo>
                  <a:lnTo>
                    <a:pt x="793191" y="524306"/>
                  </a:lnTo>
                  <a:lnTo>
                    <a:pt x="788250" y="525513"/>
                  </a:lnTo>
                  <a:lnTo>
                    <a:pt x="778344" y="525513"/>
                  </a:lnTo>
                  <a:lnTo>
                    <a:pt x="770928" y="518299"/>
                  </a:lnTo>
                  <a:lnTo>
                    <a:pt x="762266" y="512699"/>
                  </a:lnTo>
                  <a:lnTo>
                    <a:pt x="762266" y="648169"/>
                  </a:lnTo>
                  <a:lnTo>
                    <a:pt x="761022" y="657796"/>
                  </a:lnTo>
                  <a:lnTo>
                    <a:pt x="759790" y="666216"/>
                  </a:lnTo>
                  <a:lnTo>
                    <a:pt x="758545" y="675830"/>
                  </a:lnTo>
                  <a:lnTo>
                    <a:pt x="754837" y="685457"/>
                  </a:lnTo>
                  <a:lnTo>
                    <a:pt x="749884" y="692670"/>
                  </a:lnTo>
                  <a:lnTo>
                    <a:pt x="744931" y="701078"/>
                  </a:lnTo>
                  <a:lnTo>
                    <a:pt x="702868" y="734758"/>
                  </a:lnTo>
                  <a:lnTo>
                    <a:pt x="665746" y="741972"/>
                  </a:lnTo>
                  <a:lnTo>
                    <a:pt x="655840" y="740765"/>
                  </a:lnTo>
                  <a:lnTo>
                    <a:pt x="647179" y="739571"/>
                  </a:lnTo>
                  <a:lnTo>
                    <a:pt x="627380" y="734758"/>
                  </a:lnTo>
                  <a:lnTo>
                    <a:pt x="619950" y="729945"/>
                  </a:lnTo>
                  <a:lnTo>
                    <a:pt x="611289" y="725131"/>
                  </a:lnTo>
                  <a:lnTo>
                    <a:pt x="580364" y="692670"/>
                  </a:lnTo>
                  <a:lnTo>
                    <a:pt x="574167" y="675830"/>
                  </a:lnTo>
                  <a:lnTo>
                    <a:pt x="570458" y="666216"/>
                  </a:lnTo>
                  <a:lnTo>
                    <a:pt x="569226" y="657796"/>
                  </a:lnTo>
                  <a:lnTo>
                    <a:pt x="569226" y="638556"/>
                  </a:lnTo>
                  <a:lnTo>
                    <a:pt x="570458" y="628929"/>
                  </a:lnTo>
                  <a:lnTo>
                    <a:pt x="574167" y="620509"/>
                  </a:lnTo>
                  <a:lnTo>
                    <a:pt x="576643" y="610895"/>
                  </a:lnTo>
                  <a:lnTo>
                    <a:pt x="580364" y="603681"/>
                  </a:lnTo>
                  <a:lnTo>
                    <a:pt x="585304" y="595261"/>
                  </a:lnTo>
                  <a:lnTo>
                    <a:pt x="591489" y="588048"/>
                  </a:lnTo>
                  <a:lnTo>
                    <a:pt x="597687" y="582028"/>
                  </a:lnTo>
                  <a:lnTo>
                    <a:pt x="603872" y="574814"/>
                  </a:lnTo>
                  <a:lnTo>
                    <a:pt x="611289" y="571207"/>
                  </a:lnTo>
                  <a:lnTo>
                    <a:pt x="619950" y="566394"/>
                  </a:lnTo>
                  <a:lnTo>
                    <a:pt x="627380" y="561594"/>
                  </a:lnTo>
                  <a:lnTo>
                    <a:pt x="637286" y="557987"/>
                  </a:lnTo>
                  <a:lnTo>
                    <a:pt x="647179" y="555574"/>
                  </a:lnTo>
                  <a:lnTo>
                    <a:pt x="655840" y="555574"/>
                  </a:lnTo>
                  <a:lnTo>
                    <a:pt x="665746" y="554367"/>
                  </a:lnTo>
                  <a:lnTo>
                    <a:pt x="675640" y="555574"/>
                  </a:lnTo>
                  <a:lnTo>
                    <a:pt x="684301" y="555574"/>
                  </a:lnTo>
                  <a:lnTo>
                    <a:pt x="694207" y="557987"/>
                  </a:lnTo>
                  <a:lnTo>
                    <a:pt x="739990" y="588048"/>
                  </a:lnTo>
                  <a:lnTo>
                    <a:pt x="749884" y="603681"/>
                  </a:lnTo>
                  <a:lnTo>
                    <a:pt x="754837" y="610895"/>
                  </a:lnTo>
                  <a:lnTo>
                    <a:pt x="758545" y="620509"/>
                  </a:lnTo>
                  <a:lnTo>
                    <a:pt x="759790" y="628929"/>
                  </a:lnTo>
                  <a:lnTo>
                    <a:pt x="762266" y="648169"/>
                  </a:lnTo>
                  <a:lnTo>
                    <a:pt x="762266" y="512699"/>
                  </a:lnTo>
                  <a:lnTo>
                    <a:pt x="759790" y="511086"/>
                  </a:lnTo>
                  <a:lnTo>
                    <a:pt x="748652" y="501459"/>
                  </a:lnTo>
                  <a:lnTo>
                    <a:pt x="726376" y="489432"/>
                  </a:lnTo>
                  <a:lnTo>
                    <a:pt x="721423" y="487032"/>
                  </a:lnTo>
                  <a:lnTo>
                    <a:pt x="717715" y="484619"/>
                  </a:lnTo>
                  <a:lnTo>
                    <a:pt x="716470" y="479818"/>
                  </a:lnTo>
                  <a:lnTo>
                    <a:pt x="716470" y="447344"/>
                  </a:lnTo>
                  <a:lnTo>
                    <a:pt x="627380" y="447344"/>
                  </a:lnTo>
                  <a:lnTo>
                    <a:pt x="627380" y="476211"/>
                  </a:lnTo>
                  <a:lnTo>
                    <a:pt x="626148" y="479818"/>
                  </a:lnTo>
                  <a:lnTo>
                    <a:pt x="624903" y="484619"/>
                  </a:lnTo>
                  <a:lnTo>
                    <a:pt x="621195" y="487032"/>
                  </a:lnTo>
                  <a:lnTo>
                    <a:pt x="616242" y="489432"/>
                  </a:lnTo>
                  <a:lnTo>
                    <a:pt x="600151" y="496646"/>
                  </a:lnTo>
                  <a:lnTo>
                    <a:pt x="585304" y="503872"/>
                  </a:lnTo>
                  <a:lnTo>
                    <a:pt x="569226" y="513486"/>
                  </a:lnTo>
                  <a:lnTo>
                    <a:pt x="555612" y="523113"/>
                  </a:lnTo>
                  <a:lnTo>
                    <a:pt x="553135" y="525513"/>
                  </a:lnTo>
                  <a:lnTo>
                    <a:pt x="543229" y="525513"/>
                  </a:lnTo>
                  <a:lnTo>
                    <a:pt x="538289" y="524306"/>
                  </a:lnTo>
                  <a:lnTo>
                    <a:pt x="507352" y="507479"/>
                  </a:lnTo>
                  <a:lnTo>
                    <a:pt x="460324" y="584441"/>
                  </a:lnTo>
                  <a:lnTo>
                    <a:pt x="492506" y="603681"/>
                  </a:lnTo>
                  <a:lnTo>
                    <a:pt x="496214" y="606082"/>
                  </a:lnTo>
                  <a:lnTo>
                    <a:pt x="498690" y="609688"/>
                  </a:lnTo>
                  <a:lnTo>
                    <a:pt x="501167" y="614502"/>
                  </a:lnTo>
                  <a:lnTo>
                    <a:pt x="498690" y="618109"/>
                  </a:lnTo>
                  <a:lnTo>
                    <a:pt x="497446" y="632536"/>
                  </a:lnTo>
                  <a:lnTo>
                    <a:pt x="497446" y="661403"/>
                  </a:lnTo>
                  <a:lnTo>
                    <a:pt x="498690" y="677037"/>
                  </a:lnTo>
                  <a:lnTo>
                    <a:pt x="501167" y="681837"/>
                  </a:lnTo>
                  <a:lnTo>
                    <a:pt x="498690" y="686650"/>
                  </a:lnTo>
                  <a:lnTo>
                    <a:pt x="496214" y="690257"/>
                  </a:lnTo>
                  <a:lnTo>
                    <a:pt x="492506" y="692670"/>
                  </a:lnTo>
                  <a:lnTo>
                    <a:pt x="460324" y="711911"/>
                  </a:lnTo>
                  <a:lnTo>
                    <a:pt x="507352" y="788873"/>
                  </a:lnTo>
                  <a:lnTo>
                    <a:pt x="538289" y="772033"/>
                  </a:lnTo>
                  <a:lnTo>
                    <a:pt x="543229" y="769632"/>
                  </a:lnTo>
                  <a:lnTo>
                    <a:pt x="548182" y="768426"/>
                  </a:lnTo>
                  <a:lnTo>
                    <a:pt x="553135" y="769632"/>
                  </a:lnTo>
                  <a:lnTo>
                    <a:pt x="555612" y="773239"/>
                  </a:lnTo>
                  <a:lnTo>
                    <a:pt x="570458" y="782853"/>
                  </a:lnTo>
                  <a:lnTo>
                    <a:pt x="591489" y="791273"/>
                  </a:lnTo>
                  <a:lnTo>
                    <a:pt x="613765" y="802093"/>
                  </a:lnTo>
                  <a:lnTo>
                    <a:pt x="632333" y="808113"/>
                  </a:lnTo>
                  <a:lnTo>
                    <a:pt x="636041" y="811720"/>
                  </a:lnTo>
                  <a:lnTo>
                    <a:pt x="638517" y="815327"/>
                  </a:lnTo>
                  <a:lnTo>
                    <a:pt x="640994" y="817727"/>
                  </a:lnTo>
                  <a:lnTo>
                    <a:pt x="642226" y="822540"/>
                  </a:lnTo>
                  <a:lnTo>
                    <a:pt x="642226" y="851408"/>
                  </a:lnTo>
                  <a:lnTo>
                    <a:pt x="716470" y="851408"/>
                  </a:lnTo>
                  <a:lnTo>
                    <a:pt x="716470" y="817727"/>
                  </a:lnTo>
                  <a:lnTo>
                    <a:pt x="717715" y="815327"/>
                  </a:lnTo>
                  <a:lnTo>
                    <a:pt x="721423" y="811720"/>
                  </a:lnTo>
                  <a:lnTo>
                    <a:pt x="726376" y="808113"/>
                  </a:lnTo>
                  <a:lnTo>
                    <a:pt x="736269" y="804506"/>
                  </a:lnTo>
                  <a:lnTo>
                    <a:pt x="744931" y="797293"/>
                  </a:lnTo>
                  <a:lnTo>
                    <a:pt x="764730" y="782853"/>
                  </a:lnTo>
                  <a:lnTo>
                    <a:pt x="769683" y="778052"/>
                  </a:lnTo>
                  <a:lnTo>
                    <a:pt x="775868" y="773239"/>
                  </a:lnTo>
                  <a:lnTo>
                    <a:pt x="778344" y="769632"/>
                  </a:lnTo>
                  <a:lnTo>
                    <a:pt x="783297" y="768426"/>
                  </a:lnTo>
                  <a:lnTo>
                    <a:pt x="788250" y="769632"/>
                  </a:lnTo>
                  <a:lnTo>
                    <a:pt x="793191" y="772033"/>
                  </a:lnTo>
                  <a:lnTo>
                    <a:pt x="825373" y="788873"/>
                  </a:lnTo>
                  <a:lnTo>
                    <a:pt x="837526" y="768426"/>
                  </a:lnTo>
                  <a:lnTo>
                    <a:pt x="853274" y="741972"/>
                  </a:lnTo>
                  <a:lnTo>
                    <a:pt x="871156" y="711911"/>
                  </a:lnTo>
                  <a:lnTo>
                    <a:pt x="838987" y="692670"/>
                  </a:lnTo>
                  <a:lnTo>
                    <a:pt x="834034" y="690257"/>
                  </a:lnTo>
                  <a:lnTo>
                    <a:pt x="832789" y="686650"/>
                  </a:lnTo>
                  <a:lnTo>
                    <a:pt x="831557" y="681837"/>
                  </a:lnTo>
                  <a:lnTo>
                    <a:pt x="831557" y="677037"/>
                  </a:lnTo>
                  <a:lnTo>
                    <a:pt x="834034" y="663803"/>
                  </a:lnTo>
                  <a:lnTo>
                    <a:pt x="834034" y="632536"/>
                  </a:lnTo>
                  <a:lnTo>
                    <a:pt x="831557" y="618109"/>
                  </a:lnTo>
                  <a:lnTo>
                    <a:pt x="831557" y="614502"/>
                  </a:lnTo>
                  <a:lnTo>
                    <a:pt x="832789" y="609688"/>
                  </a:lnTo>
                  <a:lnTo>
                    <a:pt x="834034" y="606082"/>
                  </a:lnTo>
                  <a:lnTo>
                    <a:pt x="838987" y="603681"/>
                  </a:lnTo>
                  <a:lnTo>
                    <a:pt x="871156" y="58444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object 2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043146" y="3043476"/>
            <a:ext cx="2346241" cy="2797258"/>
          </a:xfrm>
          <a:prstGeom prst="rect">
            <a:avLst/>
          </a:prstGeom>
        </p:spPr>
      </p:pic>
      <p:sp>
        <p:nvSpPr>
          <p:cNvPr id="29" name="object 29"/>
          <p:cNvSpPr txBox="1"/>
          <p:nvPr/>
        </p:nvSpPr>
        <p:spPr>
          <a:xfrm>
            <a:off x="6331967" y="6360667"/>
            <a:ext cx="37306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u="sng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(signsmart.menlhk.go.id/</a:t>
            </a:r>
            <a:r>
              <a:rPr sz="2400" b="1" spc="-5" dirty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30" name="object 30"/>
          <p:cNvSpPr txBox="1">
            <a:spLocks noGrp="1"/>
          </p:cNvSpPr>
          <p:nvPr>
            <p:ph type="title"/>
          </p:nvPr>
        </p:nvSpPr>
        <p:spPr>
          <a:xfrm>
            <a:off x="827036" y="190465"/>
            <a:ext cx="9459963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pc="-20" dirty="0" err="1">
                <a:solidFill>
                  <a:srgbClr val="000000"/>
                </a:solidFill>
                <a:latin typeface="Calibri Light"/>
                <a:cs typeface="Calibri Light"/>
              </a:rPr>
              <a:t>Inventarisasi</a:t>
            </a:r>
            <a:r>
              <a:rPr lang="en-US" spc="-20" dirty="0">
                <a:solidFill>
                  <a:srgbClr val="000000"/>
                </a:solidFill>
                <a:latin typeface="Calibri Light"/>
                <a:cs typeface="Calibri Light"/>
              </a:rPr>
              <a:t> GRK 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 –</a:t>
            </a:r>
            <a:r>
              <a:rPr sz="4400" b="0" spc="-5" dirty="0">
                <a:solidFill>
                  <a:srgbClr val="000000"/>
                </a:solidFill>
                <a:latin typeface="Calibri Light"/>
                <a:cs typeface="Calibri Light"/>
              </a:rPr>
              <a:t> SIGN</a:t>
            </a:r>
            <a:r>
              <a:rPr sz="4400" b="0" dirty="0">
                <a:solidFill>
                  <a:srgbClr val="000000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rgbClr val="000000"/>
                </a:solidFill>
                <a:latin typeface="Calibri Light"/>
                <a:cs typeface="Calibri Light"/>
              </a:rPr>
              <a:t>SMART</a:t>
            </a:r>
            <a:endParaRPr sz="44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3083</TotalTime>
  <Words>4395</Words>
  <Application>Microsoft Office PowerPoint</Application>
  <PresentationFormat>Widescreen</PresentationFormat>
  <Paragraphs>917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34</vt:i4>
      </vt:variant>
    </vt:vector>
  </HeadingPairs>
  <TitlesOfParts>
    <vt:vector size="55" baseType="lpstr">
      <vt:lpstr>Malgun Gothic</vt:lpstr>
      <vt:lpstr>Arial</vt:lpstr>
      <vt:lpstr>Arial MT</vt:lpstr>
      <vt:lpstr>Arial Narrow</vt:lpstr>
      <vt:lpstr>Arial Nova Light</vt:lpstr>
      <vt:lpstr>Bahnschrift</vt:lpstr>
      <vt:lpstr>Calibri</vt:lpstr>
      <vt:lpstr>Calibri Light</vt:lpstr>
      <vt:lpstr>Cambria Math</vt:lpstr>
      <vt:lpstr>Century Gothic</vt:lpstr>
      <vt:lpstr>Comic Sans MS</vt:lpstr>
      <vt:lpstr>Fd30518-Identity-H</vt:lpstr>
      <vt:lpstr>Franklin Gothic Book</vt:lpstr>
      <vt:lpstr>Gill Sans MT</vt:lpstr>
      <vt:lpstr>Tahoma</vt:lpstr>
      <vt:lpstr>Times New Roman</vt:lpstr>
      <vt:lpstr>Trebuchet MS</vt:lpstr>
      <vt:lpstr>Verdana</vt:lpstr>
      <vt:lpstr>Wingdings</vt:lpstr>
      <vt:lpstr>Office Theme</vt:lpstr>
      <vt:lpstr>1_Office Theme</vt:lpstr>
      <vt:lpstr>PowerPoint Presentation</vt:lpstr>
      <vt:lpstr>MANDAT GLOBAL -1992</vt:lpstr>
      <vt:lpstr>Enhanced Transparency Framework vis-to-vis MRV arrangement</vt:lpstr>
      <vt:lpstr>KEBIJAKAN NASIONAL</vt:lpstr>
      <vt:lpstr>PowerPoint Presentation</vt:lpstr>
      <vt:lpstr>PowerPoint Presentation</vt:lpstr>
      <vt:lpstr>ALUR PELAPORAN INVENTARISASI GRK</vt:lpstr>
      <vt:lpstr>PowerPoint Presentation</vt:lpstr>
      <vt:lpstr>Inventarisasi GRK  – SIGN SMART</vt:lpstr>
      <vt:lpstr>Design Arsitektur</vt:lpstr>
      <vt:lpstr>Baseline NDC dan Aksi Mitigasi di Sektor FOLU</vt:lpstr>
      <vt:lpstr>Target dan BAU NDC, Baseline, FREL/FRL, PTBAE</vt:lpstr>
      <vt:lpstr>Alur Pemilihan Aksi Mitigasi Pengurangan Emisi</vt:lpstr>
      <vt:lpstr>Penetapan Metodologi</vt:lpstr>
      <vt:lpstr>Penghitungan Emisi dan Serapan</vt:lpstr>
      <vt:lpstr>Metode Stock-Difference dan Gain-Loss</vt:lpstr>
      <vt:lpstr>Kerangka Metodologi FOLU KMSAH 01</vt:lpstr>
      <vt:lpstr>Tahapan Penghitungan Pengurangan Emisi untuk Offset Emisi dan RBP</vt:lpstr>
      <vt:lpstr>Inventarisasi Emisi/Serapan GRK Sektor FOLU</vt:lpstr>
      <vt:lpstr>Kategori Perubahan Tutupan Hutan dan Lahan untuk IGRK</vt:lpstr>
      <vt:lpstr>Inventarisasi Gas Rumah Kaca</vt:lpstr>
      <vt:lpstr>Analisa Kategori Kunci (Metode KMSAH 01)</vt:lpstr>
      <vt:lpstr>Analisa Kategori Kunci (Metode KMSAH 01)</vt:lpstr>
      <vt:lpstr>Subcategory kelas terkait hutan dan non hutan yg mencapai kontribusi kumulatif 90%</vt:lpstr>
      <vt:lpstr>Subkategori Kunci</vt:lpstr>
      <vt:lpstr>Penetapan Baseline</vt:lpstr>
      <vt:lpstr>Penetapan Baseline</vt:lpstr>
      <vt:lpstr>Penetapan Baseline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irawan</dc:creator>
  <cp:lastModifiedBy>Budiharto Indonesia</cp:lastModifiedBy>
  <cp:revision>45</cp:revision>
  <dcterms:created xsi:type="dcterms:W3CDTF">2022-08-18T08:11:06Z</dcterms:created>
  <dcterms:modified xsi:type="dcterms:W3CDTF">2025-08-11T08:36:03Z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2022-07-27T00:00:00Z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2022-08-18T00:00:00Z</vt:filetime>
  </property>
</Properties>
</file>