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20.jpg" ContentType="image/jpg"/>
  <Override PartName="/ppt/media/image21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60.jpg" ContentType="image/jpg"/>
  <Override PartName="/ppt/media/image66.jpg" ContentType="image/jpg"/>
  <Override PartName="/ppt/media/image71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81" r:id="rId2"/>
    <p:sldId id="1024" r:id="rId3"/>
    <p:sldId id="257" r:id="rId4"/>
    <p:sldId id="258" r:id="rId5"/>
    <p:sldId id="259" r:id="rId6"/>
    <p:sldId id="260" r:id="rId7"/>
    <p:sldId id="261" r:id="rId8"/>
    <p:sldId id="262" r:id="rId9"/>
    <p:sldId id="1025" r:id="rId10"/>
    <p:sldId id="263" r:id="rId11"/>
    <p:sldId id="264" r:id="rId12"/>
    <p:sldId id="265" r:id="rId13"/>
    <p:sldId id="1026" r:id="rId14"/>
    <p:sldId id="266" r:id="rId15"/>
    <p:sldId id="267" r:id="rId16"/>
    <p:sldId id="268" r:id="rId17"/>
    <p:sldId id="269" r:id="rId18"/>
    <p:sldId id="270" r:id="rId19"/>
    <p:sldId id="1027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91" r:id="rId3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9C45A32-E275-4B71-89A5-31086147E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0909D8F-8745-4BDD-92D6-5BB8BBC1C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GB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8D4B5E2-267E-4715-A2BD-58C4C4E0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C4D5335-F7F5-4D75-BA24-9B584B6A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E6E706C4-D1A0-4D86-90FE-9E6C96AB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8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A66BC87-A222-47C9-837E-4434DAFA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66E81ABC-7329-4F0F-BF6A-A092750B8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F7BB9DF5-45A7-4180-BEF2-750CF74E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0FF4BBD-26DE-4DBC-837E-5A4B3188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CD3898E-F67A-492B-A7C1-2465A483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0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FF8FBFEA-1BE5-4A35-9524-43330B265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7949A1A4-9B31-486D-99F7-2D918CEE0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27D44538-035E-4C57-BC24-B3004FE3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047301D6-DADB-4114-81A5-9E5FB77A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66C7EF6D-0626-483D-95F0-91909DC4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505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6F2F9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40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93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4139" y="422592"/>
            <a:ext cx="9443720" cy="546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32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63542C2-4EC6-44C2-9F86-64E71189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D94582C-B4A2-4993-A58C-833667AE5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69D071F-2F6C-4CC0-A0A2-C44381D7B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2F48B7A-AC27-4354-872D-18705389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3867FAD-1CB2-49E8-A5B1-BA812DA9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82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F4B43DB-4987-44F9-8420-792F77C7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3BC62AA4-6D46-4D17-A138-1073C316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DCF4A0D7-7919-4341-8190-D66EA38F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C4354261-8BC1-4855-B2DE-5354B1B2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D26AF71D-9B6A-4D38-B327-8DD5C2CF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98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AF4C8CF-53B1-4705-BEC5-5AE92953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39BC3FDF-9543-458A-9CB0-680D0B89E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F51C12DD-BED5-43C0-9664-25B9A8DD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64E965A9-FE31-4918-AC2A-72FF86295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FC4AE23E-F554-4174-9C84-5AAC2FC4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4D18C72C-A081-4FC2-9AC4-EFC4B96D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7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ED715C3-8262-4045-B77F-2BF44D2D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E62286E6-3341-410C-BC51-A4D3FC64A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F407F34E-AE96-4234-8F2D-9EE61B65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A721A92C-0D6A-4975-A98B-BB3AA439A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E7DAA771-224E-43C0-A4A8-22FB7675D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9B32C134-C68F-419A-A9F3-699FAEDC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D8959927-0F4E-4369-B89D-AFFFDCF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743A0969-78E2-4889-A539-5FA882BFB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972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AD6A5D5-274C-4510-B02F-1E83D01C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2BFC4CDC-7F8B-44F8-8E13-FFAC4738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E7EE3F62-A29C-4E07-8352-386996DB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1299CEC7-5A43-4036-897B-F8E503C1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84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5102E247-5A89-4571-8BE3-EE0D0313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3CD8D710-EFF8-49D7-8D56-7BC06CFF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527336FA-C350-4986-ABD3-638DA64A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8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CB72245-BCC6-4DC1-A9F1-DA4AABB1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F8D0D64C-A008-4FEB-9345-09D270E47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44AC62D3-3407-487C-BEBB-880440A9E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476FFA55-C936-4907-8F7E-C500BB2E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2E7CF97E-FA62-4C5E-A49A-8B2EDB7F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53774DBA-F599-4AD2-9990-2E21BDE0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5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BBC728D-114D-4286-8032-BC64E69E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1C15F4E2-418A-4510-BF3C-8567DA5C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F411DD24-9C6E-4287-8067-3F0688720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CAE6587E-5964-4D8D-9286-F19BAC20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00995D7B-7DC8-4157-A386-C7F8EDBE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99825BA3-EEA6-47D5-B398-97E2C6C6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74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A1E2A613-F4AF-4E78-8A5E-1FD18AA0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GB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0CD0FC4E-16F6-42AB-A779-24B759431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GB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474D9A8E-59D3-4865-82CA-AC3E2C934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6D984F0F-B4CE-47D3-BCD3-1A573A2F5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DDCC44E4-11CD-4037-A467-69D64E4B5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08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jp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jpg"/><Relationship Id="rId25" Type="http://schemas.openxmlformats.org/officeDocument/2006/relationships/image" Target="../media/image74.png"/><Relationship Id="rId2" Type="http://schemas.openxmlformats.org/officeDocument/2006/relationships/image" Target="../media/image51.jp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jp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31" Type="http://schemas.openxmlformats.org/officeDocument/2006/relationships/image" Target="../media/image80.jp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jpg"/><Relationship Id="rId27" Type="http://schemas.openxmlformats.org/officeDocument/2006/relationships/image" Target="../media/image76.png"/><Relationship Id="rId30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759494" y="1524000"/>
            <a:ext cx="8907145" cy="2078133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6000" b="1" spc="-90" dirty="0" err="1">
                <a:solidFill>
                  <a:srgbClr val="252525"/>
                </a:solidFill>
                <a:latin typeface="Calibri Light"/>
                <a:cs typeface="Calibri Light"/>
              </a:rPr>
              <a:t>Pasca</a:t>
            </a:r>
            <a:r>
              <a:rPr lang="en-GB" sz="6000" b="1" spc="-60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lang="en-GB" sz="6000" b="1" spc="-80" dirty="0" err="1">
                <a:solidFill>
                  <a:srgbClr val="252525"/>
                </a:solidFill>
                <a:latin typeface="Calibri Light"/>
                <a:cs typeface="Calibri Light"/>
              </a:rPr>
              <a:t>Budidaya</a:t>
            </a:r>
            <a:r>
              <a:rPr lang="en-GB" sz="6000" b="1" spc="-55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lang="en-GB" sz="6000" b="1" spc="-50" dirty="0">
                <a:solidFill>
                  <a:srgbClr val="252525"/>
                </a:solidFill>
                <a:latin typeface="Calibri Light"/>
                <a:cs typeface="Calibri Light"/>
              </a:rPr>
              <a:t>Maggot</a:t>
            </a:r>
            <a:r>
              <a:rPr lang="en-GB" sz="6000" b="1" spc="-70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lang="en-GB" sz="6000" b="1" spc="-40" dirty="0">
                <a:solidFill>
                  <a:srgbClr val="252525"/>
                </a:solidFill>
                <a:latin typeface="Calibri Light"/>
                <a:cs typeface="Calibri Light"/>
              </a:rPr>
              <a:t>BSF</a:t>
            </a:r>
            <a:endParaRPr lang="en-GB" sz="6000" b="1" dirty="0">
              <a:latin typeface="Calibri Light"/>
              <a:cs typeface="Calibri Light"/>
            </a:endParaRPr>
          </a:p>
          <a:p>
            <a:pPr lvl="0" algn="ctr">
              <a:spcBef>
                <a:spcPts val="245"/>
              </a:spcBef>
            </a:pPr>
            <a:r>
              <a:rPr lang="en-GB" sz="2000" b="1" spc="-85" dirty="0">
                <a:solidFill>
                  <a:srgbClr val="252525"/>
                </a:solidFill>
                <a:latin typeface="Calibri Light"/>
                <a:cs typeface="Calibri Light"/>
              </a:rPr>
              <a:t>Oleh: </a:t>
            </a:r>
          </a:p>
          <a:p>
            <a:pPr lvl="0" algn="ctr">
              <a:spcBef>
                <a:spcPts val="245"/>
              </a:spcBef>
            </a:pPr>
            <a:r>
              <a:rPr lang="en-GB" sz="2000" b="1" spc="-85" dirty="0" err="1">
                <a:solidFill>
                  <a:srgbClr val="252525"/>
                </a:solidFill>
                <a:latin typeface="Calibri Light"/>
                <a:cs typeface="Calibri Light"/>
              </a:rPr>
              <a:t>Haqqi</a:t>
            </a:r>
            <a:r>
              <a:rPr lang="en-GB" sz="2000" b="1" spc="-85" dirty="0">
                <a:solidFill>
                  <a:srgbClr val="252525"/>
                </a:solidFill>
                <a:latin typeface="Calibri Light"/>
                <a:cs typeface="Calibri Light"/>
              </a:rPr>
              <a:t> </a:t>
            </a:r>
            <a:r>
              <a:rPr lang="en-GB" sz="2000" b="1" spc="-85" dirty="0" err="1">
                <a:solidFill>
                  <a:srgbClr val="252525"/>
                </a:solidFill>
                <a:latin typeface="Calibri Light"/>
                <a:cs typeface="Calibri Light"/>
              </a:rPr>
              <a:t>Annazili</a:t>
            </a:r>
            <a:r>
              <a:rPr lang="en-GB" sz="2000" b="1" spc="-85" dirty="0">
                <a:solidFill>
                  <a:srgbClr val="252525"/>
                </a:solidFill>
                <a:latin typeface="Calibri Light"/>
                <a:cs typeface="Calibri Light"/>
              </a:rPr>
              <a:t>, </a:t>
            </a:r>
            <a:r>
              <a:rPr lang="en-GB" sz="2000" b="1" spc="-85" dirty="0" err="1">
                <a:solidFill>
                  <a:srgbClr val="252525"/>
                </a:solidFill>
                <a:latin typeface="Calibri Light"/>
                <a:cs typeface="Calibri Light"/>
              </a:rPr>
              <a:t>S.Hut</a:t>
            </a:r>
            <a:r>
              <a:rPr lang="en-GB" sz="2000" b="1" spc="-85" dirty="0">
                <a:solidFill>
                  <a:srgbClr val="252525"/>
                </a:solidFill>
                <a:latin typeface="Calibri Light"/>
                <a:cs typeface="Calibri Light"/>
              </a:rPr>
              <a:t>., </a:t>
            </a:r>
            <a:r>
              <a:rPr lang="en-GB" sz="2000" b="1" spc="-85" dirty="0" err="1">
                <a:solidFill>
                  <a:srgbClr val="252525"/>
                </a:solidFill>
                <a:latin typeface="Calibri Light"/>
                <a:cs typeface="Calibri Light"/>
              </a:rPr>
              <a:t>M.Si</a:t>
            </a:r>
            <a:endParaRPr lang="en-GB" sz="2000" b="1" spc="-85" dirty="0">
              <a:solidFill>
                <a:srgbClr val="252525"/>
              </a:solidFill>
              <a:latin typeface="Calibri Light"/>
              <a:cs typeface="Calibri Light"/>
            </a:endParaRPr>
          </a:p>
          <a:p>
            <a:pPr lvl="0" algn="ctr">
              <a:spcBef>
                <a:spcPts val="245"/>
              </a:spcBef>
            </a:pPr>
            <a:r>
              <a:rPr lang="en-GB" sz="2000" b="1" spc="-85" dirty="0">
                <a:solidFill>
                  <a:srgbClr val="252525"/>
                </a:solidFill>
                <a:latin typeface="Calibri Light"/>
                <a:cs typeface="Calibri Light"/>
              </a:rPr>
              <a:t>BPLHK </a:t>
            </a:r>
            <a:r>
              <a:rPr lang="en-GB" sz="2000" b="1" spc="-85" dirty="0" err="1">
                <a:solidFill>
                  <a:srgbClr val="252525"/>
                </a:solidFill>
                <a:latin typeface="Calibri Light"/>
                <a:cs typeface="Calibri Light"/>
              </a:rPr>
              <a:t>Pematangsiantar</a:t>
            </a:r>
            <a:endParaRPr lang="en-GB" sz="2000" b="1" spc="-85" dirty="0">
              <a:solidFill>
                <a:srgbClr val="252525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8F1D1C31-986D-4B38-933E-BC6BC1DD22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9752" y="687092"/>
            <a:ext cx="11469047" cy="1008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2400" b="1" spc="-5" dirty="0"/>
              <a:t>Balai </a:t>
            </a:r>
            <a:r>
              <a:rPr lang="en-US" sz="2400" b="1" spc="-5" dirty="0" err="1"/>
              <a:t>Pelatihan</a:t>
            </a:r>
            <a:r>
              <a:rPr lang="en-US" sz="2400" b="1" spc="-5" dirty="0"/>
              <a:t> </a:t>
            </a:r>
            <a:r>
              <a:rPr lang="en-US" sz="2400" b="1" spc="-5" dirty="0" err="1"/>
              <a:t>Lingkungan</a:t>
            </a:r>
            <a:r>
              <a:rPr lang="en-US" sz="2400" b="1" spc="-5" dirty="0"/>
              <a:t> </a:t>
            </a:r>
            <a:r>
              <a:rPr lang="en-US" sz="2400" b="1" spc="-5" dirty="0" err="1"/>
              <a:t>Hidup</a:t>
            </a:r>
            <a:r>
              <a:rPr lang="en-US" sz="2400" b="1" spc="-5" dirty="0"/>
              <a:t> dan </a:t>
            </a:r>
            <a:r>
              <a:rPr lang="en-US" sz="2400" b="1" spc="-5" dirty="0" err="1"/>
              <a:t>Kehutanan</a:t>
            </a:r>
            <a:r>
              <a:rPr lang="en-US" sz="2400" b="1" spc="-5" dirty="0"/>
              <a:t> </a:t>
            </a:r>
            <a:r>
              <a:rPr lang="en-US" sz="2400" b="1" spc="-5" dirty="0" err="1"/>
              <a:t>Pematangsiantar</a:t>
            </a:r>
            <a:endParaRPr lang="en-US" sz="2400" b="1" dirty="0"/>
          </a:p>
        </p:txBody>
      </p:sp>
      <p:pic>
        <p:nvPicPr>
          <p:cNvPr id="11" name="image31.jpeg">
            <a:extLst>
              <a:ext uri="{FF2B5EF4-FFF2-40B4-BE49-F238E27FC236}">
                <a16:creationId xmlns:a16="http://schemas.microsoft.com/office/drawing/2014/main" id="{569F8C1C-1B27-4B18-BB37-888741DA07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4056000"/>
            <a:ext cx="2718287" cy="255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object 6">
            <a:extLst>
              <a:ext uri="{FF2B5EF4-FFF2-40B4-BE49-F238E27FC236}">
                <a16:creationId xmlns:a16="http://schemas.microsoft.com/office/drawing/2014/main" id="{16E83878-11BA-44B9-8388-89854E1BBEC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762000"/>
            <a:ext cx="1008380" cy="10083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9524" y="188476"/>
            <a:ext cx="4042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7004E"/>
                </a:solidFill>
                <a:latin typeface="Calibri"/>
                <a:cs typeface="Calibri"/>
              </a:rPr>
              <a:t>4.1.</a:t>
            </a:r>
            <a:r>
              <a:rPr sz="2000" b="1" spc="-3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Pasca</a:t>
            </a:r>
            <a:r>
              <a:rPr sz="2000" b="1" spc="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Budidaya</a:t>
            </a:r>
            <a:r>
              <a:rPr sz="2000" b="1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Maggot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330" y="375381"/>
            <a:ext cx="859942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4.1.2.</a:t>
            </a:r>
            <a:r>
              <a:rPr spc="-10" dirty="0"/>
              <a:t> </a:t>
            </a:r>
            <a:r>
              <a:rPr spc="-20" dirty="0"/>
              <a:t>Pembuatan</a:t>
            </a:r>
            <a:r>
              <a:rPr spc="-10" dirty="0"/>
              <a:t> </a:t>
            </a:r>
            <a:r>
              <a:rPr spc="-5" dirty="0"/>
              <a:t>pelet</a:t>
            </a:r>
            <a:r>
              <a:rPr spc="-20" dirty="0"/>
              <a:t> </a:t>
            </a:r>
            <a:r>
              <a:rPr spc="-10" dirty="0"/>
              <a:t>maggot</a:t>
            </a:r>
            <a:r>
              <a:rPr spc="-5" dirty="0"/>
              <a:t> </a:t>
            </a:r>
            <a:r>
              <a:rPr dirty="0"/>
              <a:t>BSF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330" y="1217866"/>
            <a:ext cx="10963910" cy="51757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6235" algn="l"/>
              </a:tabLst>
            </a:pP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8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bisa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dijadikan</a:t>
            </a:r>
            <a:r>
              <a:rPr sz="28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dalam</a:t>
            </a:r>
            <a:r>
              <a:rPr sz="28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 err="1">
                <a:solidFill>
                  <a:srgbClr val="0070C0"/>
                </a:solidFill>
                <a:latin typeface="Calibri"/>
                <a:cs typeface="Calibri"/>
              </a:rPr>
              <a:t>bentuk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 err="1">
                <a:solidFill>
                  <a:srgbClr val="0070C0"/>
                </a:solidFill>
                <a:latin typeface="Calibri"/>
                <a:cs typeface="Calibri"/>
              </a:rPr>
              <a:t>pelet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;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56235" algn="l"/>
              </a:tabLst>
            </a:pP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Keuntungan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 err="1">
                <a:solidFill>
                  <a:srgbClr val="0070C0"/>
                </a:solidFill>
                <a:latin typeface="Calibri"/>
                <a:cs typeface="Calibri"/>
              </a:rPr>
              <a:t>dibuat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 err="1">
                <a:solidFill>
                  <a:srgbClr val="0070C0"/>
                </a:solidFill>
                <a:latin typeface="Calibri"/>
                <a:cs typeface="Calibri"/>
              </a:rPr>
              <a:t>pelet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,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 maggot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bisa</a:t>
            </a:r>
            <a:r>
              <a:rPr sz="28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tahan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lebih</a:t>
            </a:r>
            <a:r>
              <a:rPr sz="28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lama;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"/>
              <a:tabLst>
                <a:tab pos="356235" algn="l"/>
              </a:tabLst>
            </a:pP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Untuk</a:t>
            </a:r>
            <a:r>
              <a:rPr sz="28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pembuatan</a:t>
            </a:r>
            <a:r>
              <a:rPr sz="28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pelet</a:t>
            </a:r>
            <a:r>
              <a:rPr sz="2800" b="1" spc="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diperlukan</a:t>
            </a:r>
            <a:r>
              <a:rPr sz="2800" b="1" spc="6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bahan</a:t>
            </a:r>
            <a:r>
              <a:rPr sz="28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campuran</a:t>
            </a:r>
            <a:r>
              <a:rPr sz="28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lain</a:t>
            </a:r>
            <a:r>
              <a:rPr sz="28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seperti</a:t>
            </a:r>
            <a:r>
              <a:rPr sz="28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dedak;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buFont typeface="Wingdings"/>
              <a:buChar char=""/>
              <a:tabLst>
                <a:tab pos="356235" algn="l"/>
              </a:tabLst>
            </a:pP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Pembuatan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pelet</a:t>
            </a:r>
            <a:r>
              <a:rPr sz="2800" b="1" spc="5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bisa</a:t>
            </a:r>
            <a:r>
              <a:rPr sz="28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menggunakan</a:t>
            </a:r>
            <a:r>
              <a:rPr sz="2800" b="1" spc="5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alat</a:t>
            </a:r>
            <a:r>
              <a:rPr sz="28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penggiling</a:t>
            </a:r>
            <a:r>
              <a:rPr sz="28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daging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atau</a:t>
            </a:r>
            <a:r>
              <a:rPr sz="28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dengan </a:t>
            </a:r>
            <a:r>
              <a:rPr sz="2800" b="1" spc="-6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mesin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khusus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pembuat</a:t>
            </a:r>
            <a:r>
              <a:rPr sz="28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pelet.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0070C0"/>
                </a:solidFill>
                <a:latin typeface="Calibri"/>
                <a:cs typeface="Calibri"/>
              </a:rPr>
              <a:t>Cara</a:t>
            </a:r>
            <a:r>
              <a:rPr sz="28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pembuatan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 err="1">
                <a:solidFill>
                  <a:srgbClr val="0070C0"/>
                </a:solidFill>
                <a:latin typeface="Calibri"/>
                <a:cs typeface="Calibri"/>
              </a:rPr>
              <a:t>pelet</a:t>
            </a:r>
            <a:r>
              <a:rPr sz="2800" b="1" spc="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: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Campurkan</a:t>
            </a:r>
            <a:r>
              <a:rPr sz="28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Maggot 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dan</a:t>
            </a:r>
            <a:r>
              <a:rPr sz="28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Dedak;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469900" marR="1117600" indent="-457834">
              <a:lnSpc>
                <a:spcPct val="100000"/>
              </a:lnSpc>
              <a:buAutoNum type="arabicPeriod"/>
              <a:tabLst>
                <a:tab pos="469900" algn="l"/>
                <a:tab pos="470534" algn="l"/>
              </a:tabLst>
            </a:pP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Untuk</a:t>
            </a:r>
            <a:r>
              <a:rPr sz="28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komposisi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bisa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dilakukan</a:t>
            </a:r>
            <a:r>
              <a:rPr sz="2800" b="1" spc="6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eksperimen</a:t>
            </a:r>
            <a:r>
              <a:rPr sz="2800" b="1" spc="5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misal</a:t>
            </a:r>
            <a:r>
              <a:rPr sz="2800" b="1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ditambahkan </a:t>
            </a:r>
            <a:r>
              <a:rPr sz="2800" b="1" spc="-6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campuran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Azolla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Micropylla,</a:t>
            </a:r>
            <a:r>
              <a:rPr sz="2800" b="1" spc="6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0" dirty="0">
                <a:solidFill>
                  <a:srgbClr val="0070C0"/>
                </a:solidFill>
                <a:latin typeface="Calibri"/>
                <a:cs typeface="Calibri"/>
              </a:rPr>
              <a:t>Tepung</a:t>
            </a:r>
            <a:r>
              <a:rPr sz="28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Ikan,</a:t>
            </a:r>
            <a:r>
              <a:rPr sz="2800" b="1" spc="4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dll.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buAutoNum type="arabicPeriod"/>
              <a:tabLst>
                <a:tab pos="469900" algn="l"/>
                <a:tab pos="470534" algn="l"/>
              </a:tabLst>
            </a:pP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Lakukan</a:t>
            </a:r>
            <a:r>
              <a:rPr sz="2800" b="1" spc="5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proses</a:t>
            </a:r>
            <a:r>
              <a:rPr sz="2800" b="1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penggilingan</a:t>
            </a:r>
            <a:r>
              <a:rPr sz="28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dengan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alat</a:t>
            </a:r>
            <a:r>
              <a:rPr sz="28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70C0"/>
                </a:solidFill>
                <a:latin typeface="Calibri"/>
                <a:cs typeface="Calibri"/>
              </a:rPr>
              <a:t>/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mesin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469900" indent="-457834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sz="2800" b="1" spc="-20" dirty="0">
                <a:solidFill>
                  <a:srgbClr val="0070C0"/>
                </a:solidFill>
                <a:latin typeface="Calibri"/>
                <a:cs typeface="Calibri"/>
              </a:rPr>
              <a:t>Pengeringan</a:t>
            </a:r>
            <a:r>
              <a:rPr sz="2800" b="1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70C0"/>
                </a:solidFill>
                <a:latin typeface="Calibri"/>
                <a:cs typeface="Calibri"/>
              </a:rPr>
              <a:t>hasil</a:t>
            </a:r>
            <a:r>
              <a:rPr sz="28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70C0"/>
                </a:solidFill>
                <a:latin typeface="Calibri"/>
                <a:cs typeface="Calibri"/>
              </a:rPr>
              <a:t>giling</a:t>
            </a:r>
            <a:endParaRPr sz="28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330" y="516890"/>
            <a:ext cx="81387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900" algn="l"/>
              </a:tabLst>
            </a:pPr>
            <a:r>
              <a:rPr sz="2500" dirty="0">
                <a:solidFill>
                  <a:srgbClr val="000000"/>
                </a:solidFill>
              </a:rPr>
              <a:t>A.	</a:t>
            </a:r>
            <a:r>
              <a:rPr sz="2500" spc="-10" dirty="0">
                <a:solidFill>
                  <a:srgbClr val="000000"/>
                </a:solidFill>
              </a:rPr>
              <a:t>Pembuatan</a:t>
            </a:r>
            <a:r>
              <a:rPr sz="2500" spc="-50" dirty="0">
                <a:solidFill>
                  <a:srgbClr val="000000"/>
                </a:solidFill>
              </a:rPr>
              <a:t> </a:t>
            </a:r>
            <a:r>
              <a:rPr sz="2500" spc="-15" dirty="0">
                <a:solidFill>
                  <a:srgbClr val="000000"/>
                </a:solidFill>
              </a:rPr>
              <a:t>Pelet</a:t>
            </a:r>
            <a:r>
              <a:rPr sz="2500" spc="-20" dirty="0">
                <a:solidFill>
                  <a:srgbClr val="000000"/>
                </a:solidFill>
              </a:rPr>
              <a:t> </a:t>
            </a:r>
            <a:r>
              <a:rPr sz="2500" spc="-5" dirty="0">
                <a:solidFill>
                  <a:srgbClr val="000000"/>
                </a:solidFill>
              </a:rPr>
              <a:t>Maggot</a:t>
            </a:r>
            <a:r>
              <a:rPr sz="2500" spc="20" dirty="0">
                <a:solidFill>
                  <a:srgbClr val="000000"/>
                </a:solidFill>
              </a:rPr>
              <a:t> </a:t>
            </a:r>
            <a:r>
              <a:rPr sz="2500" spc="-10" dirty="0">
                <a:solidFill>
                  <a:srgbClr val="000000"/>
                </a:solidFill>
              </a:rPr>
              <a:t>dengan</a:t>
            </a:r>
            <a:r>
              <a:rPr sz="2500" spc="-15" dirty="0">
                <a:solidFill>
                  <a:srgbClr val="000000"/>
                </a:solidFill>
              </a:rPr>
              <a:t> </a:t>
            </a:r>
            <a:r>
              <a:rPr sz="2500" spc="-5" dirty="0">
                <a:solidFill>
                  <a:srgbClr val="000000"/>
                </a:solidFill>
              </a:rPr>
              <a:t>alat</a:t>
            </a:r>
            <a:r>
              <a:rPr sz="2500" spc="-35" dirty="0">
                <a:solidFill>
                  <a:srgbClr val="000000"/>
                </a:solidFill>
              </a:rPr>
              <a:t> </a:t>
            </a:r>
            <a:r>
              <a:rPr sz="2500" spc="-5" dirty="0">
                <a:solidFill>
                  <a:srgbClr val="000000"/>
                </a:solidFill>
              </a:rPr>
              <a:t>penggilingan </a:t>
            </a:r>
            <a:r>
              <a:rPr sz="2500" dirty="0">
                <a:solidFill>
                  <a:srgbClr val="000000"/>
                </a:solidFill>
              </a:rPr>
              <a:t>daging</a:t>
            </a:r>
            <a:endParaRPr sz="25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819" y="1295400"/>
            <a:ext cx="4787900" cy="3583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0120" y="1295400"/>
            <a:ext cx="4762500" cy="3583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9920" y="4188460"/>
            <a:ext cx="4762500" cy="266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bject 3"/>
          <p:cNvSpPr txBox="1"/>
          <p:nvPr/>
        </p:nvSpPr>
        <p:spPr>
          <a:xfrm>
            <a:off x="786528" y="409386"/>
            <a:ext cx="6440805" cy="2312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416559" algn="l"/>
              </a:tabLst>
            </a:pPr>
            <a:r>
              <a:rPr sz="2500" b="1" dirty="0">
                <a:latin typeface="Calibri"/>
                <a:cs typeface="Calibri"/>
              </a:rPr>
              <a:t>B.	</a:t>
            </a:r>
            <a:r>
              <a:rPr sz="2500" b="1" spc="-10" dirty="0">
                <a:latin typeface="Calibri"/>
                <a:cs typeface="Calibri"/>
              </a:rPr>
              <a:t>Pembuatan</a:t>
            </a:r>
            <a:r>
              <a:rPr sz="2500" b="1" spc="-3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Pelet</a:t>
            </a:r>
            <a:r>
              <a:rPr sz="2500" b="1" spc="-3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Maggot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dengan </a:t>
            </a:r>
            <a:r>
              <a:rPr sz="2500" b="1" spc="-5" dirty="0">
                <a:latin typeface="Calibri"/>
                <a:cs typeface="Calibri"/>
              </a:rPr>
              <a:t>Mesin</a:t>
            </a:r>
            <a:r>
              <a:rPr sz="2500" b="1" spc="-2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Pelet</a:t>
            </a:r>
            <a:endParaRPr sz="2500" dirty="0">
              <a:latin typeface="Calibri"/>
              <a:cs typeface="Calibri"/>
            </a:endParaRPr>
          </a:p>
          <a:p>
            <a:pPr marL="441959" marR="3292475" indent="-142240">
              <a:lnSpc>
                <a:spcPts val="3600"/>
              </a:lnSpc>
              <a:spcBef>
                <a:spcPts val="219"/>
              </a:spcBef>
            </a:pPr>
            <a:r>
              <a:rPr sz="2500" b="1" dirty="0">
                <a:latin typeface="Calibri"/>
                <a:cs typeface="Calibri"/>
              </a:rPr>
              <a:t>-</a:t>
            </a:r>
            <a:r>
              <a:rPr sz="2500" b="1" spc="-4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Pengadukan</a:t>
            </a:r>
            <a:r>
              <a:rPr sz="2500" b="1" spc="-4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Bahan</a:t>
            </a:r>
            <a:r>
              <a:rPr sz="2500" b="1" spc="-3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: </a:t>
            </a:r>
            <a:r>
              <a:rPr sz="2500" b="1" spc="-550" dirty="0">
                <a:latin typeface="Calibri"/>
                <a:cs typeface="Calibri"/>
              </a:rPr>
              <a:t> </a:t>
            </a:r>
            <a:r>
              <a:rPr sz="2500" b="1" spc="-5" dirty="0" err="1">
                <a:latin typeface="Calibri"/>
                <a:cs typeface="Calibri"/>
              </a:rPr>
              <a:t>Ded</a:t>
            </a:r>
            <a:r>
              <a:rPr lang="en-US" sz="2500" b="1" spc="-5" dirty="0" err="1">
                <a:latin typeface="Calibri"/>
                <a:cs typeface="Calibri"/>
              </a:rPr>
              <a:t>a</a:t>
            </a:r>
            <a:r>
              <a:rPr sz="2500" b="1" spc="-5" dirty="0" err="1">
                <a:latin typeface="Calibri"/>
                <a:cs typeface="Calibri"/>
              </a:rPr>
              <a:t>k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50%,</a:t>
            </a:r>
            <a:endParaRPr sz="2500" dirty="0">
              <a:latin typeface="Calibri"/>
              <a:cs typeface="Calibri"/>
            </a:endParaRPr>
          </a:p>
          <a:p>
            <a:pPr marL="441959">
              <a:lnSpc>
                <a:spcPct val="100000"/>
              </a:lnSpc>
              <a:spcBef>
                <a:spcPts val="380"/>
              </a:spcBef>
            </a:pPr>
            <a:r>
              <a:rPr sz="2500" b="1" spc="-5" dirty="0">
                <a:latin typeface="Calibri"/>
                <a:cs typeface="Calibri"/>
              </a:rPr>
              <a:t>Maggot</a:t>
            </a:r>
            <a:r>
              <a:rPr sz="2500" b="1" spc="-4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30%,</a:t>
            </a:r>
            <a:endParaRPr sz="2500" dirty="0">
              <a:latin typeface="Calibri"/>
              <a:cs typeface="Calibri"/>
            </a:endParaRPr>
          </a:p>
          <a:p>
            <a:pPr marL="441959">
              <a:lnSpc>
                <a:spcPct val="100000"/>
              </a:lnSpc>
              <a:spcBef>
                <a:spcPts val="600"/>
              </a:spcBef>
            </a:pPr>
            <a:r>
              <a:rPr sz="2500" b="1" spc="-40" dirty="0">
                <a:latin typeface="Calibri"/>
                <a:cs typeface="Calibri"/>
              </a:rPr>
              <a:t>Tepung </a:t>
            </a:r>
            <a:r>
              <a:rPr sz="2500" b="1" spc="-15" dirty="0">
                <a:latin typeface="Calibri"/>
                <a:cs typeface="Calibri"/>
              </a:rPr>
              <a:t>Ikan</a:t>
            </a:r>
            <a:r>
              <a:rPr sz="2500" b="1" spc="-10" dirty="0">
                <a:latin typeface="Calibri"/>
                <a:cs typeface="Calibri"/>
              </a:rPr>
              <a:t> 20%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9920" y="1170939"/>
            <a:ext cx="5715000" cy="2659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bject 5"/>
          <p:cNvSpPr txBox="1"/>
          <p:nvPr/>
        </p:nvSpPr>
        <p:spPr>
          <a:xfrm>
            <a:off x="990600" y="4724400"/>
            <a:ext cx="312610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marR="5080" indent="-287655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2500" dirty="0">
                <a:latin typeface="Calibri"/>
                <a:cs typeface="Calibri"/>
              </a:rPr>
              <a:t>-		</a:t>
            </a:r>
            <a:r>
              <a:rPr sz="2500" b="1" spc="-10" dirty="0">
                <a:latin typeface="Calibri"/>
                <a:cs typeface="Calibri"/>
              </a:rPr>
              <a:t>Penggilingan dengan </a:t>
            </a:r>
            <a:r>
              <a:rPr sz="2500" b="1" spc="-55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Mesin</a:t>
            </a:r>
            <a:r>
              <a:rPr sz="2500" b="1" spc="-4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Pembuat</a:t>
            </a:r>
            <a:r>
              <a:rPr sz="2500" b="1" spc="-6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Pelet</a:t>
            </a:r>
            <a:endParaRPr sz="2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0230" y="257901"/>
            <a:ext cx="1025017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D" sz="2200" b="1" spc="-10" dirty="0" err="1">
                <a:highlight>
                  <a:srgbClr val="00FFFF"/>
                </a:highlight>
                <a:latin typeface="Calibri"/>
                <a:cs typeface="Calibri"/>
              </a:rPr>
              <a:t>Pembuatan</a:t>
            </a:r>
            <a:r>
              <a:rPr lang="en-ID" sz="2200" b="1" spc="-30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lang="en-ID" sz="2200" b="1" spc="-15" dirty="0" err="1">
                <a:highlight>
                  <a:srgbClr val="00FFFF"/>
                </a:highlight>
                <a:latin typeface="Calibri"/>
                <a:cs typeface="Calibri"/>
              </a:rPr>
              <a:t>Pelet</a:t>
            </a:r>
            <a:r>
              <a:rPr lang="en-ID" sz="2200" b="1" spc="-35" dirty="0">
                <a:highlight>
                  <a:srgbClr val="00FFFF"/>
                </a:highlight>
                <a:latin typeface="Calibri"/>
                <a:cs typeface="Calibri"/>
              </a:rPr>
              <a:t> </a:t>
            </a:r>
            <a:r>
              <a:rPr lang="en-ID" sz="2200" b="1" spc="-5" dirty="0">
                <a:highlight>
                  <a:srgbClr val="00FFFF"/>
                </a:highlight>
                <a:latin typeface="Calibri"/>
                <a:cs typeface="Calibri"/>
              </a:rPr>
              <a:t>Maggot (</a:t>
            </a:r>
            <a:r>
              <a:rPr lang="en-ID" sz="2200" b="1" spc="-5" dirty="0" err="1">
                <a:highlight>
                  <a:srgbClr val="00FFFF"/>
                </a:highlight>
                <a:latin typeface="Calibri"/>
                <a:cs typeface="Calibri"/>
              </a:rPr>
              <a:t>cara</a:t>
            </a:r>
            <a:r>
              <a:rPr lang="en-ID" sz="2200" b="1" spc="-5" dirty="0">
                <a:highlight>
                  <a:srgbClr val="00FFFF"/>
                </a:highlight>
                <a:latin typeface="Calibri"/>
                <a:cs typeface="Calibri"/>
              </a:rPr>
              <a:t> lain: </a:t>
            </a:r>
            <a:r>
              <a:rPr lang="en-US" sz="2200" b="1" dirty="0">
                <a:highlight>
                  <a:srgbClr val="00FFFF"/>
                </a:highlight>
                <a:latin typeface="Calibri"/>
                <a:cs typeface="Calibri"/>
              </a:rPr>
              <a:t>https://www.youtube.com/watch?v=s2OkvKr3Nwo</a:t>
            </a:r>
            <a:r>
              <a:rPr lang="en-ID" sz="2200" b="1" spc="-5" dirty="0">
                <a:highlight>
                  <a:srgbClr val="00FFFF"/>
                </a:highlight>
                <a:latin typeface="Calibri"/>
                <a:cs typeface="Calibri"/>
              </a:rPr>
              <a:t>)</a:t>
            </a:r>
            <a:endParaRPr sz="2200" b="1" dirty="0">
              <a:highlight>
                <a:srgbClr val="00FFFF"/>
              </a:highlight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0230" y="914400"/>
            <a:ext cx="10924540" cy="5478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menghasilkan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kg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pelet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dibutuhkan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Maggot Kering: 6,25 kg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Kulit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Maggot: 5 kg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D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Tambahan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Tepung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Ikan: 6,25 kg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Tepung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Jagung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kg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Bekatul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dedak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halus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1 kg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Susu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bubuk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expired (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mengikatnya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1,25 kg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Vitamin: 0,25 kg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D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Campur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sampai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merata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setelah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tercampur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merata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masukkan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dishmill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tepung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setelah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masukkan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mesin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cetak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pelet</a:t>
            </a:r>
            <a:r>
              <a:rPr lang="en-ID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462280" algn="l"/>
                <a:tab pos="462915" algn="l"/>
                <a:tab pos="1661160" algn="l"/>
                <a:tab pos="2811780" algn="l"/>
                <a:tab pos="4946015" algn="l"/>
                <a:tab pos="6470650" algn="l"/>
                <a:tab pos="7501890" algn="l"/>
                <a:tab pos="8268970" algn="l"/>
                <a:tab pos="8896350" algn="l"/>
                <a:tab pos="10395585" algn="l"/>
              </a:tabLst>
            </a:pPr>
            <a:endParaRPr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80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0230" y="323215"/>
            <a:ext cx="43065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4.1.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 Pasca</a:t>
            </a:r>
            <a:r>
              <a:rPr sz="2000" b="1" spc="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Budidaya</a:t>
            </a:r>
            <a:r>
              <a:rPr sz="2000" b="1" spc="1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Maggot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0230" y="896950"/>
            <a:ext cx="1073848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0" marR="5080" indent="-1080135">
              <a:lnSpc>
                <a:spcPct val="100000"/>
              </a:lnSpc>
              <a:spcBef>
                <a:spcPts val="100"/>
              </a:spcBef>
            </a:pPr>
            <a:r>
              <a:rPr sz="2800" b="1" dirty="0"/>
              <a:t>4.1.3.</a:t>
            </a:r>
            <a:r>
              <a:rPr sz="2800" b="1" spc="-10" dirty="0"/>
              <a:t> </a:t>
            </a:r>
            <a:r>
              <a:rPr sz="2800" b="1" spc="-15" dirty="0"/>
              <a:t>Pengemasan</a:t>
            </a:r>
            <a:r>
              <a:rPr sz="2800" b="1" spc="-25" dirty="0"/>
              <a:t> </a:t>
            </a:r>
            <a:r>
              <a:rPr sz="2800" b="1" spc="-60" dirty="0"/>
              <a:t>Telur</a:t>
            </a:r>
            <a:r>
              <a:rPr sz="2800" b="1" spc="-5" dirty="0"/>
              <a:t> </a:t>
            </a:r>
            <a:r>
              <a:rPr sz="2800" b="1" dirty="0"/>
              <a:t>dan</a:t>
            </a:r>
            <a:r>
              <a:rPr sz="2800" b="1" spc="-25" dirty="0"/>
              <a:t> </a:t>
            </a:r>
            <a:r>
              <a:rPr sz="2800" b="1" spc="-10" dirty="0"/>
              <a:t>Maggot,</a:t>
            </a:r>
            <a:r>
              <a:rPr sz="2800" b="1" spc="45" dirty="0"/>
              <a:t> </a:t>
            </a:r>
            <a:r>
              <a:rPr sz="2800" b="1" spc="-10" dirty="0"/>
              <a:t>serta</a:t>
            </a:r>
            <a:r>
              <a:rPr sz="2800" b="1" dirty="0"/>
              <a:t> pupa</a:t>
            </a:r>
            <a:r>
              <a:rPr sz="2800" b="1" spc="-20" dirty="0"/>
              <a:t> </a:t>
            </a:r>
            <a:r>
              <a:rPr sz="2800" b="1" dirty="0"/>
              <a:t>BSF</a:t>
            </a:r>
            <a:r>
              <a:rPr sz="2800" b="1" spc="-15" dirty="0"/>
              <a:t> </a:t>
            </a:r>
            <a:r>
              <a:rPr sz="2800" b="1" spc="-10" dirty="0"/>
              <a:t>(termasuk </a:t>
            </a:r>
            <a:r>
              <a:rPr sz="2800" b="1" spc="-705" dirty="0"/>
              <a:t> </a:t>
            </a:r>
            <a:r>
              <a:rPr sz="2800" b="1" dirty="0"/>
              <a:t>pelabelan)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0230" y="2114550"/>
            <a:ext cx="10924540" cy="3181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 indent="-45021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462280" algn="l"/>
                <a:tab pos="462915" algn="l"/>
                <a:tab pos="1661160" algn="l"/>
                <a:tab pos="2811780" algn="l"/>
                <a:tab pos="4946015" algn="l"/>
                <a:tab pos="6470650" algn="l"/>
                <a:tab pos="7501890" algn="l"/>
                <a:tab pos="8268970" algn="l"/>
                <a:tab pos="8896350" algn="l"/>
                <a:tab pos="10395585" algn="l"/>
              </a:tabLst>
            </a:pPr>
            <a:r>
              <a:rPr sz="2400" b="1" dirty="0">
                <a:latin typeface="Calibri"/>
                <a:cs typeface="Calibri"/>
              </a:rPr>
              <a:t>D</a:t>
            </a:r>
            <a:r>
              <a:rPr sz="2400" b="1" spc="-10" dirty="0">
                <a:latin typeface="Calibri"/>
                <a:cs typeface="Calibri"/>
              </a:rPr>
              <a:t>en</a:t>
            </a:r>
            <a:r>
              <a:rPr sz="2400" b="1" spc="-40" dirty="0">
                <a:latin typeface="Calibri"/>
                <a:cs typeface="Calibri"/>
              </a:rPr>
              <a:t>g</a:t>
            </a:r>
            <a:r>
              <a:rPr sz="2400" b="1" dirty="0">
                <a:latin typeface="Calibri"/>
                <a:cs typeface="Calibri"/>
              </a:rPr>
              <a:t>an	ada</a:t>
            </a:r>
            <a:r>
              <a:rPr sz="2400" b="1" spc="-50" dirty="0">
                <a:latin typeface="Calibri"/>
                <a:cs typeface="Calibri"/>
              </a:rPr>
              <a:t>n</a:t>
            </a:r>
            <a:r>
              <a:rPr sz="2400" b="1" spc="-40" dirty="0">
                <a:latin typeface="Calibri"/>
                <a:cs typeface="Calibri"/>
              </a:rPr>
              <a:t>y</a:t>
            </a:r>
            <a:r>
              <a:rPr sz="2400" b="1" dirty="0">
                <a:latin typeface="Calibri"/>
                <a:cs typeface="Calibri"/>
              </a:rPr>
              <a:t>a	</a:t>
            </a:r>
            <a:r>
              <a:rPr sz="2400" b="1" spc="1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dirty="0">
                <a:latin typeface="Calibri"/>
                <a:cs typeface="Calibri"/>
              </a:rPr>
              <a:t>r</a:t>
            </a:r>
            <a:r>
              <a:rPr sz="2400" b="1" spc="-55" dirty="0">
                <a:latin typeface="Calibri"/>
                <a:cs typeface="Calibri"/>
              </a:rPr>
              <a:t>k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5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b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15" dirty="0">
                <a:latin typeface="Calibri"/>
                <a:cs typeface="Calibri"/>
              </a:rPr>
              <a:t>n</a:t>
            </a:r>
            <a:r>
              <a:rPr sz="2400" b="1" spc="-40" dirty="0">
                <a:latin typeface="Calibri"/>
                <a:cs typeface="Calibri"/>
              </a:rPr>
              <a:t>g</a:t>
            </a:r>
            <a:r>
              <a:rPr sz="2400" b="1" dirty="0">
                <a:latin typeface="Calibri"/>
                <a:cs typeface="Calibri"/>
              </a:rPr>
              <a:t>an	</a:t>
            </a:r>
            <a:r>
              <a:rPr sz="2400" b="1" spc="5" dirty="0">
                <a:latin typeface="Calibri"/>
                <a:cs typeface="Calibri"/>
              </a:rPr>
              <a:t>m</a:t>
            </a:r>
            <a:r>
              <a:rPr sz="2400" b="1" dirty="0">
                <a:latin typeface="Calibri"/>
                <a:cs typeface="Calibri"/>
              </a:rPr>
              <a:t>ar</a:t>
            </a:r>
            <a:r>
              <a:rPr sz="2400" b="1" spc="-50" dirty="0">
                <a:latin typeface="Calibri"/>
                <a:cs typeface="Calibri"/>
              </a:rPr>
              <a:t>k</a:t>
            </a:r>
            <a:r>
              <a:rPr sz="2400" b="1" spc="-30" dirty="0">
                <a:latin typeface="Calibri"/>
                <a:cs typeface="Calibri"/>
              </a:rPr>
              <a:t>e</a:t>
            </a:r>
            <a:r>
              <a:rPr sz="2400" b="1" dirty="0">
                <a:latin typeface="Calibri"/>
                <a:cs typeface="Calibri"/>
              </a:rPr>
              <a:t>ti</a:t>
            </a:r>
            <a:r>
              <a:rPr sz="2400" b="1" spc="-15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g	</a:t>
            </a:r>
            <a:r>
              <a:rPr sz="2400" b="1" spc="5" dirty="0">
                <a:latin typeface="Calibri"/>
                <a:cs typeface="Calibri"/>
              </a:rPr>
              <a:t>o</a:t>
            </a:r>
            <a:r>
              <a:rPr sz="2400" b="1" spc="-10" dirty="0">
                <a:latin typeface="Calibri"/>
                <a:cs typeface="Calibri"/>
              </a:rPr>
              <a:t>nli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e	sa</a:t>
            </a:r>
            <a:r>
              <a:rPr sz="2400" b="1" spc="-3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t	</a:t>
            </a:r>
            <a:r>
              <a:rPr sz="2400" b="1" spc="-10" dirty="0">
                <a:latin typeface="Calibri"/>
                <a:cs typeface="Calibri"/>
              </a:rPr>
              <a:t>ini</a:t>
            </a:r>
            <a:r>
              <a:rPr sz="2400" b="1" dirty="0">
                <a:latin typeface="Calibri"/>
                <a:cs typeface="Calibri"/>
              </a:rPr>
              <a:t>,	</a:t>
            </a:r>
            <a:r>
              <a:rPr sz="2400" b="1" spc="-10" dirty="0">
                <a:latin typeface="Calibri"/>
                <a:cs typeface="Calibri"/>
              </a:rPr>
              <a:t>p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10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j</a:t>
            </a:r>
            <a:r>
              <a:rPr sz="2400" b="1" spc="-10" dirty="0">
                <a:latin typeface="Calibri"/>
                <a:cs typeface="Calibri"/>
              </a:rPr>
              <a:t>u</a:t>
            </a:r>
            <a:r>
              <a:rPr sz="2400" b="1" dirty="0">
                <a:latin typeface="Calibri"/>
                <a:cs typeface="Calibri"/>
              </a:rPr>
              <a:t>alan	</a:t>
            </a:r>
            <a:r>
              <a:rPr sz="2400" b="1" spc="10" dirty="0">
                <a:latin typeface="Calibri"/>
                <a:cs typeface="Calibri"/>
              </a:rPr>
              <a:t>b</a:t>
            </a:r>
            <a:r>
              <a:rPr sz="2400" b="1" spc="-10" dirty="0">
                <a:latin typeface="Calibri"/>
                <a:cs typeface="Calibri"/>
              </a:rPr>
              <a:t>i</a:t>
            </a:r>
            <a:r>
              <a:rPr sz="2400" b="1" dirty="0">
                <a:latin typeface="Calibri"/>
                <a:cs typeface="Calibri"/>
              </a:rPr>
              <a:t>sa</a:t>
            </a:r>
            <a:endParaRPr sz="2400" dirty="0">
              <a:latin typeface="Calibri"/>
              <a:cs typeface="Calibri"/>
            </a:endParaRPr>
          </a:p>
          <a:p>
            <a:pPr marL="462280">
              <a:lnSpc>
                <a:spcPct val="100000"/>
              </a:lnSpc>
            </a:pPr>
            <a:r>
              <a:rPr sz="2400" b="1" spc="-10" dirty="0">
                <a:latin typeface="Calibri"/>
                <a:cs typeface="Calibri"/>
              </a:rPr>
              <a:t>menjangkau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luar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daerah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, </a:t>
            </a:r>
            <a:r>
              <a:rPr sz="2400" b="1" spc="-10" dirty="0">
                <a:latin typeface="Calibri"/>
                <a:cs typeface="Calibri"/>
              </a:rPr>
              <a:t>bahkan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luar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pulau;</a:t>
            </a:r>
            <a:endParaRPr sz="2400" dirty="0">
              <a:latin typeface="Calibri"/>
              <a:cs typeface="Calibri"/>
            </a:endParaRPr>
          </a:p>
          <a:p>
            <a:pPr marL="462280" marR="9525" indent="-450215">
              <a:lnSpc>
                <a:spcPct val="100000"/>
              </a:lnSpc>
              <a:spcBef>
                <a:spcPts val="600"/>
              </a:spcBef>
              <a:buFont typeface="Wingdings"/>
              <a:buChar char=""/>
              <a:tabLst>
                <a:tab pos="462280" algn="l"/>
                <a:tab pos="462915" algn="l"/>
                <a:tab pos="1275080" algn="l"/>
                <a:tab pos="1940560" algn="l"/>
                <a:tab pos="3965575" algn="l"/>
                <a:tab pos="4752975" algn="l"/>
                <a:tab pos="5603875" algn="l"/>
                <a:tab pos="7247890" algn="l"/>
                <a:tab pos="8177530" algn="l"/>
                <a:tab pos="9742805" algn="l"/>
              </a:tabLst>
            </a:pPr>
            <a:r>
              <a:rPr sz="2400" b="1" spc="-210" dirty="0">
                <a:latin typeface="Calibri"/>
                <a:cs typeface="Calibri"/>
              </a:rPr>
              <a:t>T</a:t>
            </a:r>
            <a:r>
              <a:rPr sz="2400" b="1" spc="-10" dirty="0">
                <a:latin typeface="Calibri"/>
                <a:cs typeface="Calibri"/>
              </a:rPr>
              <a:t>elu</a:t>
            </a:r>
            <a:r>
              <a:rPr sz="2400" b="1" dirty="0">
                <a:latin typeface="Calibri"/>
                <a:cs typeface="Calibri"/>
              </a:rPr>
              <a:t>r	</a:t>
            </a:r>
            <a:r>
              <a:rPr sz="2400" b="1" spc="-10" dirty="0">
                <a:latin typeface="Calibri"/>
                <a:cs typeface="Calibri"/>
              </a:rPr>
              <a:t>d</a:t>
            </a:r>
            <a:r>
              <a:rPr sz="2400" b="1" dirty="0">
                <a:latin typeface="Calibri"/>
                <a:cs typeface="Calibri"/>
              </a:rPr>
              <a:t>an	</a:t>
            </a:r>
            <a:r>
              <a:rPr sz="2400" b="1" spc="-5" dirty="0">
                <a:latin typeface="Calibri"/>
                <a:cs typeface="Calibri"/>
              </a:rPr>
              <a:t>P</a:t>
            </a:r>
            <a:r>
              <a:rPr sz="2400" b="1" spc="-15" dirty="0">
                <a:latin typeface="Calibri"/>
                <a:cs typeface="Calibri"/>
              </a:rPr>
              <a:t>r</a:t>
            </a:r>
            <a:r>
              <a:rPr sz="2400" b="1" spc="-10" dirty="0">
                <a:latin typeface="Calibri"/>
                <a:cs typeface="Calibri"/>
              </a:rPr>
              <a:t>epu</a:t>
            </a:r>
            <a:r>
              <a:rPr sz="2400" b="1" spc="10" dirty="0">
                <a:latin typeface="Calibri"/>
                <a:cs typeface="Calibri"/>
              </a:rPr>
              <a:t>pa</a:t>
            </a:r>
            <a:r>
              <a:rPr sz="2400" b="1" spc="5" dirty="0">
                <a:latin typeface="Calibri"/>
                <a:cs typeface="Calibri"/>
              </a:rPr>
              <a:t>/</a:t>
            </a:r>
            <a:r>
              <a:rPr sz="2400" b="1" spc="-5" dirty="0">
                <a:latin typeface="Calibri"/>
                <a:cs typeface="Calibri"/>
              </a:rPr>
              <a:t>Pu</a:t>
            </a:r>
            <a:r>
              <a:rPr sz="2400" b="1" spc="-15" dirty="0">
                <a:latin typeface="Calibri"/>
                <a:cs typeface="Calibri"/>
              </a:rPr>
              <a:t>p</a:t>
            </a:r>
            <a:r>
              <a:rPr sz="2400" b="1" dirty="0">
                <a:latin typeface="Calibri"/>
                <a:cs typeface="Calibri"/>
              </a:rPr>
              <a:t>a	</a:t>
            </a:r>
            <a:r>
              <a:rPr sz="2400" b="1" spc="-40" dirty="0">
                <a:latin typeface="Calibri"/>
                <a:cs typeface="Calibri"/>
              </a:rPr>
              <a:t>y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15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g	</a:t>
            </a:r>
            <a:r>
              <a:rPr sz="2400" b="1" spc="-10" dirty="0">
                <a:latin typeface="Calibri"/>
                <a:cs typeface="Calibri"/>
              </a:rPr>
              <a:t>bi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15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a	</a:t>
            </a:r>
            <a:r>
              <a:rPr sz="2400" b="1" spc="-10" dirty="0">
                <a:latin typeface="Calibri"/>
                <a:cs typeface="Calibri"/>
              </a:rPr>
              <a:t>di</a:t>
            </a:r>
            <a:r>
              <a:rPr sz="2400" b="1" spc="10" dirty="0">
                <a:latin typeface="Calibri"/>
                <a:cs typeface="Calibri"/>
              </a:rPr>
              <a:t>b</a:t>
            </a:r>
            <a:r>
              <a:rPr sz="2400" b="1" spc="-10" dirty="0">
                <a:latin typeface="Calibri"/>
                <a:cs typeface="Calibri"/>
              </a:rPr>
              <a:t>u</a:t>
            </a:r>
            <a:r>
              <a:rPr sz="2400" b="1" dirty="0">
                <a:latin typeface="Calibri"/>
                <a:cs typeface="Calibri"/>
              </a:rPr>
              <a:t>tu</a:t>
            </a:r>
            <a:r>
              <a:rPr sz="2400" b="1" spc="-10" dirty="0">
                <a:latin typeface="Calibri"/>
                <a:cs typeface="Calibri"/>
              </a:rPr>
              <a:t>h</a:t>
            </a:r>
            <a:r>
              <a:rPr sz="2400" b="1" spc="-15" dirty="0">
                <a:latin typeface="Calibri"/>
                <a:cs typeface="Calibri"/>
              </a:rPr>
              <a:t>k</a:t>
            </a:r>
            <a:r>
              <a:rPr sz="2400" b="1" dirty="0">
                <a:latin typeface="Calibri"/>
                <a:cs typeface="Calibri"/>
              </a:rPr>
              <a:t>an	</a:t>
            </a:r>
            <a:r>
              <a:rPr sz="2400" b="1" spc="-10" dirty="0">
                <a:latin typeface="Calibri"/>
                <a:cs typeface="Calibri"/>
              </a:rPr>
              <a:t>u</a:t>
            </a:r>
            <a:r>
              <a:rPr sz="2400" b="1" spc="-30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tuk	</a:t>
            </a:r>
            <a:r>
              <a:rPr sz="2400" b="1" spc="5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en</a:t>
            </a:r>
            <a:r>
              <a:rPr sz="2400" b="1" spc="-40" dirty="0">
                <a:latin typeface="Calibri"/>
                <a:cs typeface="Calibri"/>
              </a:rPr>
              <a:t>g</a:t>
            </a:r>
            <a:r>
              <a:rPr sz="2400" b="1" spc="-30" dirty="0">
                <a:latin typeface="Calibri"/>
                <a:cs typeface="Calibri"/>
              </a:rPr>
              <a:t>aw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-10" dirty="0">
                <a:latin typeface="Calibri"/>
                <a:cs typeface="Calibri"/>
              </a:rPr>
              <a:t>l</a:t>
            </a:r>
            <a:r>
              <a:rPr sz="2400" b="1" dirty="0">
                <a:latin typeface="Calibri"/>
                <a:cs typeface="Calibri"/>
              </a:rPr>
              <a:t>i	</a:t>
            </a:r>
            <a:r>
              <a:rPr sz="2400" b="1" spc="-10" dirty="0">
                <a:latin typeface="Calibri"/>
                <a:cs typeface="Calibri"/>
              </a:rPr>
              <a:t>bu</a:t>
            </a:r>
            <a:r>
              <a:rPr sz="2400" b="1" spc="10" dirty="0">
                <a:latin typeface="Calibri"/>
                <a:cs typeface="Calibri"/>
              </a:rPr>
              <a:t>d</a:t>
            </a:r>
            <a:r>
              <a:rPr sz="2400" b="1" spc="-10" dirty="0">
                <a:latin typeface="Calibri"/>
                <a:cs typeface="Calibri"/>
              </a:rPr>
              <a:t>id</a:t>
            </a:r>
            <a:r>
              <a:rPr sz="2400" b="1" spc="-45" dirty="0">
                <a:latin typeface="Calibri"/>
                <a:cs typeface="Calibri"/>
              </a:rPr>
              <a:t>a</a:t>
            </a:r>
            <a:r>
              <a:rPr sz="2400" b="1" spc="-20" dirty="0">
                <a:latin typeface="Calibri"/>
                <a:cs typeface="Calibri"/>
              </a:rPr>
              <a:t>y</a:t>
            </a:r>
            <a:r>
              <a:rPr sz="2400" b="1" dirty="0">
                <a:latin typeface="Calibri"/>
                <a:cs typeface="Calibri"/>
              </a:rPr>
              <a:t>a  maggot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5" dirty="0">
                <a:latin typeface="Calibri"/>
                <a:cs typeface="Calibri"/>
              </a:rPr>
              <a:t>BSF,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bisa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dipasarkan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juga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secara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online;</a:t>
            </a:r>
            <a:endParaRPr sz="2400" dirty="0">
              <a:latin typeface="Calibri"/>
              <a:cs typeface="Calibri"/>
            </a:endParaRPr>
          </a:p>
          <a:p>
            <a:pPr marL="462280" marR="5080" indent="-450215">
              <a:lnSpc>
                <a:spcPct val="100000"/>
              </a:lnSpc>
              <a:spcBef>
                <a:spcPts val="605"/>
              </a:spcBef>
              <a:buFont typeface="Wingdings"/>
              <a:buChar char=""/>
              <a:tabLst>
                <a:tab pos="462280" algn="l"/>
                <a:tab pos="462915" algn="l"/>
                <a:tab pos="4961255" algn="l"/>
              </a:tabLst>
            </a:pPr>
            <a:r>
              <a:rPr sz="2400" b="1" spc="-5" dirty="0">
                <a:latin typeface="Calibri"/>
                <a:cs typeface="Calibri"/>
              </a:rPr>
              <a:t>Iklan</a:t>
            </a:r>
            <a:r>
              <a:rPr sz="2400" b="1" spc="27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Online</a:t>
            </a:r>
            <a:r>
              <a:rPr sz="2400" b="1" spc="310" dirty="0">
                <a:latin typeface="Calibri"/>
                <a:cs typeface="Calibri"/>
              </a:rPr>
              <a:t> </a:t>
            </a:r>
            <a:r>
              <a:rPr sz="2400" b="1" spc="-10" dirty="0" err="1">
                <a:latin typeface="Calibri"/>
                <a:cs typeface="Calibri"/>
              </a:rPr>
              <a:t>dapat</a:t>
            </a:r>
            <a:r>
              <a:rPr sz="2400" b="1" spc="315" dirty="0">
                <a:latin typeface="Calibri"/>
                <a:cs typeface="Calibri"/>
              </a:rPr>
              <a:t> </a:t>
            </a:r>
            <a:r>
              <a:rPr sz="2400" b="1" spc="-5" dirty="0" err="1">
                <a:latin typeface="Calibri"/>
                <a:cs typeface="Calibri"/>
              </a:rPr>
              <a:t>menggunakan</a:t>
            </a:r>
            <a:r>
              <a:rPr lang="en-US" sz="2400" b="1" spc="-5" dirty="0">
                <a:latin typeface="Calibri"/>
                <a:cs typeface="Calibri"/>
              </a:rPr>
              <a:t> </a:t>
            </a:r>
            <a:r>
              <a:rPr sz="2400" b="1" i="1" spc="-15" dirty="0">
                <a:latin typeface="Calibri"/>
                <a:cs typeface="Calibri"/>
              </a:rPr>
              <a:t>Market</a:t>
            </a:r>
            <a:r>
              <a:rPr sz="2400" b="1" i="1" spc="280" dirty="0">
                <a:latin typeface="Calibri"/>
                <a:cs typeface="Calibri"/>
              </a:rPr>
              <a:t> </a:t>
            </a:r>
            <a:r>
              <a:rPr sz="2400" b="1" i="1" spc="-15" dirty="0">
                <a:latin typeface="Calibri"/>
                <a:cs typeface="Calibri"/>
              </a:rPr>
              <a:t>Place</a:t>
            </a:r>
            <a:r>
              <a:rPr sz="2400" b="1" i="1" spc="2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seperti</a:t>
            </a:r>
            <a:r>
              <a:rPr sz="2400" b="1" spc="265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Tokopedia,</a:t>
            </a:r>
            <a:r>
              <a:rPr sz="2400" b="1" spc="254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Lazada,</a:t>
            </a:r>
            <a:r>
              <a:rPr sz="2400" b="1" spc="2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Buka </a:t>
            </a:r>
            <a:r>
              <a:rPr sz="2400" b="1" spc="-52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Lapak,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atau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media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seperti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Facebook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dan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Youtube.</a:t>
            </a:r>
            <a:endParaRPr sz="2400" dirty="0">
              <a:latin typeface="Calibri"/>
              <a:cs typeface="Calibri"/>
            </a:endParaRPr>
          </a:p>
          <a:p>
            <a:pPr marL="462280" marR="10160" indent="-450215">
              <a:lnSpc>
                <a:spcPct val="100000"/>
              </a:lnSpc>
              <a:spcBef>
                <a:spcPts val="600"/>
              </a:spcBef>
              <a:buFont typeface="Wingdings"/>
              <a:buChar char=""/>
              <a:tabLst>
                <a:tab pos="462280" algn="l"/>
                <a:tab pos="462915" algn="l"/>
                <a:tab pos="2212340" algn="l"/>
                <a:tab pos="2961640" algn="l"/>
                <a:tab pos="3820795" algn="l"/>
                <a:tab pos="4999355" algn="l"/>
                <a:tab pos="5819775" algn="l"/>
                <a:tab pos="7585709" algn="l"/>
                <a:tab pos="8522970" algn="l"/>
                <a:tab pos="10116185" algn="l"/>
              </a:tabLst>
            </a:pPr>
            <a:r>
              <a:rPr sz="2400" b="1" spc="-40" dirty="0">
                <a:latin typeface="Calibri"/>
                <a:cs typeface="Calibri"/>
              </a:rPr>
              <a:t>P</a:t>
            </a:r>
            <a:r>
              <a:rPr sz="2400" b="1" spc="-10" dirty="0">
                <a:latin typeface="Calibri"/>
                <a:cs typeface="Calibri"/>
              </a:rPr>
              <a:t>en</a:t>
            </a:r>
            <a:r>
              <a:rPr sz="2400" b="1" spc="-20" dirty="0">
                <a:latin typeface="Calibri"/>
                <a:cs typeface="Calibri"/>
              </a:rPr>
              <a:t>g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5" dirty="0">
                <a:latin typeface="Calibri"/>
                <a:cs typeface="Calibri"/>
              </a:rPr>
              <a:t>m</a:t>
            </a:r>
            <a:r>
              <a:rPr sz="2400" b="1" dirty="0">
                <a:latin typeface="Calibri"/>
                <a:cs typeface="Calibri"/>
              </a:rPr>
              <a:t>as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	</a:t>
            </a:r>
            <a:r>
              <a:rPr sz="2400" b="1" spc="-40" dirty="0">
                <a:latin typeface="Calibri"/>
                <a:cs typeface="Calibri"/>
              </a:rPr>
              <a:t>y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-10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g	aman	</a:t>
            </a:r>
            <a:r>
              <a:rPr sz="2400" b="1" spc="5" dirty="0">
                <a:latin typeface="Calibri"/>
                <a:cs typeface="Calibri"/>
              </a:rPr>
              <a:t>m</a:t>
            </a:r>
            <a:r>
              <a:rPr sz="2400" b="1" spc="-10" dirty="0">
                <a:latin typeface="Calibri"/>
                <a:cs typeface="Calibri"/>
              </a:rPr>
              <a:t>en</a:t>
            </a:r>
            <a:r>
              <a:rPr sz="2400" b="1" dirty="0">
                <a:latin typeface="Calibri"/>
                <a:cs typeface="Calibri"/>
              </a:rPr>
              <a:t>j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-10" dirty="0">
                <a:latin typeface="Calibri"/>
                <a:cs typeface="Calibri"/>
              </a:rPr>
              <a:t>d</a:t>
            </a:r>
            <a:r>
              <a:rPr sz="2400" b="1" dirty="0">
                <a:latin typeface="Calibri"/>
                <a:cs typeface="Calibri"/>
              </a:rPr>
              <a:t>i	</a:t>
            </a:r>
            <a:r>
              <a:rPr sz="2400" b="1" spc="-15" dirty="0">
                <a:latin typeface="Calibri"/>
                <a:cs typeface="Calibri"/>
              </a:rPr>
              <a:t>k</a:t>
            </a:r>
            <a:r>
              <a:rPr sz="2400" b="1" spc="-10" dirty="0">
                <a:latin typeface="Calibri"/>
                <a:cs typeface="Calibri"/>
              </a:rPr>
              <a:t>u</a:t>
            </a:r>
            <a:r>
              <a:rPr sz="2400" b="1" spc="10" dirty="0">
                <a:latin typeface="Calibri"/>
                <a:cs typeface="Calibri"/>
              </a:rPr>
              <a:t>n</a:t>
            </a:r>
            <a:r>
              <a:rPr sz="2400" b="1" spc="-5" dirty="0">
                <a:latin typeface="Calibri"/>
                <a:cs typeface="Calibri"/>
              </a:rPr>
              <a:t>c</a:t>
            </a:r>
            <a:r>
              <a:rPr sz="2400" b="1" dirty="0">
                <a:latin typeface="Calibri"/>
                <a:cs typeface="Calibri"/>
              </a:rPr>
              <a:t>i	</a:t>
            </a:r>
            <a:r>
              <a:rPr sz="2400" b="1" spc="-55" dirty="0">
                <a:latin typeface="Calibri"/>
                <a:cs typeface="Calibri"/>
              </a:rPr>
              <a:t>k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spc="10" dirty="0">
                <a:latin typeface="Calibri"/>
                <a:cs typeface="Calibri"/>
              </a:rPr>
              <a:t>b</a:t>
            </a:r>
            <a:r>
              <a:rPr sz="2400" b="1" spc="-10" dirty="0">
                <a:latin typeface="Calibri"/>
                <a:cs typeface="Calibri"/>
              </a:rPr>
              <a:t>e</a:t>
            </a:r>
            <a:r>
              <a:rPr sz="2400" b="1" dirty="0">
                <a:latin typeface="Calibri"/>
                <a:cs typeface="Calibri"/>
              </a:rPr>
              <a:t>r</a:t>
            </a:r>
            <a:r>
              <a:rPr sz="2400" b="1" spc="-10" dirty="0">
                <a:latin typeface="Calibri"/>
                <a:cs typeface="Calibri"/>
              </a:rPr>
              <a:t>h</a:t>
            </a:r>
            <a:r>
              <a:rPr sz="2400" b="1" dirty="0">
                <a:latin typeface="Calibri"/>
                <a:cs typeface="Calibri"/>
              </a:rPr>
              <a:t>asil</a:t>
            </a:r>
            <a:r>
              <a:rPr sz="2400" b="1" spc="-10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n	</a:t>
            </a:r>
            <a:r>
              <a:rPr sz="2400" b="1" spc="-10" dirty="0">
                <a:latin typeface="Calibri"/>
                <a:cs typeface="Calibri"/>
              </a:rPr>
              <a:t>d</a:t>
            </a:r>
            <a:r>
              <a:rPr sz="2400" b="1" spc="10" dirty="0">
                <a:latin typeface="Calibri"/>
                <a:cs typeface="Calibri"/>
              </a:rPr>
              <a:t>a</a:t>
            </a:r>
            <a:r>
              <a:rPr sz="2400" b="1" spc="5" dirty="0">
                <a:latin typeface="Calibri"/>
                <a:cs typeface="Calibri"/>
              </a:rPr>
              <a:t>l</a:t>
            </a:r>
            <a:r>
              <a:rPr sz="2400" b="1" dirty="0">
                <a:latin typeface="Calibri"/>
                <a:cs typeface="Calibri"/>
              </a:rPr>
              <a:t>am	</a:t>
            </a:r>
            <a:r>
              <a:rPr sz="2400" b="1" spc="-10" dirty="0">
                <a:latin typeface="Calibri"/>
                <a:cs typeface="Calibri"/>
              </a:rPr>
              <a:t>p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10" dirty="0">
                <a:latin typeface="Calibri"/>
                <a:cs typeface="Calibri"/>
              </a:rPr>
              <a:t>n</a:t>
            </a:r>
            <a:r>
              <a:rPr sz="2400" b="1" spc="-5" dirty="0">
                <a:latin typeface="Calibri"/>
                <a:cs typeface="Calibri"/>
              </a:rPr>
              <a:t>g</a:t>
            </a:r>
            <a:r>
              <a:rPr sz="2400" b="1" spc="-10" dirty="0">
                <a:latin typeface="Calibri"/>
                <a:cs typeface="Calibri"/>
              </a:rPr>
              <a:t>i</a:t>
            </a:r>
            <a:r>
              <a:rPr sz="2400" b="1" dirty="0">
                <a:latin typeface="Calibri"/>
                <a:cs typeface="Calibri"/>
              </a:rPr>
              <a:t>r</a:t>
            </a:r>
            <a:r>
              <a:rPr sz="2400" b="1" spc="-10" dirty="0">
                <a:latin typeface="Calibri"/>
                <a:cs typeface="Calibri"/>
              </a:rPr>
              <a:t>i</a:t>
            </a:r>
            <a:r>
              <a:rPr sz="2400" b="1" spc="5" dirty="0">
                <a:latin typeface="Calibri"/>
                <a:cs typeface="Calibri"/>
              </a:rPr>
              <a:t>m</a:t>
            </a:r>
            <a:r>
              <a:rPr sz="2400" b="1" dirty="0">
                <a:latin typeface="Calibri"/>
                <a:cs typeface="Calibri"/>
              </a:rPr>
              <a:t>an	</a:t>
            </a:r>
            <a:r>
              <a:rPr sz="2400" b="1" spc="-10" dirty="0">
                <a:latin typeface="Calibri"/>
                <a:cs typeface="Calibri"/>
              </a:rPr>
              <a:t>p</a:t>
            </a:r>
            <a:r>
              <a:rPr sz="2400" b="1" dirty="0">
                <a:latin typeface="Calibri"/>
                <a:cs typeface="Calibri"/>
              </a:rPr>
              <a:t>a</a:t>
            </a:r>
            <a:r>
              <a:rPr sz="2400" b="1" spc="-60" dirty="0">
                <a:latin typeface="Calibri"/>
                <a:cs typeface="Calibri"/>
              </a:rPr>
              <a:t>k</a:t>
            </a:r>
            <a:r>
              <a:rPr sz="2400" b="1" spc="-30" dirty="0">
                <a:latin typeface="Calibri"/>
                <a:cs typeface="Calibri"/>
              </a:rPr>
              <a:t>e</a:t>
            </a:r>
            <a:r>
              <a:rPr sz="2400" b="1" spc="5" dirty="0">
                <a:latin typeface="Calibri"/>
                <a:cs typeface="Calibri"/>
              </a:rPr>
              <a:t>t</a:t>
            </a:r>
            <a:r>
              <a:rPr sz="2400" b="1" dirty="0">
                <a:latin typeface="Calibri"/>
                <a:cs typeface="Calibri"/>
              </a:rPr>
              <a:t>.  </a:t>
            </a:r>
            <a:r>
              <a:rPr sz="2400" b="1" spc="-10" dirty="0">
                <a:latin typeface="Calibri"/>
                <a:cs typeface="Calibri"/>
              </a:rPr>
              <a:t>Sehingga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perlu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teknik tersendiri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dalam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pengemasan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produk tersebut.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2165" y="1632331"/>
            <a:ext cx="9938385" cy="250317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20" dirty="0">
                <a:latin typeface="Calibri"/>
                <a:cs typeface="Calibri"/>
              </a:rPr>
              <a:t>Pastikan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menggunakan</a:t>
            </a:r>
            <a:r>
              <a:rPr sz="2800" b="1" spc="7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wadah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yang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tidak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mudah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pecah;</a:t>
            </a:r>
            <a:endParaRPr sz="2800" dirty="0">
              <a:latin typeface="Calibri"/>
              <a:cs typeface="Calibri"/>
            </a:endParaRPr>
          </a:p>
          <a:p>
            <a:pPr marL="469900" marR="5080" indent="-457200">
              <a:lnSpc>
                <a:spcPct val="100000"/>
              </a:lnSpc>
              <a:spcBef>
                <a:spcPts val="6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10" dirty="0">
                <a:latin typeface="Calibri"/>
                <a:cs typeface="Calibri"/>
              </a:rPr>
              <a:t>tambahkan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makanan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sementara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</a:t>
            </a:r>
            <a:r>
              <a:rPr sz="2800" b="1" spc="-5" dirty="0">
                <a:latin typeface="Calibri"/>
                <a:cs typeface="Calibri"/>
              </a:rPr>
              <a:t> dalam</a:t>
            </a:r>
            <a:r>
              <a:rPr sz="2800" b="1" spc="25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paket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misal </a:t>
            </a:r>
            <a:r>
              <a:rPr sz="2800" b="1" spc="-10" dirty="0">
                <a:latin typeface="Calibri"/>
                <a:cs typeface="Calibri"/>
              </a:rPr>
              <a:t>roti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untuk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menjaga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larva</a:t>
            </a:r>
            <a:r>
              <a:rPr sz="2800" b="1" spc="4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yang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menetas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perjalanan</a:t>
            </a:r>
            <a:r>
              <a:rPr sz="2800" b="1" spc="4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tetep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hidup;</a:t>
            </a:r>
            <a:endParaRPr sz="28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10" dirty="0">
                <a:latin typeface="Calibri"/>
                <a:cs typeface="Calibri"/>
              </a:rPr>
              <a:t>Bungkus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wadah</a:t>
            </a:r>
            <a:r>
              <a:rPr sz="2800" b="1" spc="4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dengan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dus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dan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dilakban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15" dirty="0" err="1">
                <a:latin typeface="Calibri"/>
                <a:cs typeface="Calibri"/>
              </a:rPr>
              <a:t>dengan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5" dirty="0" err="1">
                <a:latin typeface="Calibri"/>
                <a:cs typeface="Calibri"/>
              </a:rPr>
              <a:t>rapi</a:t>
            </a:r>
            <a:r>
              <a:rPr sz="2800" b="1" spc="-15" dirty="0">
                <a:latin typeface="Calibri"/>
                <a:cs typeface="Calibri"/>
              </a:rPr>
              <a:t>;</a:t>
            </a:r>
            <a:endParaRPr sz="28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20" dirty="0">
                <a:latin typeface="Calibri"/>
                <a:cs typeface="Calibri"/>
              </a:rPr>
              <a:t>Pastikan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penulisan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alamat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5" dirty="0" err="1">
                <a:latin typeface="Calibri"/>
                <a:cs typeface="Calibri"/>
              </a:rPr>
              <a:t>dengan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5" dirty="0" err="1">
                <a:latin typeface="Calibri"/>
                <a:cs typeface="Calibri"/>
              </a:rPr>
              <a:t>benar</a:t>
            </a:r>
            <a:r>
              <a:rPr lang="en-GB" sz="2800" b="1" spc="-5" dirty="0"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8600" y="609600"/>
            <a:ext cx="366331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15" dirty="0">
                <a:solidFill>
                  <a:srgbClr val="57004E"/>
                </a:solidFill>
                <a:highlight>
                  <a:srgbClr val="00FFFF"/>
                </a:highlight>
              </a:rPr>
              <a:t>Pengemasan</a:t>
            </a:r>
            <a:r>
              <a:rPr sz="3800" spc="-80" dirty="0">
                <a:solidFill>
                  <a:srgbClr val="57004E"/>
                </a:solidFill>
                <a:highlight>
                  <a:srgbClr val="00FFFF"/>
                </a:highlight>
              </a:rPr>
              <a:t> </a:t>
            </a:r>
            <a:r>
              <a:rPr sz="3800" spc="-65" dirty="0">
                <a:solidFill>
                  <a:srgbClr val="57004E"/>
                </a:solidFill>
                <a:highlight>
                  <a:srgbClr val="00FFFF"/>
                </a:highlight>
              </a:rPr>
              <a:t>Telur</a:t>
            </a:r>
            <a:endParaRPr sz="3800" dirty="0">
              <a:highlight>
                <a:srgbClr val="00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951479"/>
            <a:ext cx="12192000" cy="3906520"/>
            <a:chOff x="0" y="2951479"/>
            <a:chExt cx="12192000" cy="3906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19" y="4544059"/>
              <a:ext cx="2600960" cy="17475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7920" y="4447539"/>
              <a:ext cx="3317239" cy="19380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0419" y="2951479"/>
              <a:ext cx="3172460" cy="31826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1330" y="1049654"/>
            <a:ext cx="1127696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b="1" spc="-15" dirty="0">
                <a:latin typeface="Calibri"/>
                <a:cs typeface="Calibri"/>
              </a:rPr>
              <a:t>Pastikan yang </a:t>
            </a:r>
            <a:r>
              <a:rPr sz="2500" b="1" spc="-5" dirty="0">
                <a:latin typeface="Calibri"/>
                <a:cs typeface="Calibri"/>
              </a:rPr>
              <a:t>dimasukkan </a:t>
            </a:r>
            <a:r>
              <a:rPr sz="2500" b="1" spc="-30" dirty="0">
                <a:latin typeface="Calibri"/>
                <a:cs typeface="Calibri"/>
              </a:rPr>
              <a:t>ke </a:t>
            </a:r>
            <a:r>
              <a:rPr sz="2500" b="1" spc="-5" dirty="0">
                <a:latin typeface="Calibri"/>
                <a:cs typeface="Calibri"/>
              </a:rPr>
              <a:t>wadah </a:t>
            </a:r>
            <a:r>
              <a:rPr sz="2500" b="1" dirty="0">
                <a:latin typeface="Calibri"/>
                <a:cs typeface="Calibri"/>
              </a:rPr>
              <a:t>adalah </a:t>
            </a:r>
            <a:r>
              <a:rPr sz="2500" b="1" spc="-15" dirty="0">
                <a:latin typeface="Calibri"/>
                <a:cs typeface="Calibri"/>
              </a:rPr>
              <a:t>telur </a:t>
            </a:r>
            <a:r>
              <a:rPr sz="2500" b="1" dirty="0">
                <a:latin typeface="Calibri"/>
                <a:cs typeface="Calibri"/>
              </a:rPr>
              <a:t>baru panen. </a:t>
            </a:r>
            <a:r>
              <a:rPr sz="2500" b="1" spc="-10" dirty="0">
                <a:latin typeface="Calibri"/>
                <a:cs typeface="Calibri"/>
              </a:rPr>
              <a:t>Kemudian </a:t>
            </a:r>
            <a:r>
              <a:rPr sz="2500" b="1" spc="-15" dirty="0">
                <a:latin typeface="Calibri"/>
                <a:cs typeface="Calibri"/>
              </a:rPr>
              <a:t>telur 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10" dirty="0" err="1">
                <a:latin typeface="Calibri"/>
                <a:cs typeface="Calibri"/>
              </a:rPr>
              <a:t>dibungkus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tis</a:t>
            </a:r>
            <a:r>
              <a:rPr lang="en-US" sz="2500" b="1" dirty="0">
                <a:latin typeface="Calibri"/>
                <a:cs typeface="Calibri"/>
              </a:rPr>
              <a:t>s</a:t>
            </a:r>
            <a:r>
              <a:rPr sz="2500" b="1" dirty="0">
                <a:latin typeface="Calibri"/>
                <a:cs typeface="Calibri"/>
              </a:rPr>
              <a:t>ue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dan</a:t>
            </a:r>
            <a:r>
              <a:rPr sz="2500" b="1" spc="-5" dirty="0">
                <a:latin typeface="Calibri"/>
                <a:cs typeface="Calibri"/>
              </a:rPr>
              <a:t> dimasukkan</a:t>
            </a:r>
            <a:r>
              <a:rPr sz="2500" b="1" spc="-20" dirty="0">
                <a:latin typeface="Calibri"/>
                <a:cs typeface="Calibri"/>
              </a:rPr>
              <a:t> </a:t>
            </a:r>
            <a:r>
              <a:rPr sz="2500" b="1" spc="-30" dirty="0">
                <a:latin typeface="Calibri"/>
                <a:cs typeface="Calibri"/>
              </a:rPr>
              <a:t>ke</a:t>
            </a:r>
            <a:r>
              <a:rPr sz="2500" b="1" spc="-5" dirty="0">
                <a:latin typeface="Calibri"/>
                <a:cs typeface="Calibri"/>
              </a:rPr>
              <a:t> toples.</a:t>
            </a:r>
            <a:r>
              <a:rPr sz="2500" b="1" spc="-10" dirty="0">
                <a:latin typeface="Calibri"/>
                <a:cs typeface="Calibri"/>
              </a:rPr>
              <a:t> Sertakan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juga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makanan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sementara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seperti </a:t>
            </a:r>
            <a:r>
              <a:rPr sz="2500" b="1" spc="-550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roti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dan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rapatkan</a:t>
            </a:r>
            <a:r>
              <a:rPr sz="2500" b="1" spc="2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wadah</a:t>
            </a:r>
            <a:r>
              <a:rPr sz="2500" b="1" spc="-2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dengan</a:t>
            </a:r>
            <a:r>
              <a:rPr sz="2500" b="1" spc="-1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lakban.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280" y="328929"/>
            <a:ext cx="449516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15" dirty="0">
                <a:solidFill>
                  <a:srgbClr val="57004E"/>
                </a:solidFill>
                <a:latin typeface="Calibri"/>
                <a:cs typeface="Calibri"/>
              </a:rPr>
              <a:t>Pengemasan</a:t>
            </a:r>
            <a:r>
              <a:rPr sz="3800" b="1" spc="-5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3800" b="1" spc="-65" dirty="0">
                <a:solidFill>
                  <a:srgbClr val="57004E"/>
                </a:solidFill>
                <a:latin typeface="Calibri"/>
                <a:cs typeface="Calibri"/>
              </a:rPr>
              <a:t>Telur</a:t>
            </a:r>
            <a:r>
              <a:rPr sz="3800" b="1" spc="-2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3800" b="1" dirty="0">
                <a:solidFill>
                  <a:srgbClr val="57004E"/>
                </a:solidFill>
                <a:latin typeface="Calibri"/>
                <a:cs typeface="Calibri"/>
              </a:rPr>
              <a:t>BSF</a:t>
            </a:r>
            <a:endParaRPr sz="3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9440" y="2400300"/>
            <a:ext cx="2733040" cy="18135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77920" y="2385060"/>
            <a:ext cx="2197100" cy="18288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78220" y="2430779"/>
            <a:ext cx="2034539" cy="17830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330" y="1049654"/>
            <a:ext cx="1126680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661920" algn="l"/>
              </a:tabLst>
            </a:pPr>
            <a:r>
              <a:rPr sz="2500" b="1" spc="-5" dirty="0">
                <a:latin typeface="Calibri"/>
                <a:cs typeface="Calibri"/>
              </a:rPr>
              <a:t>Buat </a:t>
            </a:r>
            <a:r>
              <a:rPr sz="2500" b="1" dirty="0">
                <a:latin typeface="Calibri"/>
                <a:cs typeface="Calibri"/>
              </a:rPr>
              <a:t>lobang </a:t>
            </a:r>
            <a:r>
              <a:rPr sz="2500" b="1" spc="-15" dirty="0">
                <a:latin typeface="Calibri"/>
                <a:cs typeface="Calibri"/>
              </a:rPr>
              <a:t>kecil-kecil </a:t>
            </a:r>
            <a:r>
              <a:rPr sz="2500" b="1" spc="-10" dirty="0">
                <a:latin typeface="Calibri"/>
                <a:cs typeface="Calibri"/>
              </a:rPr>
              <a:t>sekeliling </a:t>
            </a:r>
            <a:r>
              <a:rPr sz="2500" b="1" spc="-5" dirty="0">
                <a:latin typeface="Calibri"/>
                <a:cs typeface="Calibri"/>
              </a:rPr>
              <a:t>wadah </a:t>
            </a:r>
            <a:r>
              <a:rPr sz="2500" b="1" spc="-15" dirty="0">
                <a:latin typeface="Calibri"/>
                <a:cs typeface="Calibri"/>
              </a:rPr>
              <a:t>supaya </a:t>
            </a:r>
            <a:r>
              <a:rPr sz="2500" b="1" dirty="0">
                <a:latin typeface="Calibri"/>
                <a:cs typeface="Calibri"/>
              </a:rPr>
              <a:t>ada </a:t>
            </a:r>
            <a:r>
              <a:rPr sz="2500" b="1" spc="-5" dirty="0">
                <a:latin typeface="Calibri"/>
                <a:cs typeface="Calibri"/>
              </a:rPr>
              <a:t>sirkulasi </a:t>
            </a:r>
            <a:r>
              <a:rPr sz="2500" b="1" spc="-15" dirty="0">
                <a:latin typeface="Calibri"/>
                <a:cs typeface="Calibri"/>
              </a:rPr>
              <a:t>udara </a:t>
            </a:r>
            <a:r>
              <a:rPr sz="2500" b="1" dirty="0">
                <a:latin typeface="Calibri"/>
                <a:cs typeface="Calibri"/>
              </a:rPr>
              <a:t>, misal </a:t>
            </a:r>
            <a:r>
              <a:rPr sz="2500" b="1" spc="-10" dirty="0">
                <a:latin typeface="Calibri"/>
                <a:cs typeface="Calibri"/>
              </a:rPr>
              <a:t>botol bekas </a:t>
            </a:r>
            <a:r>
              <a:rPr sz="2500" b="1" spc="-55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kemasan </a:t>
            </a:r>
            <a:r>
              <a:rPr sz="2500" b="1" dirty="0">
                <a:latin typeface="Calibri"/>
                <a:cs typeface="Calibri"/>
              </a:rPr>
              <a:t>minuman	</a:t>
            </a:r>
            <a:r>
              <a:rPr sz="2500" b="1" spc="-5" dirty="0">
                <a:latin typeface="Calibri"/>
                <a:cs typeface="Calibri"/>
              </a:rPr>
              <a:t>1,5</a:t>
            </a:r>
            <a:r>
              <a:rPr sz="2500" b="1" dirty="0">
                <a:latin typeface="Calibri"/>
                <a:cs typeface="Calibri"/>
              </a:rPr>
              <a:t> lt</a:t>
            </a:r>
            <a:r>
              <a:rPr sz="2500" b="1" spc="-10" dirty="0">
                <a:latin typeface="Calibri"/>
                <a:cs typeface="Calibri"/>
              </a:rPr>
              <a:t> untuk </a:t>
            </a:r>
            <a:r>
              <a:rPr sz="2500" b="1" spc="-5" dirty="0">
                <a:latin typeface="Calibri"/>
                <a:cs typeface="Calibri"/>
              </a:rPr>
              <a:t>pupa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500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spc="-25" dirty="0">
                <a:latin typeface="Calibri"/>
                <a:cs typeface="Calibri"/>
              </a:rPr>
              <a:t>gram</a:t>
            </a:r>
            <a:r>
              <a:rPr sz="2500" b="1" spc="2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dan </a:t>
            </a:r>
            <a:r>
              <a:rPr sz="2500" b="1" spc="-10" dirty="0">
                <a:latin typeface="Calibri"/>
                <a:cs typeface="Calibri"/>
              </a:rPr>
              <a:t>botol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600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ml</a:t>
            </a:r>
            <a:r>
              <a:rPr sz="2500" b="1" spc="-10" dirty="0">
                <a:latin typeface="Calibri"/>
                <a:cs typeface="Calibri"/>
              </a:rPr>
              <a:t> untuk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250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gram. 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pupa.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330" y="221996"/>
            <a:ext cx="6068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5" dirty="0">
                <a:solidFill>
                  <a:srgbClr val="57004E"/>
                </a:solidFill>
                <a:latin typeface="Calibri"/>
                <a:cs typeface="Calibri"/>
              </a:rPr>
              <a:t>Pengemasan</a:t>
            </a:r>
            <a:r>
              <a:rPr sz="3600" b="1" spc="-2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57004E"/>
                </a:solidFill>
                <a:latin typeface="Calibri"/>
                <a:cs typeface="Calibri"/>
              </a:rPr>
              <a:t>Prepupa/Pupa</a:t>
            </a:r>
            <a:r>
              <a:rPr sz="3600" b="1" spc="-7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7004E"/>
                </a:solidFill>
                <a:latin typeface="Calibri"/>
                <a:cs typeface="Calibri"/>
              </a:rPr>
              <a:t>BSF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0219" y="1887219"/>
            <a:ext cx="11264900" cy="4752340"/>
            <a:chOff x="490219" y="1887219"/>
            <a:chExt cx="11264900" cy="4752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84060" y="1887219"/>
              <a:ext cx="4671059" cy="3543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19" y="1887219"/>
              <a:ext cx="4889500" cy="36525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2099" y="3423919"/>
              <a:ext cx="4267200" cy="32156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330" y="1049654"/>
            <a:ext cx="11240770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latin typeface="Calibri"/>
                <a:cs typeface="Calibri"/>
              </a:rPr>
              <a:t>Maggot </a:t>
            </a:r>
            <a:r>
              <a:rPr sz="2500" b="1" spc="-15" dirty="0">
                <a:latin typeface="Calibri"/>
                <a:cs typeface="Calibri"/>
              </a:rPr>
              <a:t>kering </a:t>
            </a:r>
            <a:r>
              <a:rPr sz="2500" b="1" dirty="0">
                <a:latin typeface="Calibri"/>
                <a:cs typeface="Calibri"/>
              </a:rPr>
              <a:t>bisa </a:t>
            </a:r>
            <a:r>
              <a:rPr sz="2500" b="1" spc="-10" dirty="0">
                <a:latin typeface="Calibri"/>
                <a:cs typeface="Calibri"/>
              </a:rPr>
              <a:t>dikemas </a:t>
            </a:r>
            <a:r>
              <a:rPr sz="2500" b="1" dirty="0">
                <a:latin typeface="Calibri"/>
                <a:cs typeface="Calibri"/>
              </a:rPr>
              <a:t>per </a:t>
            </a:r>
            <a:r>
              <a:rPr sz="2500" b="1" spc="-10" dirty="0">
                <a:latin typeface="Calibri"/>
                <a:cs typeface="Calibri"/>
              </a:rPr>
              <a:t>kemasan </a:t>
            </a:r>
            <a:r>
              <a:rPr sz="2500" b="1" spc="-15" dirty="0">
                <a:latin typeface="Calibri"/>
                <a:cs typeface="Calibri"/>
              </a:rPr>
              <a:t>kecil </a:t>
            </a:r>
            <a:r>
              <a:rPr sz="2500" b="1" dirty="0">
                <a:latin typeface="Calibri"/>
                <a:cs typeface="Calibri"/>
              </a:rPr>
              <a:t>misal </a:t>
            </a:r>
            <a:r>
              <a:rPr sz="2500" b="1" spc="-5" dirty="0">
                <a:latin typeface="Calibri"/>
                <a:cs typeface="Calibri"/>
              </a:rPr>
              <a:t>menggunakan </a:t>
            </a:r>
            <a:r>
              <a:rPr sz="2500" b="1" i="1" spc="-10" dirty="0">
                <a:latin typeface="Calibri"/>
                <a:cs typeface="Calibri"/>
              </a:rPr>
              <a:t>standing </a:t>
            </a:r>
            <a:r>
              <a:rPr sz="2500" b="1" i="1" spc="-5" dirty="0">
                <a:latin typeface="Calibri"/>
                <a:cs typeface="Calibri"/>
              </a:rPr>
              <a:t>pounch </a:t>
            </a:r>
            <a:r>
              <a:rPr sz="2500" b="1" dirty="0">
                <a:latin typeface="Calibri"/>
                <a:cs typeface="Calibri"/>
              </a:rPr>
              <a:t>. </a:t>
            </a:r>
            <a:r>
              <a:rPr sz="2500" b="1" spc="-55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Produk </a:t>
            </a:r>
            <a:r>
              <a:rPr sz="2500" b="1" spc="-15" dirty="0">
                <a:latin typeface="Calibri"/>
                <a:cs typeface="Calibri"/>
              </a:rPr>
              <a:t>tersebut </a:t>
            </a:r>
            <a:r>
              <a:rPr sz="2500" b="1" dirty="0">
                <a:latin typeface="Calibri"/>
                <a:cs typeface="Calibri"/>
              </a:rPr>
              <a:t>bisa </a:t>
            </a:r>
            <a:r>
              <a:rPr sz="2500" b="1" spc="-10" dirty="0">
                <a:latin typeface="Calibri"/>
                <a:cs typeface="Calibri"/>
              </a:rPr>
              <a:t>kita </a:t>
            </a:r>
            <a:r>
              <a:rPr sz="2500" b="1" spc="-5" dirty="0">
                <a:latin typeface="Calibri"/>
                <a:cs typeface="Calibri"/>
              </a:rPr>
              <a:t>jual </a:t>
            </a:r>
            <a:r>
              <a:rPr sz="2500" b="1" spc="-15" dirty="0">
                <a:latin typeface="Calibri"/>
                <a:cs typeface="Calibri"/>
              </a:rPr>
              <a:t>secara </a:t>
            </a:r>
            <a:r>
              <a:rPr sz="2500" b="1" dirty="0">
                <a:latin typeface="Calibri"/>
                <a:cs typeface="Calibri"/>
              </a:rPr>
              <a:t>online </a:t>
            </a:r>
            <a:r>
              <a:rPr sz="2500" b="1" spc="-15" dirty="0">
                <a:latin typeface="Calibri"/>
                <a:cs typeface="Calibri"/>
              </a:rPr>
              <a:t>atau </a:t>
            </a:r>
            <a:r>
              <a:rPr sz="2500" b="1" dirty="0">
                <a:latin typeface="Calibri"/>
                <a:cs typeface="Calibri"/>
              </a:rPr>
              <a:t>titip penjualan </a:t>
            </a:r>
            <a:r>
              <a:rPr sz="2500" b="1" spc="-30" dirty="0">
                <a:latin typeface="Calibri"/>
                <a:cs typeface="Calibri"/>
              </a:rPr>
              <a:t>ke toko </a:t>
            </a:r>
            <a:r>
              <a:rPr sz="2500" b="1" spc="-10" dirty="0">
                <a:latin typeface="Calibri"/>
                <a:cs typeface="Calibri"/>
              </a:rPr>
              <a:t>pakan </a:t>
            </a:r>
            <a:r>
              <a:rPr sz="2500" b="1" spc="-15" dirty="0">
                <a:latin typeface="Calibri"/>
                <a:cs typeface="Calibri"/>
              </a:rPr>
              <a:t>ternak 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terdekat.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2280" y="328929"/>
            <a:ext cx="560387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15" dirty="0">
                <a:solidFill>
                  <a:srgbClr val="57004E"/>
                </a:solidFill>
                <a:latin typeface="Calibri"/>
                <a:cs typeface="Calibri"/>
              </a:rPr>
              <a:t>Pengemasan</a:t>
            </a:r>
            <a:r>
              <a:rPr sz="3800" b="1" spc="-5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3800" b="1" spc="-5" dirty="0">
                <a:solidFill>
                  <a:srgbClr val="57004E"/>
                </a:solidFill>
                <a:latin typeface="Calibri"/>
                <a:cs typeface="Calibri"/>
              </a:rPr>
              <a:t>Maggot</a:t>
            </a:r>
            <a:r>
              <a:rPr sz="3800" b="1" spc="-4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3800" b="1" spc="-10" dirty="0">
                <a:solidFill>
                  <a:srgbClr val="57004E"/>
                </a:solidFill>
                <a:latin typeface="Calibri"/>
                <a:cs typeface="Calibri"/>
              </a:rPr>
              <a:t>Kering</a:t>
            </a:r>
            <a:endParaRPr sz="3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1512" y="2111648"/>
            <a:ext cx="3629660" cy="3688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object 5"/>
          <p:cNvGrpSpPr/>
          <p:nvPr/>
        </p:nvGrpSpPr>
        <p:grpSpPr>
          <a:xfrm>
            <a:off x="140828" y="2218689"/>
            <a:ext cx="5328000" cy="2736000"/>
            <a:chOff x="543559" y="2425700"/>
            <a:chExt cx="6771640" cy="33756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559" y="2425700"/>
              <a:ext cx="6771640" cy="33756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3559" y="2425700"/>
              <a:ext cx="2146300" cy="2148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38C2D8-F586-DC54-B9B0-26EBDF16B40D}"/>
              </a:ext>
            </a:extLst>
          </p:cNvPr>
          <p:cNvGrpSpPr/>
          <p:nvPr/>
        </p:nvGrpSpPr>
        <p:grpSpPr>
          <a:xfrm>
            <a:off x="3264217" y="3136689"/>
            <a:ext cx="4885743" cy="3636000"/>
            <a:chOff x="2057400" y="2295530"/>
            <a:chExt cx="4885743" cy="3636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832F7B-9424-A811-2277-AFA971951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7400" y="2295530"/>
              <a:ext cx="2727000" cy="3636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7F5FEC-FEAF-B4AD-CD7C-2445C8944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4143" y="2439530"/>
              <a:ext cx="2619000" cy="3492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330" y="1049654"/>
            <a:ext cx="1124077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US" sz="2500" b="1" spc="-5" dirty="0">
                <a:latin typeface="Calibri"/>
                <a:cs typeface="Calibri"/>
              </a:rPr>
              <a:t>Sama </a:t>
            </a:r>
            <a:r>
              <a:rPr lang="en-US" sz="2500" b="1" spc="-5" dirty="0" err="1">
                <a:latin typeface="Calibri"/>
                <a:cs typeface="Calibri"/>
              </a:rPr>
              <a:t>dengan</a:t>
            </a:r>
            <a:r>
              <a:rPr lang="en-US" sz="2500" b="1" spc="-5" dirty="0">
                <a:latin typeface="Calibri"/>
                <a:cs typeface="Calibri"/>
              </a:rPr>
              <a:t> m</a:t>
            </a:r>
            <a:r>
              <a:rPr sz="2500" b="1" spc="-5" dirty="0">
                <a:latin typeface="Calibri"/>
                <a:cs typeface="Calibri"/>
              </a:rPr>
              <a:t>aggot </a:t>
            </a:r>
            <a:r>
              <a:rPr sz="2500" b="1" spc="-15" dirty="0">
                <a:latin typeface="Calibri"/>
                <a:cs typeface="Calibri"/>
              </a:rPr>
              <a:t>kering </a:t>
            </a:r>
            <a:r>
              <a:rPr sz="2500" b="1" dirty="0">
                <a:latin typeface="Calibri"/>
                <a:cs typeface="Calibri"/>
              </a:rPr>
              <a:t>bisa </a:t>
            </a:r>
            <a:r>
              <a:rPr sz="2500" b="1" spc="-10" dirty="0">
                <a:latin typeface="Calibri"/>
                <a:cs typeface="Calibri"/>
              </a:rPr>
              <a:t>dikemas </a:t>
            </a:r>
            <a:r>
              <a:rPr sz="2500" b="1" dirty="0">
                <a:latin typeface="Calibri"/>
                <a:cs typeface="Calibri"/>
              </a:rPr>
              <a:t>per </a:t>
            </a:r>
            <a:r>
              <a:rPr sz="2500" b="1" spc="-10" dirty="0" err="1">
                <a:latin typeface="Calibri"/>
                <a:cs typeface="Calibri"/>
              </a:rPr>
              <a:t>kemasan</a:t>
            </a:r>
            <a:r>
              <a:rPr sz="2500" b="1" dirty="0">
                <a:latin typeface="Calibri"/>
                <a:cs typeface="Calibri"/>
              </a:rPr>
              <a:t>. </a:t>
            </a:r>
            <a:r>
              <a:rPr sz="2500" b="1" spc="-55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Produk </a:t>
            </a:r>
            <a:r>
              <a:rPr sz="2500" b="1" spc="-15" dirty="0">
                <a:latin typeface="Calibri"/>
                <a:cs typeface="Calibri"/>
              </a:rPr>
              <a:t>tersebut </a:t>
            </a:r>
            <a:r>
              <a:rPr sz="2500" b="1" dirty="0">
                <a:latin typeface="Calibri"/>
                <a:cs typeface="Calibri"/>
              </a:rPr>
              <a:t>bisa </a:t>
            </a:r>
            <a:r>
              <a:rPr sz="2500" b="1" spc="-10" dirty="0">
                <a:latin typeface="Calibri"/>
                <a:cs typeface="Calibri"/>
              </a:rPr>
              <a:t>kita </a:t>
            </a:r>
            <a:r>
              <a:rPr sz="2500" b="1" spc="-5" dirty="0">
                <a:latin typeface="Calibri"/>
                <a:cs typeface="Calibri"/>
              </a:rPr>
              <a:t>jual </a:t>
            </a:r>
            <a:r>
              <a:rPr sz="2500" b="1" spc="-15" dirty="0">
                <a:latin typeface="Calibri"/>
                <a:cs typeface="Calibri"/>
              </a:rPr>
              <a:t>secara </a:t>
            </a:r>
            <a:r>
              <a:rPr sz="2500" b="1" dirty="0">
                <a:latin typeface="Calibri"/>
                <a:cs typeface="Calibri"/>
              </a:rPr>
              <a:t>online </a:t>
            </a:r>
            <a:r>
              <a:rPr sz="2500" b="1" spc="-15" dirty="0">
                <a:latin typeface="Calibri"/>
                <a:cs typeface="Calibri"/>
              </a:rPr>
              <a:t>atau </a:t>
            </a:r>
            <a:r>
              <a:rPr sz="2500" b="1" dirty="0">
                <a:latin typeface="Calibri"/>
                <a:cs typeface="Calibri"/>
              </a:rPr>
              <a:t>titip penjualan </a:t>
            </a:r>
            <a:r>
              <a:rPr sz="2500" b="1" spc="-30" dirty="0">
                <a:latin typeface="Calibri"/>
                <a:cs typeface="Calibri"/>
              </a:rPr>
              <a:t>ke </a:t>
            </a:r>
            <a:r>
              <a:rPr sz="2500" b="1" spc="-30" dirty="0" err="1">
                <a:latin typeface="Calibri"/>
                <a:cs typeface="Calibri"/>
              </a:rPr>
              <a:t>toko</a:t>
            </a:r>
            <a:r>
              <a:rPr sz="2500" b="1" spc="-30" dirty="0">
                <a:latin typeface="Calibri"/>
                <a:cs typeface="Calibri"/>
              </a:rPr>
              <a:t> </a:t>
            </a:r>
            <a:r>
              <a:rPr lang="en-US" sz="2500" b="1" spc="-10" dirty="0" err="1">
                <a:latin typeface="Calibri"/>
                <a:cs typeface="Calibri"/>
              </a:rPr>
              <a:t>pertanian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terdekat.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2280" y="328929"/>
            <a:ext cx="1211072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15" dirty="0" err="1">
                <a:solidFill>
                  <a:srgbClr val="57004E"/>
                </a:solidFill>
                <a:latin typeface="Calibri"/>
                <a:cs typeface="Calibri"/>
              </a:rPr>
              <a:t>Pengemasan</a:t>
            </a:r>
            <a:r>
              <a:rPr sz="3800" b="1" spc="-5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lang="en-US" sz="3800" b="1" spc="-5" dirty="0" err="1">
                <a:solidFill>
                  <a:srgbClr val="57004E"/>
                </a:solidFill>
                <a:latin typeface="Calibri"/>
                <a:cs typeface="Calibri"/>
              </a:rPr>
              <a:t>Kasgot</a:t>
            </a:r>
            <a:r>
              <a:rPr lang="en-US" sz="3800" b="1" spc="-5" dirty="0">
                <a:solidFill>
                  <a:srgbClr val="57004E"/>
                </a:solidFill>
                <a:latin typeface="Calibri"/>
                <a:cs typeface="Calibri"/>
              </a:rPr>
              <a:t> (Bekas Maggot)</a:t>
            </a:r>
            <a:endParaRPr sz="38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D9B3E0-E3CC-4B34-FFA8-6AEF802C9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101071"/>
            <a:ext cx="3321000" cy="442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30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mpungan Konten 3">
            <a:extLst>
              <a:ext uri="{FF2B5EF4-FFF2-40B4-BE49-F238E27FC236}">
                <a16:creationId xmlns:a16="http://schemas.microsoft.com/office/drawing/2014/main" id="{3DE5225F-2AA2-4543-91EC-C87AC0AB3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63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3" name="Grup 32">
            <a:extLst>
              <a:ext uri="{FF2B5EF4-FFF2-40B4-BE49-F238E27FC236}">
                <a16:creationId xmlns:a16="http://schemas.microsoft.com/office/drawing/2014/main" id="{7D37DBA7-8D74-4FF5-984F-583509D5AC6D}"/>
              </a:ext>
            </a:extLst>
          </p:cNvPr>
          <p:cNvGrpSpPr/>
          <p:nvPr/>
        </p:nvGrpSpPr>
        <p:grpSpPr>
          <a:xfrm>
            <a:off x="5096955" y="2293663"/>
            <a:ext cx="7048042" cy="4464764"/>
            <a:chOff x="5096955" y="2293663"/>
            <a:chExt cx="7048042" cy="4464764"/>
          </a:xfrm>
        </p:grpSpPr>
        <p:pic>
          <p:nvPicPr>
            <p:cNvPr id="24" name="Gambar 23" descr="Sebuah gambar berisi teks, mikroskop&#10;&#10;Deskripsi dibuat secara otomatis">
              <a:extLst>
                <a:ext uri="{FF2B5EF4-FFF2-40B4-BE49-F238E27FC236}">
                  <a16:creationId xmlns:a16="http://schemas.microsoft.com/office/drawing/2014/main" id="{8D4E34FE-CB2E-4EE3-A4DE-A82F2884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955" y="2293663"/>
              <a:ext cx="7048042" cy="446476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25" name="Grafik 24" descr="Pengguna">
              <a:extLst>
                <a:ext uri="{FF2B5EF4-FFF2-40B4-BE49-F238E27FC236}">
                  <a16:creationId xmlns:a16="http://schemas.microsoft.com/office/drawing/2014/main" id="{7D2718D1-B493-416D-8913-A29746A3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177028" y="2686747"/>
              <a:ext cx="828000" cy="828000"/>
            </a:xfrm>
            <a:prstGeom prst="rect">
              <a:avLst/>
            </a:prstGeom>
          </p:spPr>
        </p:pic>
        <p:sp>
          <p:nvSpPr>
            <p:cNvPr id="26" name="Persegi Panjang 25">
              <a:extLst>
                <a:ext uri="{FF2B5EF4-FFF2-40B4-BE49-F238E27FC236}">
                  <a16:creationId xmlns:a16="http://schemas.microsoft.com/office/drawing/2014/main" id="{FBE8A84F-0D1F-4E04-A87C-99D4188950EA}"/>
                </a:ext>
              </a:extLst>
            </p:cNvPr>
            <p:cNvSpPr/>
            <p:nvPr/>
          </p:nvSpPr>
          <p:spPr>
            <a:xfrm>
              <a:off x="6005028" y="2877879"/>
              <a:ext cx="3292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Haqqi Annazili,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S.Hut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M.Si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Grafik 26" descr="Kota">
              <a:extLst>
                <a:ext uri="{FF2B5EF4-FFF2-40B4-BE49-F238E27FC236}">
                  <a16:creationId xmlns:a16="http://schemas.microsoft.com/office/drawing/2014/main" id="{A542990F-A483-49F4-80D4-7A525300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32956" y="3798721"/>
              <a:ext cx="828000" cy="828000"/>
            </a:xfrm>
            <a:prstGeom prst="rect">
              <a:avLst/>
            </a:prstGeom>
          </p:spPr>
        </p:pic>
        <p:sp>
          <p:nvSpPr>
            <p:cNvPr id="28" name="Persegi Panjang 27">
              <a:extLst>
                <a:ext uri="{FF2B5EF4-FFF2-40B4-BE49-F238E27FC236}">
                  <a16:creationId xmlns:a16="http://schemas.microsoft.com/office/drawing/2014/main" id="{1FE6C56C-CEF8-4BE9-ACDA-C0782BD7D1EB}"/>
                </a:ext>
              </a:extLst>
            </p:cNvPr>
            <p:cNvSpPr/>
            <p:nvPr/>
          </p:nvSpPr>
          <p:spPr>
            <a:xfrm>
              <a:off x="6011566" y="3731773"/>
              <a:ext cx="549463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Widyaiswara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@ Balai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Pelatihan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Lingkungan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Hidup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</a:p>
            <a:p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Kehutanan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Pematangsiantar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Grafik 30" descr="Speaker Telepon">
              <a:extLst>
                <a:ext uri="{FF2B5EF4-FFF2-40B4-BE49-F238E27FC236}">
                  <a16:creationId xmlns:a16="http://schemas.microsoft.com/office/drawing/2014/main" id="{ADE6B61D-9DBF-40EF-9DDA-FC109F76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32956" y="4906525"/>
              <a:ext cx="828000" cy="828000"/>
            </a:xfrm>
            <a:prstGeom prst="rect">
              <a:avLst/>
            </a:prstGeom>
          </p:spPr>
        </p:pic>
        <p:sp>
          <p:nvSpPr>
            <p:cNvPr id="32" name="Persegi Panjang 31">
              <a:extLst>
                <a:ext uri="{FF2B5EF4-FFF2-40B4-BE49-F238E27FC236}">
                  <a16:creationId xmlns:a16="http://schemas.microsoft.com/office/drawing/2014/main" id="{B063CCAF-CBB4-412B-AC3F-5E22772E7881}"/>
                </a:ext>
              </a:extLst>
            </p:cNvPr>
            <p:cNvSpPr/>
            <p:nvPr/>
          </p:nvSpPr>
          <p:spPr>
            <a:xfrm>
              <a:off x="6047793" y="5185914"/>
              <a:ext cx="1723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081263068176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B7B2935-1216-4FFA-8933-1D2A6F3F2E64}"/>
              </a:ext>
            </a:extLst>
          </p:cNvPr>
          <p:cNvSpPr/>
          <p:nvPr/>
        </p:nvSpPr>
        <p:spPr>
          <a:xfrm>
            <a:off x="5175297" y="211114"/>
            <a:ext cx="6891358" cy="1611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Biodata </a:t>
            </a:r>
            <a:r>
              <a:rPr lang="en-GB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Pengajar</a:t>
            </a:r>
            <a:endParaRPr lang="en-GB" sz="3600" dirty="0"/>
          </a:p>
        </p:txBody>
      </p:sp>
      <p:pic>
        <p:nvPicPr>
          <p:cNvPr id="5" name="Grafik 4" descr="Ruang Kelas dengan isian solid">
            <a:extLst>
              <a:ext uri="{FF2B5EF4-FFF2-40B4-BE49-F238E27FC236}">
                <a16:creationId xmlns:a16="http://schemas.microsoft.com/office/drawing/2014/main" id="{665DBFD4-4F58-3CDB-2012-769DE97E00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6956" y="5734525"/>
            <a:ext cx="720000" cy="72000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B5718D22-7A3C-8724-53F4-4E724337CEB4}"/>
              </a:ext>
            </a:extLst>
          </p:cNvPr>
          <p:cNvSpPr/>
          <p:nvPr/>
        </p:nvSpPr>
        <p:spPr>
          <a:xfrm>
            <a:off x="6047792" y="5657671"/>
            <a:ext cx="6018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SMA: SMAN 1 Plus MATAULI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Tapanuli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Tengah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S1: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Manajemen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Hutan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IPB University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S2: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Universitas Indonesia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02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1620"/>
            <a:ext cx="12192000" cy="6596380"/>
            <a:chOff x="0" y="261620"/>
            <a:chExt cx="12192000" cy="6596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220" y="2225039"/>
              <a:ext cx="2941320" cy="46304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9300" y="5440679"/>
              <a:ext cx="2590800" cy="13741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9159" y="5440713"/>
              <a:ext cx="1709420" cy="13732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4000" y="5468619"/>
              <a:ext cx="1617979" cy="1386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1859" y="5440678"/>
              <a:ext cx="2372360" cy="13919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860" y="261620"/>
              <a:ext cx="3312160" cy="19253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9" name="object 9"/>
          <p:cNvSpPr txBox="1"/>
          <p:nvPr/>
        </p:nvSpPr>
        <p:spPr>
          <a:xfrm>
            <a:off x="5395276" y="442800"/>
            <a:ext cx="483330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7004E"/>
                </a:solidFill>
                <a:latin typeface="Calibri"/>
                <a:cs typeface="Calibri"/>
              </a:rPr>
              <a:t>4.1.</a:t>
            </a:r>
            <a:r>
              <a:rPr sz="2000" b="1" spc="-2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57004E"/>
                </a:solidFill>
                <a:latin typeface="Calibri"/>
                <a:cs typeface="Calibri"/>
              </a:rPr>
              <a:t>Pemasaran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 Hasil</a:t>
            </a:r>
            <a:r>
              <a:rPr sz="2000" b="1" spc="2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57004E"/>
                </a:solidFill>
                <a:latin typeface="Calibri"/>
                <a:cs typeface="Calibri"/>
              </a:rPr>
              <a:t>Budidaya</a:t>
            </a:r>
            <a:r>
              <a:rPr sz="2000" b="1" spc="-2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Maggot</a:t>
            </a:r>
            <a:r>
              <a:rPr sz="2000" b="1" spc="-10" dirty="0">
                <a:solidFill>
                  <a:srgbClr val="57004E"/>
                </a:solidFill>
                <a:latin typeface="Calibri"/>
                <a:cs typeface="Calibri"/>
              </a:rPr>
              <a:t> BSF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14696" y="681828"/>
            <a:ext cx="581050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4.1.1.</a:t>
            </a:r>
            <a:r>
              <a:rPr b="1" spc="-35" dirty="0"/>
              <a:t> </a:t>
            </a:r>
            <a:r>
              <a:rPr b="1" spc="-15" dirty="0"/>
              <a:t>Peluang</a:t>
            </a:r>
            <a:r>
              <a:rPr b="1" spc="-40" dirty="0"/>
              <a:t> </a:t>
            </a:r>
            <a:r>
              <a:rPr b="1" dirty="0"/>
              <a:t>pasar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675490" y="1260238"/>
            <a:ext cx="8155940" cy="258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320" indent="-515620">
              <a:lnSpc>
                <a:spcPts val="3350"/>
              </a:lnSpc>
              <a:spcBef>
                <a:spcPts val="100"/>
              </a:spcBef>
              <a:buAutoNum type="arabicPeriod"/>
              <a:tabLst>
                <a:tab pos="527685" algn="l"/>
                <a:tab pos="528320" algn="l"/>
                <a:tab pos="1737360" algn="l"/>
                <a:tab pos="3675379" algn="l"/>
                <a:tab pos="5324475" algn="l"/>
                <a:tab pos="6602095" algn="l"/>
                <a:tab pos="7793990" algn="l"/>
              </a:tabLst>
            </a:pPr>
            <a:r>
              <a:rPr sz="2800" dirty="0">
                <a:latin typeface="Calibri"/>
                <a:cs typeface="Calibri"/>
              </a:rPr>
              <a:t>Ada</a:t>
            </a:r>
            <a:r>
              <a:rPr sz="2800" spc="-50" dirty="0">
                <a:latin typeface="Calibri"/>
                <a:cs typeface="Calibri"/>
              </a:rPr>
              <a:t>ny</a:t>
            </a:r>
            <a:r>
              <a:rPr sz="2800" dirty="0">
                <a:latin typeface="Calibri"/>
                <a:cs typeface="Calibri"/>
              </a:rPr>
              <a:t>a	</a:t>
            </a:r>
            <a:r>
              <a:rPr sz="2800" spc="-95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emampuan	</a:t>
            </a:r>
            <a:r>
              <a:rPr sz="2800" spc="-2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du</a:t>
            </a:r>
            <a:r>
              <a:rPr sz="2800" spc="-15" dirty="0">
                <a:latin typeface="Calibri"/>
                <a:cs typeface="Calibri"/>
              </a:rPr>
              <a:t>k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	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ampah	</a:t>
            </a:r>
            <a:r>
              <a:rPr sz="2800" spc="-20" dirty="0" err="1">
                <a:latin typeface="Calibri"/>
                <a:cs typeface="Calibri"/>
              </a:rPr>
              <a:t>o</a:t>
            </a:r>
            <a:r>
              <a:rPr sz="2800" spc="-40" dirty="0" err="1">
                <a:latin typeface="Calibri"/>
                <a:cs typeface="Calibri"/>
              </a:rPr>
              <a:t>r</a:t>
            </a:r>
            <a:r>
              <a:rPr sz="2800" spc="-60" dirty="0" err="1">
                <a:latin typeface="Calibri"/>
                <a:cs typeface="Calibri"/>
              </a:rPr>
              <a:t>g</a:t>
            </a:r>
            <a:r>
              <a:rPr sz="2800" dirty="0" err="1">
                <a:latin typeface="Calibri"/>
                <a:cs typeface="Calibri"/>
              </a:rPr>
              <a:t>ani</a:t>
            </a:r>
            <a:r>
              <a:rPr lang="en-US" sz="2800" dirty="0" err="1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dirty="0">
                <a:latin typeface="Wingdings"/>
                <a:cs typeface="Wingdings"/>
              </a:rPr>
              <a:t></a:t>
            </a:r>
          </a:p>
          <a:p>
            <a:pPr marL="528320">
              <a:lnSpc>
                <a:spcPts val="3350"/>
              </a:lnSpc>
            </a:pPr>
            <a:r>
              <a:rPr sz="2800" spc="-20" dirty="0">
                <a:latin typeface="Calibri"/>
                <a:cs typeface="Calibri"/>
              </a:rPr>
              <a:t>banyak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peminat</a:t>
            </a:r>
            <a:endParaRPr sz="2800" dirty="0">
              <a:latin typeface="Calibri"/>
              <a:cs typeface="Calibri"/>
            </a:endParaRPr>
          </a:p>
          <a:p>
            <a:pPr marL="528320" marR="6985" indent="-515620">
              <a:lnSpc>
                <a:spcPts val="3379"/>
              </a:lnSpc>
              <a:spcBef>
                <a:spcPts val="95"/>
              </a:spcBef>
              <a:buAutoNum type="arabicPeriod" startAt="2"/>
              <a:tabLst>
                <a:tab pos="527685" algn="l"/>
                <a:tab pos="528320" algn="l"/>
              </a:tabLst>
            </a:pPr>
            <a:r>
              <a:rPr sz="2800" spc="-10" dirty="0">
                <a:latin typeface="Calibri"/>
                <a:cs typeface="Calibri"/>
              </a:rPr>
              <a:t>kadar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protein</a:t>
            </a:r>
            <a:r>
              <a:rPr sz="2800" spc="2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tinggi</a:t>
            </a:r>
            <a:r>
              <a:rPr sz="2800" spc="2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sangat</a:t>
            </a:r>
            <a:r>
              <a:rPr sz="2800" spc="229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baik</a:t>
            </a:r>
            <a:r>
              <a:rPr sz="2800" spc="2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untuk</a:t>
            </a:r>
            <a:r>
              <a:rPr sz="2800" spc="2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pakan</a:t>
            </a:r>
            <a:r>
              <a:rPr sz="2800" spc="2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ternak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seperti</a:t>
            </a:r>
            <a:r>
              <a:rPr sz="2800" spc="-25" dirty="0">
                <a:latin typeface="Calibri"/>
                <a:cs typeface="Calibri"/>
              </a:rPr>
              <a:t> ayam,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burung,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itik,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ikan,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dsb.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Calibri"/>
                <a:cs typeface="Calibri"/>
              </a:rPr>
              <a:t>diminati;</a:t>
            </a:r>
            <a:endParaRPr sz="2800" dirty="0">
              <a:latin typeface="Calibri"/>
              <a:cs typeface="Calibri"/>
            </a:endParaRPr>
          </a:p>
          <a:p>
            <a:pPr marL="528320" indent="-515620">
              <a:lnSpc>
                <a:spcPts val="3240"/>
              </a:lnSpc>
              <a:buAutoNum type="arabicPeriod" startAt="2"/>
              <a:tabLst>
                <a:tab pos="527685" algn="l"/>
                <a:tab pos="528320" algn="l"/>
              </a:tabLst>
            </a:pPr>
            <a:r>
              <a:rPr sz="2800" dirty="0">
                <a:latin typeface="Calibri"/>
                <a:cs typeface="Calibri"/>
              </a:rPr>
              <a:t>Ada </a:t>
            </a:r>
            <a:r>
              <a:rPr sz="2800" spc="-10" dirty="0">
                <a:latin typeface="Calibri"/>
                <a:cs typeface="Calibri"/>
              </a:rPr>
              <a:t>kemudahan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bisnis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online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Wingdings"/>
                <a:cs typeface="Wingdings"/>
              </a:rPr>
              <a:t>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Calibri"/>
                <a:cs typeface="Calibri"/>
              </a:rPr>
              <a:t>diminati</a:t>
            </a:r>
            <a:endParaRPr sz="2800" dirty="0">
              <a:latin typeface="Calibri"/>
              <a:cs typeface="Calibri"/>
            </a:endParaRPr>
          </a:p>
          <a:p>
            <a:pPr marL="528320" indent="-515620">
              <a:lnSpc>
                <a:spcPts val="3350"/>
              </a:lnSpc>
              <a:buAutoNum type="arabicPeriod" startAt="2"/>
              <a:tabLst>
                <a:tab pos="527685" algn="l"/>
                <a:tab pos="528320" algn="l"/>
              </a:tabLst>
            </a:pPr>
            <a:r>
              <a:rPr sz="2800" spc="-10" dirty="0">
                <a:latin typeface="Calibri"/>
                <a:cs typeface="Calibri"/>
              </a:rPr>
              <a:t>Peluang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eksport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4C6D5-E037-7F3F-864C-E9F60C630545}"/>
              </a:ext>
            </a:extLst>
          </p:cNvPr>
          <p:cNvSpPr txBox="1"/>
          <p:nvPr/>
        </p:nvSpPr>
        <p:spPr>
          <a:xfrm>
            <a:off x="3581400" y="424663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b="1" i="1" dirty="0">
                <a:highlight>
                  <a:srgbClr val="00FFFF"/>
                </a:highlight>
              </a:rPr>
              <a:t>@Sukabumi Mei 2023</a:t>
            </a:r>
          </a:p>
          <a:p>
            <a:pPr algn="ctr"/>
            <a:r>
              <a:rPr lang="en-ID" b="1" i="1" dirty="0">
                <a:highlight>
                  <a:srgbClr val="00FFFF"/>
                </a:highlight>
              </a:rPr>
              <a:t>Maggot </a:t>
            </a:r>
            <a:r>
              <a:rPr lang="en-ID" b="1" i="1" dirty="0" err="1">
                <a:highlight>
                  <a:srgbClr val="00FFFF"/>
                </a:highlight>
              </a:rPr>
              <a:t>kering</a:t>
            </a:r>
            <a:r>
              <a:rPr lang="en-ID" b="1" i="1" dirty="0">
                <a:highlight>
                  <a:srgbClr val="00FFFF"/>
                </a:highlight>
              </a:rPr>
              <a:t> 85 </a:t>
            </a:r>
            <a:r>
              <a:rPr lang="en-ID" b="1" i="1" dirty="0" err="1">
                <a:highlight>
                  <a:srgbClr val="00FFFF"/>
                </a:highlight>
              </a:rPr>
              <a:t>ribuan</a:t>
            </a:r>
            <a:r>
              <a:rPr lang="en-ID" b="1" i="1" dirty="0">
                <a:highlight>
                  <a:srgbClr val="00FFFF"/>
                </a:highlight>
              </a:rPr>
              <a:t> @kg; Prepupa 65 </a:t>
            </a:r>
            <a:r>
              <a:rPr lang="en-ID" b="1" i="1" dirty="0" err="1">
                <a:highlight>
                  <a:srgbClr val="00FFFF"/>
                </a:highlight>
              </a:rPr>
              <a:t>ribuan</a:t>
            </a:r>
            <a:r>
              <a:rPr lang="en-ID" b="1" i="1" dirty="0">
                <a:highlight>
                  <a:srgbClr val="00FFFF"/>
                </a:highlight>
              </a:rPr>
              <a:t> @kg;</a:t>
            </a:r>
          </a:p>
          <a:p>
            <a:pPr algn="ctr"/>
            <a:r>
              <a:rPr lang="en-ID" b="1" i="1" dirty="0">
                <a:highlight>
                  <a:srgbClr val="00FFFF"/>
                </a:highlight>
              </a:rPr>
              <a:t>1 gram </a:t>
            </a:r>
            <a:r>
              <a:rPr lang="en-ID" b="1" i="1" dirty="0" err="1">
                <a:highlight>
                  <a:srgbClr val="00FFFF"/>
                </a:highlight>
              </a:rPr>
              <a:t>telur</a:t>
            </a:r>
            <a:r>
              <a:rPr lang="en-ID" b="1" i="1" dirty="0">
                <a:highlight>
                  <a:srgbClr val="00FFFF"/>
                </a:highlight>
              </a:rPr>
              <a:t> 6000-7000; </a:t>
            </a:r>
            <a:r>
              <a:rPr lang="en-ID" b="1" i="1" dirty="0" err="1">
                <a:highlight>
                  <a:srgbClr val="00FFFF"/>
                </a:highlight>
              </a:rPr>
              <a:t>Kasgot</a:t>
            </a:r>
            <a:r>
              <a:rPr lang="en-ID" b="1" i="1" dirty="0">
                <a:highlight>
                  <a:srgbClr val="00FFFF"/>
                </a:highlight>
              </a:rPr>
              <a:t> 1 kg: 2000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055" y="5177090"/>
            <a:ext cx="6990080" cy="1391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bject 3"/>
          <p:cNvSpPr txBox="1"/>
          <p:nvPr/>
        </p:nvSpPr>
        <p:spPr>
          <a:xfrm>
            <a:off x="853698" y="493754"/>
            <a:ext cx="50685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4.1.</a:t>
            </a:r>
            <a:r>
              <a:rPr sz="2000" b="1" spc="-10" dirty="0">
                <a:solidFill>
                  <a:srgbClr val="57004E"/>
                </a:solidFill>
                <a:latin typeface="Calibri"/>
                <a:cs typeface="Calibri"/>
              </a:rPr>
              <a:t> Pemasaran</a:t>
            </a:r>
            <a:r>
              <a:rPr sz="2000" b="1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Hasil</a:t>
            </a:r>
            <a:r>
              <a:rPr sz="2000" b="1" spc="3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Budidaya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 Maggot </a:t>
            </a:r>
            <a:r>
              <a:rPr sz="2000" b="1" spc="-10" dirty="0">
                <a:solidFill>
                  <a:srgbClr val="57004E"/>
                </a:solidFill>
                <a:latin typeface="Calibri"/>
                <a:cs typeface="Calibri"/>
              </a:rPr>
              <a:t>BSF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4.1.1.</a:t>
            </a:r>
            <a:r>
              <a:rPr spc="-40" dirty="0"/>
              <a:t> </a:t>
            </a:r>
            <a:r>
              <a:rPr spc="-5" dirty="0"/>
              <a:t>Jejaring</a:t>
            </a:r>
            <a:r>
              <a:rPr spc="-55" dirty="0"/>
              <a:t> </a:t>
            </a:r>
            <a:r>
              <a:rPr spc="-20" dirty="0"/>
              <a:t>Kemitraan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1330" y="1263586"/>
            <a:ext cx="11270615" cy="3913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500" b="1" spc="-15" dirty="0" err="1">
                <a:latin typeface="Calibri"/>
                <a:cs typeface="Calibri"/>
              </a:rPr>
              <a:t>Contoh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Incubi</a:t>
            </a:r>
            <a:r>
              <a:rPr lang="en-US" sz="2500" b="1" spc="-1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Farm dengan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program</a:t>
            </a:r>
            <a:r>
              <a:rPr sz="2500" b="1" spc="4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Bank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Sampah</a:t>
            </a:r>
            <a:r>
              <a:rPr sz="2500" b="1" spc="-5" dirty="0">
                <a:latin typeface="Calibri"/>
                <a:cs typeface="Calibri"/>
              </a:rPr>
              <a:t> Maggot</a:t>
            </a:r>
            <a:r>
              <a:rPr sz="2500" b="1" spc="2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dan</a:t>
            </a:r>
            <a:r>
              <a:rPr sz="2500" b="1" spc="-30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Program</a:t>
            </a:r>
            <a:r>
              <a:rPr sz="2500" b="1" spc="45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Mitra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Berkah </a:t>
            </a:r>
            <a:r>
              <a:rPr sz="2500" b="1" spc="-55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Maggot</a:t>
            </a:r>
            <a:r>
              <a:rPr sz="2500" b="1" spc="2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menjalin</a:t>
            </a:r>
            <a:r>
              <a:rPr sz="2500" b="1" spc="-4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kemitraan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dengan</a:t>
            </a:r>
            <a:endParaRPr sz="25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5"/>
              </a:spcBef>
              <a:buFont typeface="Calibri"/>
              <a:buChar char="-"/>
              <a:tabLst>
                <a:tab pos="355600" algn="l"/>
                <a:tab pos="356235" algn="l"/>
              </a:tabLst>
            </a:pP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Pasar</a:t>
            </a:r>
            <a:endParaRPr sz="25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Font typeface="Calibri"/>
              <a:buChar char="-"/>
              <a:tabLst>
                <a:tab pos="355600" algn="l"/>
                <a:tab pos="356235" algn="l"/>
              </a:tabLst>
            </a:pPr>
            <a:r>
              <a:rPr sz="2500" b="1" spc="-40" dirty="0">
                <a:solidFill>
                  <a:schemeClr val="accent1"/>
                </a:solidFill>
                <a:latin typeface="Calibri"/>
                <a:cs typeface="Calibri"/>
              </a:rPr>
              <a:t>Warga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sekitar</a:t>
            </a:r>
            <a:r>
              <a:rPr sz="25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dan</a:t>
            </a:r>
            <a:r>
              <a:rPr sz="2500" b="1" spc="-4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plasma</a:t>
            </a:r>
            <a:r>
              <a:rPr lang="en-US" sz="2500" b="1" dirty="0">
                <a:solidFill>
                  <a:schemeClr val="accent1"/>
                </a:solidFill>
                <a:latin typeface="Calibri"/>
                <a:cs typeface="Calibri"/>
              </a:rPr>
              <a:t> (</a:t>
            </a:r>
            <a:r>
              <a:rPr lang="en-US" sz="2500" b="1" dirty="0" err="1">
                <a:solidFill>
                  <a:schemeClr val="accent1"/>
                </a:solidFill>
                <a:latin typeface="Calibri"/>
                <a:cs typeface="Calibri"/>
              </a:rPr>
              <a:t>mitra</a:t>
            </a:r>
            <a:r>
              <a:rPr lang="en-US" sz="2500" b="1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Calibri"/>
                <a:cs typeface="Calibri"/>
              </a:rPr>
              <a:t>usaha</a:t>
            </a:r>
            <a:r>
              <a:rPr lang="en-US" sz="2500" b="1" dirty="0">
                <a:solidFill>
                  <a:schemeClr val="accent1"/>
                </a:solidFill>
                <a:latin typeface="Calibri"/>
                <a:cs typeface="Calibri"/>
              </a:rPr>
              <a:t>)</a:t>
            </a:r>
            <a:endParaRPr sz="25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b="1" spc="-15" dirty="0">
                <a:latin typeface="Calibri"/>
                <a:cs typeface="Calibri"/>
              </a:rPr>
              <a:t>Kegiatan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yang</a:t>
            </a:r>
            <a:r>
              <a:rPr sz="2500" b="1" spc="-2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dilakukan:</a:t>
            </a:r>
            <a:endParaRPr sz="25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mengambil</a:t>
            </a:r>
            <a:r>
              <a:rPr sz="2500" b="1" spc="-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sampah</a:t>
            </a:r>
            <a:r>
              <a:rPr sz="25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dari</a:t>
            </a:r>
            <a:r>
              <a:rPr sz="25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pasar</a:t>
            </a:r>
            <a:r>
              <a:rPr sz="25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endParaRPr sz="25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marR="635000" indent="-34353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Mengambil/menerima</a:t>
            </a:r>
            <a:r>
              <a:rPr sz="25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spc="-10" dirty="0">
                <a:solidFill>
                  <a:schemeClr val="accent1"/>
                </a:solidFill>
                <a:latin typeface="Calibri"/>
                <a:cs typeface="Calibri"/>
              </a:rPr>
              <a:t>serta</a:t>
            </a:r>
            <a:r>
              <a:rPr sz="2500" b="1" spc="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mengolah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 sampah</a:t>
            </a:r>
            <a:r>
              <a:rPr sz="2500" b="1" spc="-15" dirty="0">
                <a:solidFill>
                  <a:schemeClr val="accent1"/>
                </a:solidFill>
                <a:latin typeface="Calibri"/>
                <a:cs typeface="Calibri"/>
              </a:rPr>
              <a:t> organik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 dari</a:t>
            </a: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spc="-20" dirty="0">
                <a:solidFill>
                  <a:schemeClr val="accent1"/>
                </a:solidFill>
                <a:latin typeface="Calibri"/>
                <a:cs typeface="Calibri"/>
              </a:rPr>
              <a:t>warga</a:t>
            </a:r>
            <a:r>
              <a:rPr sz="2500" b="1" spc="-5" dirty="0">
                <a:solidFill>
                  <a:schemeClr val="accent1"/>
                </a:solidFill>
                <a:latin typeface="Calibri"/>
                <a:cs typeface="Calibri"/>
              </a:rPr>
              <a:t> sekitar 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dan </a:t>
            </a:r>
            <a:r>
              <a:rPr sz="2500" b="1" spc="-55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chemeClr val="accent1"/>
                </a:solidFill>
                <a:latin typeface="Calibri"/>
                <a:cs typeface="Calibri"/>
              </a:rPr>
              <a:t>plasma</a:t>
            </a:r>
            <a:r>
              <a:rPr lang="en-US" sz="2500" b="1" dirty="0">
                <a:solidFill>
                  <a:schemeClr val="accent1"/>
                </a:solidFill>
                <a:latin typeface="Calibri"/>
                <a:cs typeface="Calibri"/>
              </a:rPr>
              <a:t> (</a:t>
            </a:r>
            <a:r>
              <a:rPr lang="en-US" sz="2500" b="1" dirty="0" err="1">
                <a:solidFill>
                  <a:schemeClr val="accent1"/>
                </a:solidFill>
                <a:latin typeface="Calibri"/>
                <a:cs typeface="Calibri"/>
              </a:rPr>
              <a:t>mitra</a:t>
            </a:r>
            <a:r>
              <a:rPr lang="en-US" sz="2500" b="1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Calibri"/>
                <a:cs typeface="Calibri"/>
              </a:rPr>
              <a:t>usaha</a:t>
            </a:r>
            <a:r>
              <a:rPr lang="en-US" sz="2500" b="1" dirty="0">
                <a:solidFill>
                  <a:schemeClr val="accent1"/>
                </a:solidFill>
                <a:latin typeface="Calibri"/>
                <a:cs typeface="Calibri"/>
              </a:rPr>
              <a:t>)</a:t>
            </a:r>
            <a:endParaRPr sz="25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180" y="6525259"/>
            <a:ext cx="9296400" cy="3327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48025" y="733440"/>
            <a:ext cx="5256530" cy="508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sz="4000" b="1" spc="-10" dirty="0">
                <a:latin typeface="Calibri"/>
                <a:cs typeface="Calibri"/>
              </a:rPr>
              <a:t>BANK</a:t>
            </a:r>
            <a:r>
              <a:rPr sz="4000" b="1" spc="-35" dirty="0">
                <a:latin typeface="Calibri"/>
                <a:cs typeface="Calibri"/>
              </a:rPr>
              <a:t> </a:t>
            </a:r>
            <a:r>
              <a:rPr sz="4000" b="1" spc="-55" dirty="0">
                <a:latin typeface="Calibri"/>
                <a:cs typeface="Calibri"/>
              </a:rPr>
              <a:t>SAMPAH</a:t>
            </a:r>
            <a:r>
              <a:rPr sz="4000" b="1" spc="-15" dirty="0">
                <a:latin typeface="Calibri"/>
                <a:cs typeface="Calibri"/>
              </a:rPr>
              <a:t> </a:t>
            </a:r>
            <a:r>
              <a:rPr sz="4000" b="1" spc="-30" dirty="0">
                <a:latin typeface="Calibri"/>
                <a:cs typeface="Calibri"/>
              </a:rPr>
              <a:t>MAGGOT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3230" y="1986279"/>
            <a:ext cx="109689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FF0000"/>
                </a:solidFill>
              </a:rPr>
              <a:t>Pemberdayaan </a:t>
            </a:r>
            <a:r>
              <a:rPr spc="-45" dirty="0">
                <a:solidFill>
                  <a:srgbClr val="FF0000"/>
                </a:solidFill>
              </a:rPr>
              <a:t>Warga </a:t>
            </a:r>
            <a:r>
              <a:rPr spc="-10" dirty="0">
                <a:solidFill>
                  <a:srgbClr val="000000"/>
                </a:solidFill>
              </a:rPr>
              <a:t>dengan </a:t>
            </a:r>
            <a:r>
              <a:rPr spc="-15" dirty="0">
                <a:solidFill>
                  <a:srgbClr val="000000"/>
                </a:solidFill>
              </a:rPr>
              <a:t>Budidaya </a:t>
            </a:r>
            <a:r>
              <a:rPr spc="-5" dirty="0">
                <a:solidFill>
                  <a:srgbClr val="000000"/>
                </a:solidFill>
              </a:rPr>
              <a:t>Maggot melalui </a:t>
            </a:r>
            <a:r>
              <a:rPr spc="-20" dirty="0">
                <a:solidFill>
                  <a:srgbClr val="000000"/>
                </a:solidFill>
              </a:rPr>
              <a:t>program </a:t>
            </a:r>
            <a:r>
              <a:rPr spc="-7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Bank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Sampah</a:t>
            </a:r>
            <a:r>
              <a:rPr spc="-45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Maggot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3230" y="3195573"/>
            <a:ext cx="11139805" cy="2922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336530" algn="l"/>
              </a:tabLst>
            </a:pPr>
            <a:r>
              <a:rPr sz="2500" b="1" dirty="0">
                <a:latin typeface="Calibri"/>
                <a:cs typeface="Calibri"/>
              </a:rPr>
              <a:t>Bank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Sampah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Maggot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(BSM)</a:t>
            </a:r>
            <a:r>
              <a:rPr sz="2500" b="1" spc="3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merupakan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Sistem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pengelolaan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sampah</a:t>
            </a:r>
            <a:r>
              <a:rPr sz="2500" b="1" spc="-1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Organik	</a:t>
            </a:r>
            <a:r>
              <a:rPr sz="2500" b="1" dirty="0">
                <a:latin typeface="Calibri"/>
                <a:cs typeface="Calibri"/>
              </a:rPr>
              <a:t>dan 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Anorganik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yang melibatkan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masyarakat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untuk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berperan aktif</a:t>
            </a:r>
            <a:r>
              <a:rPr sz="2500" b="1" spc="1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dengan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25" dirty="0">
                <a:latin typeface="Calibri"/>
                <a:cs typeface="Calibri"/>
              </a:rPr>
              <a:t>cara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menabung </a:t>
            </a:r>
            <a:r>
              <a:rPr sz="2500" b="1" spc="-55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sampah,</a:t>
            </a:r>
            <a:r>
              <a:rPr sz="2500" b="1" spc="-1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sehingga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sampah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memberikan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nilai</a:t>
            </a:r>
            <a:r>
              <a:rPr sz="2500" b="1" spc="-1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ekonomis.</a:t>
            </a:r>
            <a:endParaRPr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 dirty="0">
              <a:latin typeface="Calibri"/>
              <a:cs typeface="Calibri"/>
            </a:endParaRPr>
          </a:p>
          <a:p>
            <a:pPr marL="12700" marR="10795">
              <a:lnSpc>
                <a:spcPct val="100000"/>
              </a:lnSpc>
              <a:spcBef>
                <a:spcPts val="1755"/>
              </a:spcBef>
            </a:pPr>
            <a:r>
              <a:rPr sz="2500" b="1" dirty="0">
                <a:latin typeface="Calibri"/>
                <a:cs typeface="Calibri"/>
              </a:rPr>
              <a:t>BSM tidak </a:t>
            </a:r>
            <a:r>
              <a:rPr sz="2500" b="1" spc="-20" dirty="0">
                <a:latin typeface="Calibri"/>
                <a:cs typeface="Calibri"/>
              </a:rPr>
              <a:t>hanya </a:t>
            </a:r>
            <a:r>
              <a:rPr sz="2500" b="1" dirty="0">
                <a:latin typeface="Calibri"/>
                <a:cs typeface="Calibri"/>
              </a:rPr>
              <a:t>menerima sampah </a:t>
            </a:r>
            <a:r>
              <a:rPr sz="2500" b="1" spc="-10" dirty="0">
                <a:latin typeface="Calibri"/>
                <a:cs typeface="Calibri"/>
              </a:rPr>
              <a:t>Anorganik </a:t>
            </a:r>
            <a:r>
              <a:rPr sz="2500" b="1" spc="-5" dirty="0">
                <a:latin typeface="Calibri"/>
                <a:cs typeface="Calibri"/>
              </a:rPr>
              <a:t>(plastik,dus,besi bekas,dll), </a:t>
            </a:r>
            <a:r>
              <a:rPr sz="2500" b="1" spc="-10" dirty="0">
                <a:latin typeface="Calibri"/>
                <a:cs typeface="Calibri"/>
              </a:rPr>
              <a:t>tapi </a:t>
            </a:r>
            <a:r>
              <a:rPr sz="2500" b="1" spc="-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menerima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juga</a:t>
            </a:r>
            <a:r>
              <a:rPr sz="2500" b="1" dirty="0">
                <a:latin typeface="Calibri"/>
                <a:cs typeface="Calibri"/>
              </a:rPr>
              <a:t> sampah</a:t>
            </a:r>
            <a:r>
              <a:rPr sz="2500" b="1" spc="-2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Organik</a:t>
            </a:r>
            <a:r>
              <a:rPr sz="2500" b="1" spc="-2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seperti</a:t>
            </a:r>
            <a:r>
              <a:rPr sz="2500" b="1" spc="1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sampah</a:t>
            </a:r>
            <a:r>
              <a:rPr sz="2500" b="1" spc="-15" dirty="0">
                <a:latin typeface="Calibri"/>
                <a:cs typeface="Calibri"/>
              </a:rPr>
              <a:t> </a:t>
            </a:r>
            <a:r>
              <a:rPr sz="2500" b="1" spc="-20" dirty="0">
                <a:latin typeface="Calibri"/>
                <a:cs typeface="Calibri"/>
              </a:rPr>
              <a:t>dapur,sisa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makanan</a:t>
            </a:r>
            <a:r>
              <a:rPr sz="2500" b="1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yang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bisa</a:t>
            </a:r>
            <a:r>
              <a:rPr sz="2500" b="1" spc="-15" dirty="0">
                <a:latin typeface="Calibri"/>
                <a:cs typeface="Calibri"/>
              </a:rPr>
              <a:t> diurai </a:t>
            </a:r>
            <a:r>
              <a:rPr sz="2500" b="1" spc="-550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dengan</a:t>
            </a:r>
            <a:r>
              <a:rPr sz="2500" b="1" spc="-5" dirty="0">
                <a:latin typeface="Calibri"/>
                <a:cs typeface="Calibri"/>
              </a:rPr>
              <a:t> Maggot</a:t>
            </a:r>
            <a:r>
              <a:rPr sz="2500" b="1" spc="25" dirty="0">
                <a:latin typeface="Calibri"/>
                <a:cs typeface="Calibri"/>
              </a:rPr>
              <a:t> </a:t>
            </a:r>
            <a:r>
              <a:rPr sz="2500" b="1" spc="-15" dirty="0">
                <a:latin typeface="Calibri"/>
                <a:cs typeface="Calibri"/>
              </a:rPr>
              <a:t>atau</a:t>
            </a:r>
            <a:r>
              <a:rPr sz="2500" b="1" spc="-25" dirty="0">
                <a:latin typeface="Calibri"/>
                <a:cs typeface="Calibri"/>
              </a:rPr>
              <a:t> </a:t>
            </a:r>
            <a:r>
              <a:rPr sz="2500" b="1" spc="-10" dirty="0">
                <a:latin typeface="Calibri"/>
                <a:cs typeface="Calibri"/>
              </a:rPr>
              <a:t>Larva</a:t>
            </a:r>
            <a:r>
              <a:rPr sz="2500" b="1" spc="2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dari</a:t>
            </a:r>
            <a:r>
              <a:rPr sz="2500" b="1" spc="-1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lalat</a:t>
            </a:r>
            <a:r>
              <a:rPr sz="2500" b="1" spc="-30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BSF (Black</a:t>
            </a:r>
            <a:r>
              <a:rPr sz="2500" b="1" spc="-1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Soldier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Fly)</a:t>
            </a:r>
            <a:r>
              <a:rPr sz="2500" b="1" spc="5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/</a:t>
            </a:r>
            <a:r>
              <a:rPr sz="2500" b="1" spc="-5" dirty="0">
                <a:latin typeface="Calibri"/>
                <a:cs typeface="Calibri"/>
              </a:rPr>
              <a:t> Lalat</a:t>
            </a:r>
            <a:r>
              <a:rPr sz="2500" b="1" spc="-30" dirty="0">
                <a:latin typeface="Calibri"/>
                <a:cs typeface="Calibri"/>
              </a:rPr>
              <a:t> </a:t>
            </a:r>
            <a:r>
              <a:rPr sz="2500" b="1" spc="-50" dirty="0">
                <a:latin typeface="Calibri"/>
                <a:cs typeface="Calibri"/>
              </a:rPr>
              <a:t>Tentara</a:t>
            </a:r>
            <a:r>
              <a:rPr sz="2500" b="1" spc="2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Hitam.</a:t>
            </a:r>
            <a:endParaRPr sz="25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20040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4759"/>
            <a:ext cx="12192000" cy="523240"/>
            <a:chOff x="0" y="6334759"/>
            <a:chExt cx="12192000" cy="523240"/>
          </a:xfrm>
        </p:grpSpPr>
        <p:sp>
          <p:nvSpPr>
            <p:cNvPr id="3" name="object 3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12192000" y="4572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62A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4759"/>
              <a:ext cx="12192000" cy="66040"/>
            </a:xfrm>
            <a:custGeom>
              <a:avLst/>
              <a:gdLst/>
              <a:ahLst/>
              <a:cxnLst/>
              <a:rect l="l" t="t" r="r" b="b"/>
              <a:pathLst>
                <a:path w="12192000" h="66039">
                  <a:moveTo>
                    <a:pt x="12192000" y="0"/>
                  </a:moveTo>
                  <a:lnTo>
                    <a:pt x="0" y="0"/>
                  </a:lnTo>
                  <a:lnTo>
                    <a:pt x="0" y="66039"/>
                  </a:lnTo>
                  <a:lnTo>
                    <a:pt x="12192000" y="6603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195069" y="1738629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76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098039" y="3502659"/>
            <a:ext cx="4112260" cy="1041400"/>
            <a:chOff x="2098039" y="3502659"/>
            <a:chExt cx="4112260" cy="10414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8039" y="4041196"/>
              <a:ext cx="965200" cy="5026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42739" y="3510279"/>
              <a:ext cx="2059939" cy="952500"/>
            </a:xfrm>
            <a:custGeom>
              <a:avLst/>
              <a:gdLst/>
              <a:ahLst/>
              <a:cxnLst/>
              <a:rect l="l" t="t" r="r" b="b"/>
              <a:pathLst>
                <a:path w="2059939" h="952500">
                  <a:moveTo>
                    <a:pt x="1994662" y="0"/>
                  </a:moveTo>
                  <a:lnTo>
                    <a:pt x="65277" y="0"/>
                  </a:lnTo>
                  <a:lnTo>
                    <a:pt x="39862" y="5127"/>
                  </a:lnTo>
                  <a:lnTo>
                    <a:pt x="19113" y="19113"/>
                  </a:lnTo>
                  <a:lnTo>
                    <a:pt x="5127" y="39862"/>
                  </a:lnTo>
                  <a:lnTo>
                    <a:pt x="0" y="65278"/>
                  </a:lnTo>
                  <a:lnTo>
                    <a:pt x="0" y="887222"/>
                  </a:lnTo>
                  <a:lnTo>
                    <a:pt x="5127" y="912637"/>
                  </a:lnTo>
                  <a:lnTo>
                    <a:pt x="19113" y="933386"/>
                  </a:lnTo>
                  <a:lnTo>
                    <a:pt x="39862" y="947372"/>
                  </a:lnTo>
                  <a:lnTo>
                    <a:pt x="65277" y="952500"/>
                  </a:lnTo>
                  <a:lnTo>
                    <a:pt x="1994662" y="952500"/>
                  </a:lnTo>
                  <a:lnTo>
                    <a:pt x="2020077" y="947372"/>
                  </a:lnTo>
                  <a:lnTo>
                    <a:pt x="2040826" y="933386"/>
                  </a:lnTo>
                  <a:lnTo>
                    <a:pt x="2054812" y="912637"/>
                  </a:lnTo>
                  <a:lnTo>
                    <a:pt x="2059939" y="887222"/>
                  </a:lnTo>
                  <a:lnTo>
                    <a:pt x="2059939" y="65278"/>
                  </a:lnTo>
                  <a:lnTo>
                    <a:pt x="2054812" y="39862"/>
                  </a:lnTo>
                  <a:lnTo>
                    <a:pt x="2040826" y="19113"/>
                  </a:lnTo>
                  <a:lnTo>
                    <a:pt x="2020077" y="5127"/>
                  </a:lnTo>
                  <a:lnTo>
                    <a:pt x="1994662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42739" y="3510279"/>
              <a:ext cx="2059939" cy="952500"/>
            </a:xfrm>
            <a:custGeom>
              <a:avLst/>
              <a:gdLst/>
              <a:ahLst/>
              <a:cxnLst/>
              <a:rect l="l" t="t" r="r" b="b"/>
              <a:pathLst>
                <a:path w="2059939" h="952500">
                  <a:moveTo>
                    <a:pt x="0" y="65278"/>
                  </a:moveTo>
                  <a:lnTo>
                    <a:pt x="5127" y="39862"/>
                  </a:lnTo>
                  <a:lnTo>
                    <a:pt x="19113" y="19113"/>
                  </a:lnTo>
                  <a:lnTo>
                    <a:pt x="39862" y="5127"/>
                  </a:lnTo>
                  <a:lnTo>
                    <a:pt x="65277" y="0"/>
                  </a:lnTo>
                  <a:lnTo>
                    <a:pt x="1994662" y="0"/>
                  </a:lnTo>
                  <a:lnTo>
                    <a:pt x="2020077" y="5127"/>
                  </a:lnTo>
                  <a:lnTo>
                    <a:pt x="2040826" y="19113"/>
                  </a:lnTo>
                  <a:lnTo>
                    <a:pt x="2054812" y="39862"/>
                  </a:lnTo>
                  <a:lnTo>
                    <a:pt x="2059939" y="65278"/>
                  </a:lnTo>
                  <a:lnTo>
                    <a:pt x="2059939" y="887222"/>
                  </a:lnTo>
                  <a:lnTo>
                    <a:pt x="2054812" y="912637"/>
                  </a:lnTo>
                  <a:lnTo>
                    <a:pt x="2040826" y="933386"/>
                  </a:lnTo>
                  <a:lnTo>
                    <a:pt x="2020077" y="947372"/>
                  </a:lnTo>
                  <a:lnTo>
                    <a:pt x="1994662" y="952500"/>
                  </a:lnTo>
                  <a:lnTo>
                    <a:pt x="65277" y="952500"/>
                  </a:lnTo>
                  <a:lnTo>
                    <a:pt x="39862" y="947372"/>
                  </a:lnTo>
                  <a:lnTo>
                    <a:pt x="19113" y="933386"/>
                  </a:lnTo>
                  <a:lnTo>
                    <a:pt x="5127" y="912637"/>
                  </a:lnTo>
                  <a:lnTo>
                    <a:pt x="0" y="887222"/>
                  </a:lnTo>
                  <a:lnTo>
                    <a:pt x="0" y="65278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6875" y="242570"/>
            <a:ext cx="83718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-55" dirty="0">
                <a:highlight>
                  <a:srgbClr val="00FFFF"/>
                </a:highlight>
                <a:latin typeface="Calibri Light"/>
                <a:cs typeface="Calibri Light"/>
              </a:rPr>
              <a:t>S</a:t>
            </a:r>
            <a:r>
              <a:rPr sz="2500" b="0" spc="-145" dirty="0">
                <a:highlight>
                  <a:srgbClr val="00FFFF"/>
                </a:highlight>
                <a:latin typeface="Calibri Light"/>
                <a:cs typeface="Calibri Light"/>
              </a:rPr>
              <a:t>k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e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m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spc="-204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2500" b="0" spc="-130" dirty="0">
                <a:highlight>
                  <a:srgbClr val="00FFFF"/>
                </a:highlight>
                <a:latin typeface="Calibri Light"/>
                <a:cs typeface="Calibri Light"/>
              </a:rPr>
              <a:t>P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en</a:t>
            </a:r>
            <a:r>
              <a:rPr sz="2500" b="0" spc="-75" dirty="0">
                <a:highlight>
                  <a:srgbClr val="00FFFF"/>
                </a:highlight>
                <a:latin typeface="Calibri Light"/>
                <a:cs typeface="Calibri Light"/>
              </a:rPr>
              <a:t>g</a:t>
            </a:r>
            <a:r>
              <a:rPr sz="2500" b="0" spc="-65" dirty="0">
                <a:highlight>
                  <a:srgbClr val="00FFFF"/>
                </a:highlight>
                <a:latin typeface="Calibri Light"/>
                <a:cs typeface="Calibri Light"/>
              </a:rPr>
              <a:t>o</a:t>
            </a:r>
            <a:r>
              <a:rPr sz="2500" b="0" spc="-55" dirty="0">
                <a:highlight>
                  <a:srgbClr val="00FFFF"/>
                </a:highlight>
                <a:latin typeface="Calibri Light"/>
                <a:cs typeface="Calibri Light"/>
              </a:rPr>
              <a:t>l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aha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n</a:t>
            </a:r>
            <a:r>
              <a:rPr sz="2500" b="0" spc="-204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2500" b="0" spc="-55" dirty="0">
                <a:highlight>
                  <a:srgbClr val="00FFFF"/>
                </a:highlight>
                <a:latin typeface="Calibri Light"/>
                <a:cs typeface="Calibri Light"/>
              </a:rPr>
              <a:t>S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m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p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ah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,</a:t>
            </a:r>
            <a:r>
              <a:rPr sz="2500" b="0" spc="-180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2500" b="0" spc="-130" dirty="0">
                <a:highlight>
                  <a:srgbClr val="00FFFF"/>
                </a:highlight>
                <a:latin typeface="Calibri Light"/>
                <a:cs typeface="Calibri Light"/>
              </a:rPr>
              <a:t>P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e</a:t>
            </a:r>
            <a:r>
              <a:rPr sz="2500" b="0" spc="-65" dirty="0">
                <a:highlight>
                  <a:srgbClr val="00FFFF"/>
                </a:highlight>
                <a:latin typeface="Calibri Light"/>
                <a:cs typeface="Calibri Light"/>
              </a:rPr>
              <a:t>r</a:t>
            </a:r>
            <a:r>
              <a:rPr sz="2500" b="0" spc="-105" dirty="0">
                <a:highlight>
                  <a:srgbClr val="00FFFF"/>
                </a:highlight>
                <a:latin typeface="Calibri Light"/>
                <a:cs typeface="Calibri Light"/>
              </a:rPr>
              <a:t>t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an</a:t>
            </a:r>
            <a:r>
              <a:rPr sz="2500" b="0" spc="-55" dirty="0">
                <a:highlight>
                  <a:srgbClr val="00FFFF"/>
                </a:highlight>
                <a:latin typeface="Calibri Light"/>
                <a:cs typeface="Calibri Light"/>
              </a:rPr>
              <a:t>i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n</a:t>
            </a:r>
            <a:r>
              <a:rPr sz="2500" b="0" spc="-204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2500" b="0" spc="-290" dirty="0">
                <a:highlight>
                  <a:srgbClr val="00FFFF"/>
                </a:highlight>
                <a:latin typeface="Calibri Light"/>
                <a:cs typeface="Calibri Light"/>
              </a:rPr>
              <a:t>T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e</a:t>
            </a:r>
            <a:r>
              <a:rPr sz="2500" b="0" spc="-65" dirty="0">
                <a:highlight>
                  <a:srgbClr val="00FFFF"/>
                </a:highlight>
                <a:latin typeface="Calibri Light"/>
                <a:cs typeface="Calibri Light"/>
              </a:rPr>
              <a:t>r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pad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u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,</a:t>
            </a:r>
            <a:r>
              <a:rPr sz="2500" b="0" spc="-200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2500" b="0" spc="-130" dirty="0">
                <a:highlight>
                  <a:srgbClr val="00FFFF"/>
                </a:highlight>
                <a:latin typeface="Calibri Light"/>
                <a:cs typeface="Calibri Light"/>
              </a:rPr>
              <a:t>P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e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m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be</a:t>
            </a:r>
            <a:r>
              <a:rPr sz="2500" b="0" spc="-105" dirty="0">
                <a:highlight>
                  <a:srgbClr val="00FFFF"/>
                </a:highlight>
                <a:latin typeface="Calibri Light"/>
                <a:cs typeface="Calibri Light"/>
              </a:rPr>
              <a:t>r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d</a:t>
            </a:r>
            <a:r>
              <a:rPr sz="2500" b="0" spc="-12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spc="-105" dirty="0">
                <a:highlight>
                  <a:srgbClr val="00FFFF"/>
                </a:highlight>
                <a:latin typeface="Calibri Light"/>
                <a:cs typeface="Calibri Light"/>
              </a:rPr>
              <a:t>y</a:t>
            </a:r>
            <a:r>
              <a:rPr sz="2500" b="0" spc="-6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spc="-8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n</a:t>
            </a:r>
            <a:r>
              <a:rPr sz="2500" b="0" spc="-204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2500" b="0" spc="-160" dirty="0">
                <a:highlight>
                  <a:srgbClr val="00FFFF"/>
                </a:highlight>
                <a:latin typeface="Calibri Light"/>
                <a:cs typeface="Calibri Light"/>
              </a:rPr>
              <a:t>W</a:t>
            </a:r>
            <a:r>
              <a:rPr sz="2500" b="0" spc="-55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2500" b="0" spc="-100" dirty="0">
                <a:highlight>
                  <a:srgbClr val="00FFFF"/>
                </a:highlight>
                <a:latin typeface="Calibri Light"/>
                <a:cs typeface="Calibri Light"/>
              </a:rPr>
              <a:t>r</a:t>
            </a:r>
            <a:r>
              <a:rPr sz="2500" b="0" spc="-90" dirty="0">
                <a:highlight>
                  <a:srgbClr val="00FFFF"/>
                </a:highlight>
                <a:latin typeface="Calibri Light"/>
                <a:cs typeface="Calibri Light"/>
              </a:rPr>
              <a:t>g</a:t>
            </a:r>
            <a:r>
              <a:rPr sz="2500" b="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endParaRPr sz="2500" dirty="0">
              <a:highlight>
                <a:srgbClr val="00FFFF"/>
              </a:highlight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39945" y="3841495"/>
            <a:ext cx="10680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6839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Budidaya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Maggot</a:t>
            </a:r>
            <a:r>
              <a:rPr sz="1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BSF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705100" y="1526539"/>
            <a:ext cx="3957320" cy="4279900"/>
            <a:chOff x="2705100" y="1526539"/>
            <a:chExt cx="3957320" cy="4279900"/>
          </a:xfrm>
        </p:grpSpPr>
        <p:sp>
          <p:nvSpPr>
            <p:cNvPr id="13" name="object 13"/>
            <p:cNvSpPr/>
            <p:nvPr/>
          </p:nvSpPr>
          <p:spPr>
            <a:xfrm>
              <a:off x="4178300" y="1935479"/>
              <a:ext cx="1983739" cy="937260"/>
            </a:xfrm>
            <a:custGeom>
              <a:avLst/>
              <a:gdLst/>
              <a:ahLst/>
              <a:cxnLst/>
              <a:rect l="l" t="t" r="r" b="b"/>
              <a:pathLst>
                <a:path w="1983739" h="937260">
                  <a:moveTo>
                    <a:pt x="1983739" y="0"/>
                  </a:moveTo>
                  <a:lnTo>
                    <a:pt x="0" y="0"/>
                  </a:lnTo>
                  <a:lnTo>
                    <a:pt x="0" y="937260"/>
                  </a:lnTo>
                  <a:lnTo>
                    <a:pt x="1983739" y="937260"/>
                  </a:lnTo>
                  <a:lnTo>
                    <a:pt x="1983739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78300" y="1935479"/>
              <a:ext cx="1983739" cy="937260"/>
            </a:xfrm>
            <a:custGeom>
              <a:avLst/>
              <a:gdLst/>
              <a:ahLst/>
              <a:cxnLst/>
              <a:rect l="l" t="t" r="r" b="b"/>
              <a:pathLst>
                <a:path w="1983739" h="937260">
                  <a:moveTo>
                    <a:pt x="0" y="937260"/>
                  </a:moveTo>
                  <a:lnTo>
                    <a:pt x="1983739" y="937260"/>
                  </a:lnTo>
                  <a:lnTo>
                    <a:pt x="1983739" y="0"/>
                  </a:lnTo>
                  <a:lnTo>
                    <a:pt x="0" y="0"/>
                  </a:lnTo>
                  <a:lnTo>
                    <a:pt x="0" y="937260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3560" y="2080259"/>
              <a:ext cx="1681480" cy="6832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17619" y="1534159"/>
              <a:ext cx="2837180" cy="401320"/>
            </a:xfrm>
            <a:custGeom>
              <a:avLst/>
              <a:gdLst/>
              <a:ahLst/>
              <a:cxnLst/>
              <a:rect l="l" t="t" r="r" b="b"/>
              <a:pathLst>
                <a:path w="2837179" h="401319">
                  <a:moveTo>
                    <a:pt x="1418589" y="0"/>
                  </a:moveTo>
                  <a:lnTo>
                    <a:pt x="0" y="401319"/>
                  </a:lnTo>
                  <a:lnTo>
                    <a:pt x="2837179" y="401319"/>
                  </a:lnTo>
                  <a:lnTo>
                    <a:pt x="1418589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7619" y="1534159"/>
              <a:ext cx="2837180" cy="401320"/>
            </a:xfrm>
            <a:custGeom>
              <a:avLst/>
              <a:gdLst/>
              <a:ahLst/>
              <a:cxnLst/>
              <a:rect l="l" t="t" r="r" b="b"/>
              <a:pathLst>
                <a:path w="2837179" h="401319">
                  <a:moveTo>
                    <a:pt x="0" y="401319"/>
                  </a:moveTo>
                  <a:lnTo>
                    <a:pt x="1418589" y="0"/>
                  </a:lnTo>
                  <a:lnTo>
                    <a:pt x="2837179" y="401319"/>
                  </a:lnTo>
                  <a:lnTo>
                    <a:pt x="0" y="401319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379" y="2849879"/>
              <a:ext cx="233679" cy="79502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33594" y="2872739"/>
              <a:ext cx="76200" cy="637540"/>
            </a:xfrm>
            <a:custGeom>
              <a:avLst/>
              <a:gdLst/>
              <a:ahLst/>
              <a:cxnLst/>
              <a:rect l="l" t="t" r="r" b="b"/>
              <a:pathLst>
                <a:path w="76200" h="637539">
                  <a:moveTo>
                    <a:pt x="25338" y="561340"/>
                  </a:moveTo>
                  <a:lnTo>
                    <a:pt x="0" y="561467"/>
                  </a:lnTo>
                  <a:lnTo>
                    <a:pt x="38480" y="637413"/>
                  </a:lnTo>
                  <a:lnTo>
                    <a:pt x="69798" y="574039"/>
                  </a:lnTo>
                  <a:lnTo>
                    <a:pt x="25400" y="574039"/>
                  </a:lnTo>
                  <a:lnTo>
                    <a:pt x="25338" y="561340"/>
                  </a:lnTo>
                  <a:close/>
                </a:path>
                <a:path w="76200" h="637539">
                  <a:moveTo>
                    <a:pt x="50738" y="561213"/>
                  </a:moveTo>
                  <a:lnTo>
                    <a:pt x="25338" y="561340"/>
                  </a:lnTo>
                  <a:lnTo>
                    <a:pt x="25400" y="574039"/>
                  </a:lnTo>
                  <a:lnTo>
                    <a:pt x="50800" y="573913"/>
                  </a:lnTo>
                  <a:lnTo>
                    <a:pt x="50738" y="561213"/>
                  </a:lnTo>
                  <a:close/>
                </a:path>
                <a:path w="76200" h="637539">
                  <a:moveTo>
                    <a:pt x="76200" y="561086"/>
                  </a:moveTo>
                  <a:lnTo>
                    <a:pt x="50738" y="561213"/>
                  </a:lnTo>
                  <a:lnTo>
                    <a:pt x="50800" y="573913"/>
                  </a:lnTo>
                  <a:lnTo>
                    <a:pt x="25400" y="574039"/>
                  </a:lnTo>
                  <a:lnTo>
                    <a:pt x="69798" y="574039"/>
                  </a:lnTo>
                  <a:lnTo>
                    <a:pt x="76200" y="561086"/>
                  </a:lnTo>
                  <a:close/>
                </a:path>
                <a:path w="76200" h="637539">
                  <a:moveTo>
                    <a:pt x="48005" y="0"/>
                  </a:moveTo>
                  <a:lnTo>
                    <a:pt x="22605" y="0"/>
                  </a:lnTo>
                  <a:lnTo>
                    <a:pt x="25338" y="561340"/>
                  </a:lnTo>
                  <a:lnTo>
                    <a:pt x="50738" y="561213"/>
                  </a:lnTo>
                  <a:lnTo>
                    <a:pt x="4800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5823" y="3028314"/>
              <a:ext cx="742061" cy="1959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2941" y="3028314"/>
              <a:ext cx="725043" cy="1960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712720" y="5361939"/>
              <a:ext cx="1744980" cy="436880"/>
            </a:xfrm>
            <a:custGeom>
              <a:avLst/>
              <a:gdLst/>
              <a:ahLst/>
              <a:cxnLst/>
              <a:rect l="l" t="t" r="r" b="b"/>
              <a:pathLst>
                <a:path w="1744979" h="436879">
                  <a:moveTo>
                    <a:pt x="1672208" y="0"/>
                  </a:moveTo>
                  <a:lnTo>
                    <a:pt x="72771" y="0"/>
                  </a:lnTo>
                  <a:lnTo>
                    <a:pt x="44469" y="5726"/>
                  </a:lnTo>
                  <a:lnTo>
                    <a:pt x="21336" y="21336"/>
                  </a:lnTo>
                  <a:lnTo>
                    <a:pt x="5726" y="44469"/>
                  </a:lnTo>
                  <a:lnTo>
                    <a:pt x="0" y="72771"/>
                  </a:lnTo>
                  <a:lnTo>
                    <a:pt x="0" y="364070"/>
                  </a:lnTo>
                  <a:lnTo>
                    <a:pt x="5726" y="392410"/>
                  </a:lnTo>
                  <a:lnTo>
                    <a:pt x="21336" y="415553"/>
                  </a:lnTo>
                  <a:lnTo>
                    <a:pt x="44469" y="431157"/>
                  </a:lnTo>
                  <a:lnTo>
                    <a:pt x="72771" y="436880"/>
                  </a:lnTo>
                  <a:lnTo>
                    <a:pt x="1672208" y="436880"/>
                  </a:lnTo>
                  <a:lnTo>
                    <a:pt x="1700510" y="431157"/>
                  </a:lnTo>
                  <a:lnTo>
                    <a:pt x="1723644" y="415553"/>
                  </a:lnTo>
                  <a:lnTo>
                    <a:pt x="1739253" y="392410"/>
                  </a:lnTo>
                  <a:lnTo>
                    <a:pt x="1744980" y="364070"/>
                  </a:lnTo>
                  <a:lnTo>
                    <a:pt x="1744980" y="72771"/>
                  </a:lnTo>
                  <a:lnTo>
                    <a:pt x="1739253" y="44469"/>
                  </a:lnTo>
                  <a:lnTo>
                    <a:pt x="1723644" y="21336"/>
                  </a:lnTo>
                  <a:lnTo>
                    <a:pt x="1700510" y="5726"/>
                  </a:lnTo>
                  <a:lnTo>
                    <a:pt x="1672208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12720" y="5361939"/>
              <a:ext cx="1744980" cy="436880"/>
            </a:xfrm>
            <a:custGeom>
              <a:avLst/>
              <a:gdLst/>
              <a:ahLst/>
              <a:cxnLst/>
              <a:rect l="l" t="t" r="r" b="b"/>
              <a:pathLst>
                <a:path w="1744979" h="436879">
                  <a:moveTo>
                    <a:pt x="0" y="72771"/>
                  </a:moveTo>
                  <a:lnTo>
                    <a:pt x="5726" y="44469"/>
                  </a:lnTo>
                  <a:lnTo>
                    <a:pt x="21336" y="21336"/>
                  </a:lnTo>
                  <a:lnTo>
                    <a:pt x="44469" y="5726"/>
                  </a:lnTo>
                  <a:lnTo>
                    <a:pt x="72771" y="0"/>
                  </a:lnTo>
                  <a:lnTo>
                    <a:pt x="1672208" y="0"/>
                  </a:lnTo>
                  <a:lnTo>
                    <a:pt x="1700510" y="5726"/>
                  </a:lnTo>
                  <a:lnTo>
                    <a:pt x="1723644" y="21336"/>
                  </a:lnTo>
                  <a:lnTo>
                    <a:pt x="1739253" y="44469"/>
                  </a:lnTo>
                  <a:lnTo>
                    <a:pt x="1744980" y="72771"/>
                  </a:lnTo>
                  <a:lnTo>
                    <a:pt x="1744980" y="364070"/>
                  </a:lnTo>
                  <a:lnTo>
                    <a:pt x="1739253" y="392410"/>
                  </a:lnTo>
                  <a:lnTo>
                    <a:pt x="1723644" y="415553"/>
                  </a:lnTo>
                  <a:lnTo>
                    <a:pt x="1700510" y="431157"/>
                  </a:lnTo>
                  <a:lnTo>
                    <a:pt x="1672208" y="436880"/>
                  </a:lnTo>
                  <a:lnTo>
                    <a:pt x="72771" y="436880"/>
                  </a:lnTo>
                  <a:lnTo>
                    <a:pt x="44469" y="431157"/>
                  </a:lnTo>
                  <a:lnTo>
                    <a:pt x="21336" y="415553"/>
                  </a:lnTo>
                  <a:lnTo>
                    <a:pt x="5726" y="392410"/>
                  </a:lnTo>
                  <a:lnTo>
                    <a:pt x="0" y="364070"/>
                  </a:lnTo>
                  <a:lnTo>
                    <a:pt x="0" y="72771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814320" y="5417502"/>
            <a:ext cx="1376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Pupuk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Organik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948597" y="2491739"/>
            <a:ext cx="5348605" cy="3680460"/>
            <a:chOff x="4948597" y="2491739"/>
            <a:chExt cx="5348605" cy="3680460"/>
          </a:xfrm>
        </p:grpSpPr>
        <p:sp>
          <p:nvSpPr>
            <p:cNvPr id="26" name="object 26"/>
            <p:cNvSpPr/>
            <p:nvPr/>
          </p:nvSpPr>
          <p:spPr>
            <a:xfrm>
              <a:off x="6203949" y="3989069"/>
              <a:ext cx="1184275" cy="0"/>
            </a:xfrm>
            <a:custGeom>
              <a:avLst/>
              <a:gdLst/>
              <a:ahLst/>
              <a:cxnLst/>
              <a:rect l="l" t="t" r="r" b="b"/>
              <a:pathLst>
                <a:path w="1184275">
                  <a:moveTo>
                    <a:pt x="0" y="0"/>
                  </a:moveTo>
                  <a:lnTo>
                    <a:pt x="1183894" y="0"/>
                  </a:lnTo>
                </a:path>
              </a:pathLst>
            </a:custGeom>
            <a:ln w="12700">
              <a:solidFill>
                <a:srgbClr val="99CA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38389" y="2515869"/>
              <a:ext cx="0" cy="3637279"/>
            </a:xfrm>
            <a:custGeom>
              <a:avLst/>
              <a:gdLst/>
              <a:ahLst/>
              <a:cxnLst/>
              <a:rect l="l" t="t" r="r" b="b"/>
              <a:pathLst>
                <a:path h="3637279">
                  <a:moveTo>
                    <a:pt x="0" y="0"/>
                  </a:moveTo>
                  <a:lnTo>
                    <a:pt x="0" y="3637229"/>
                  </a:lnTo>
                </a:path>
              </a:pathLst>
            </a:custGeom>
            <a:ln w="27940">
              <a:solidFill>
                <a:srgbClr val="99CA3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561579" y="2499359"/>
              <a:ext cx="2349500" cy="566420"/>
            </a:xfrm>
            <a:custGeom>
              <a:avLst/>
              <a:gdLst/>
              <a:ahLst/>
              <a:cxnLst/>
              <a:rect l="l" t="t" r="r" b="b"/>
              <a:pathLst>
                <a:path w="2349500" h="566419">
                  <a:moveTo>
                    <a:pt x="2255139" y="0"/>
                  </a:moveTo>
                  <a:lnTo>
                    <a:pt x="0" y="0"/>
                  </a:lnTo>
                  <a:lnTo>
                    <a:pt x="0" y="566419"/>
                  </a:lnTo>
                  <a:lnTo>
                    <a:pt x="2349500" y="566419"/>
                  </a:lnTo>
                  <a:lnTo>
                    <a:pt x="2349500" y="94361"/>
                  </a:lnTo>
                  <a:lnTo>
                    <a:pt x="2255139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61579" y="2499359"/>
              <a:ext cx="2349500" cy="566420"/>
            </a:xfrm>
            <a:custGeom>
              <a:avLst/>
              <a:gdLst/>
              <a:ahLst/>
              <a:cxnLst/>
              <a:rect l="l" t="t" r="r" b="b"/>
              <a:pathLst>
                <a:path w="2349500" h="566419">
                  <a:moveTo>
                    <a:pt x="0" y="0"/>
                  </a:moveTo>
                  <a:lnTo>
                    <a:pt x="2255139" y="0"/>
                  </a:lnTo>
                  <a:lnTo>
                    <a:pt x="2349500" y="94361"/>
                  </a:lnTo>
                  <a:lnTo>
                    <a:pt x="2349500" y="566419"/>
                  </a:lnTo>
                  <a:lnTo>
                    <a:pt x="0" y="566419"/>
                  </a:lnTo>
                  <a:lnTo>
                    <a:pt x="0" y="0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46339" y="3251199"/>
              <a:ext cx="2743200" cy="2913380"/>
            </a:xfrm>
            <a:custGeom>
              <a:avLst/>
              <a:gdLst/>
              <a:ahLst/>
              <a:cxnLst/>
              <a:rect l="l" t="t" r="r" b="b"/>
              <a:pathLst>
                <a:path w="2743200" h="2913379">
                  <a:moveTo>
                    <a:pt x="2286000" y="0"/>
                  </a:moveTo>
                  <a:lnTo>
                    <a:pt x="0" y="0"/>
                  </a:lnTo>
                  <a:lnTo>
                    <a:pt x="0" y="2913380"/>
                  </a:lnTo>
                  <a:lnTo>
                    <a:pt x="2743200" y="2913380"/>
                  </a:lnTo>
                  <a:lnTo>
                    <a:pt x="2743200" y="457200"/>
                  </a:lnTo>
                  <a:lnTo>
                    <a:pt x="2286000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546339" y="3251199"/>
              <a:ext cx="2743200" cy="2913380"/>
            </a:xfrm>
            <a:custGeom>
              <a:avLst/>
              <a:gdLst/>
              <a:ahLst/>
              <a:cxnLst/>
              <a:rect l="l" t="t" r="r" b="b"/>
              <a:pathLst>
                <a:path w="2743200" h="2913379">
                  <a:moveTo>
                    <a:pt x="0" y="0"/>
                  </a:moveTo>
                  <a:lnTo>
                    <a:pt x="2286000" y="0"/>
                  </a:lnTo>
                  <a:lnTo>
                    <a:pt x="2743200" y="457200"/>
                  </a:lnTo>
                  <a:lnTo>
                    <a:pt x="2743200" y="2913380"/>
                  </a:lnTo>
                  <a:lnTo>
                    <a:pt x="0" y="2913380"/>
                  </a:lnTo>
                  <a:lnTo>
                    <a:pt x="0" y="0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48597" y="4570348"/>
              <a:ext cx="680804" cy="20650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7627366" y="2641346"/>
            <a:ext cx="2056764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Pakan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Ternak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Sendiri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Dijual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dalam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bentuk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27366" y="3561079"/>
            <a:ext cx="20618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65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Fresh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Maggot</a:t>
            </a:r>
            <a:endParaRPr sz="1800">
              <a:latin typeface="Calibri"/>
              <a:cs typeface="Calibri"/>
            </a:endParaRPr>
          </a:p>
          <a:p>
            <a:pPr marL="299720" indent="-287655">
              <a:lnSpc>
                <a:spcPct val="100000"/>
              </a:lnSpc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Maggot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Kering</a:t>
            </a:r>
            <a:endParaRPr sz="1800">
              <a:latin typeface="Calibri"/>
              <a:cs typeface="Calibri"/>
            </a:endParaRPr>
          </a:p>
          <a:p>
            <a:pPr marL="299720" indent="-287655">
              <a:lnSpc>
                <a:spcPct val="100000"/>
              </a:lnSpc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Pelet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Maggot</a:t>
            </a:r>
            <a:endParaRPr sz="1800">
              <a:latin typeface="Calibri"/>
              <a:cs typeface="Calibri"/>
            </a:endParaRPr>
          </a:p>
          <a:p>
            <a:pPr marL="299720" indent="-287655">
              <a:lnSpc>
                <a:spcPct val="100000"/>
              </a:lnSpc>
              <a:buFont typeface="Arial MT"/>
              <a:buChar char="•"/>
              <a:tabLst>
                <a:tab pos="299720" algn="l"/>
                <a:tab pos="30035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Bibit</a:t>
            </a:r>
            <a:r>
              <a:rPr sz="1800" spc="3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(Telur&amp;Pupa)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135879" y="1270000"/>
            <a:ext cx="3672840" cy="2852420"/>
            <a:chOff x="5135879" y="1270000"/>
            <a:chExt cx="3672840" cy="2852420"/>
          </a:xfrm>
        </p:grpSpPr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51523" y="3742182"/>
              <a:ext cx="784986" cy="2057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35879" y="1270000"/>
              <a:ext cx="3672839" cy="128777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196839" y="1292859"/>
              <a:ext cx="3552825" cy="1206500"/>
            </a:xfrm>
            <a:custGeom>
              <a:avLst/>
              <a:gdLst/>
              <a:ahLst/>
              <a:cxnLst/>
              <a:rect l="l" t="t" r="r" b="b"/>
              <a:pathLst>
                <a:path w="3552825" h="1206500">
                  <a:moveTo>
                    <a:pt x="3526916" y="12700"/>
                  </a:moveTo>
                  <a:lnTo>
                    <a:pt x="3526916" y="1206500"/>
                  </a:lnTo>
                  <a:lnTo>
                    <a:pt x="3552316" y="1206500"/>
                  </a:lnTo>
                  <a:lnTo>
                    <a:pt x="3552316" y="25400"/>
                  </a:lnTo>
                  <a:lnTo>
                    <a:pt x="3539616" y="25400"/>
                  </a:lnTo>
                  <a:lnTo>
                    <a:pt x="3526916" y="12700"/>
                  </a:lnTo>
                  <a:close/>
                </a:path>
                <a:path w="3552825" h="1206500">
                  <a:moveTo>
                    <a:pt x="25400" y="165100"/>
                  </a:moveTo>
                  <a:lnTo>
                    <a:pt x="0" y="165100"/>
                  </a:lnTo>
                  <a:lnTo>
                    <a:pt x="38100" y="241300"/>
                  </a:lnTo>
                  <a:lnTo>
                    <a:pt x="69850" y="177800"/>
                  </a:lnTo>
                  <a:lnTo>
                    <a:pt x="25400" y="177800"/>
                  </a:lnTo>
                  <a:lnTo>
                    <a:pt x="25400" y="165100"/>
                  </a:lnTo>
                  <a:close/>
                </a:path>
                <a:path w="3552825" h="1206500">
                  <a:moveTo>
                    <a:pt x="3546602" y="0"/>
                  </a:moveTo>
                  <a:lnTo>
                    <a:pt x="31114" y="0"/>
                  </a:lnTo>
                  <a:lnTo>
                    <a:pt x="25400" y="5714"/>
                  </a:lnTo>
                  <a:lnTo>
                    <a:pt x="25400" y="177800"/>
                  </a:lnTo>
                  <a:lnTo>
                    <a:pt x="50800" y="177800"/>
                  </a:lnTo>
                  <a:lnTo>
                    <a:pt x="50800" y="25400"/>
                  </a:lnTo>
                  <a:lnTo>
                    <a:pt x="38100" y="25400"/>
                  </a:lnTo>
                  <a:lnTo>
                    <a:pt x="50800" y="12700"/>
                  </a:lnTo>
                  <a:lnTo>
                    <a:pt x="3552316" y="12700"/>
                  </a:lnTo>
                  <a:lnTo>
                    <a:pt x="3552316" y="5714"/>
                  </a:lnTo>
                  <a:lnTo>
                    <a:pt x="3546602" y="0"/>
                  </a:lnTo>
                  <a:close/>
                </a:path>
                <a:path w="3552825" h="1206500">
                  <a:moveTo>
                    <a:pt x="76200" y="165100"/>
                  </a:moveTo>
                  <a:lnTo>
                    <a:pt x="50800" y="165100"/>
                  </a:lnTo>
                  <a:lnTo>
                    <a:pt x="50800" y="177800"/>
                  </a:lnTo>
                  <a:lnTo>
                    <a:pt x="69850" y="177800"/>
                  </a:lnTo>
                  <a:lnTo>
                    <a:pt x="76200" y="165100"/>
                  </a:lnTo>
                  <a:close/>
                </a:path>
                <a:path w="3552825" h="1206500">
                  <a:moveTo>
                    <a:pt x="50800" y="12700"/>
                  </a:moveTo>
                  <a:lnTo>
                    <a:pt x="38100" y="25400"/>
                  </a:lnTo>
                  <a:lnTo>
                    <a:pt x="50800" y="25400"/>
                  </a:lnTo>
                  <a:lnTo>
                    <a:pt x="50800" y="12700"/>
                  </a:lnTo>
                  <a:close/>
                </a:path>
                <a:path w="3552825" h="1206500">
                  <a:moveTo>
                    <a:pt x="3526916" y="12700"/>
                  </a:moveTo>
                  <a:lnTo>
                    <a:pt x="50800" y="12700"/>
                  </a:lnTo>
                  <a:lnTo>
                    <a:pt x="50800" y="25400"/>
                  </a:lnTo>
                  <a:lnTo>
                    <a:pt x="3526916" y="25400"/>
                  </a:lnTo>
                  <a:lnTo>
                    <a:pt x="3526916" y="12700"/>
                  </a:lnTo>
                  <a:close/>
                </a:path>
                <a:path w="3552825" h="1206500">
                  <a:moveTo>
                    <a:pt x="3552316" y="12700"/>
                  </a:moveTo>
                  <a:lnTo>
                    <a:pt x="3526916" y="12700"/>
                  </a:lnTo>
                  <a:lnTo>
                    <a:pt x="3539616" y="25400"/>
                  </a:lnTo>
                  <a:lnTo>
                    <a:pt x="3552316" y="25400"/>
                  </a:lnTo>
                  <a:lnTo>
                    <a:pt x="3552316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79819" y="3888739"/>
              <a:ext cx="1328420" cy="23368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202679" y="3950080"/>
              <a:ext cx="1169670" cy="76200"/>
            </a:xfrm>
            <a:custGeom>
              <a:avLst/>
              <a:gdLst/>
              <a:ahLst/>
              <a:cxnLst/>
              <a:rect l="l" t="t" r="r" b="b"/>
              <a:pathLst>
                <a:path w="1169670" h="76200">
                  <a:moveTo>
                    <a:pt x="1093216" y="50795"/>
                  </a:moveTo>
                  <a:lnTo>
                    <a:pt x="1093216" y="76200"/>
                  </a:lnTo>
                  <a:lnTo>
                    <a:pt x="1144016" y="50800"/>
                  </a:lnTo>
                  <a:lnTo>
                    <a:pt x="1093216" y="50795"/>
                  </a:lnTo>
                  <a:close/>
                </a:path>
                <a:path w="1169670" h="76200">
                  <a:moveTo>
                    <a:pt x="1093216" y="25395"/>
                  </a:moveTo>
                  <a:lnTo>
                    <a:pt x="1093216" y="50795"/>
                  </a:lnTo>
                  <a:lnTo>
                    <a:pt x="1105916" y="50800"/>
                  </a:lnTo>
                  <a:lnTo>
                    <a:pt x="1105916" y="25400"/>
                  </a:lnTo>
                  <a:lnTo>
                    <a:pt x="1093216" y="25395"/>
                  </a:lnTo>
                  <a:close/>
                </a:path>
                <a:path w="1169670" h="76200">
                  <a:moveTo>
                    <a:pt x="1093216" y="0"/>
                  </a:moveTo>
                  <a:lnTo>
                    <a:pt x="1093216" y="25395"/>
                  </a:lnTo>
                  <a:lnTo>
                    <a:pt x="1105916" y="25400"/>
                  </a:lnTo>
                  <a:lnTo>
                    <a:pt x="1105916" y="50800"/>
                  </a:lnTo>
                  <a:lnTo>
                    <a:pt x="1144024" y="50795"/>
                  </a:lnTo>
                  <a:lnTo>
                    <a:pt x="1169416" y="38100"/>
                  </a:lnTo>
                  <a:lnTo>
                    <a:pt x="1093216" y="0"/>
                  </a:lnTo>
                  <a:close/>
                </a:path>
                <a:path w="1169670" h="76200">
                  <a:moveTo>
                    <a:pt x="0" y="25019"/>
                  </a:moveTo>
                  <a:lnTo>
                    <a:pt x="0" y="50419"/>
                  </a:lnTo>
                  <a:lnTo>
                    <a:pt x="1093216" y="50795"/>
                  </a:lnTo>
                  <a:lnTo>
                    <a:pt x="1093216" y="25395"/>
                  </a:lnTo>
                  <a:lnTo>
                    <a:pt x="0" y="25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549394" y="887666"/>
            <a:ext cx="12973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0" dirty="0">
                <a:solidFill>
                  <a:srgbClr val="006FC0"/>
                </a:solidFill>
                <a:latin typeface="Calibri"/>
                <a:cs typeface="Calibri"/>
              </a:rPr>
              <a:t>K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2000" b="1" spc="5" dirty="0">
                <a:solidFill>
                  <a:srgbClr val="006FC0"/>
                </a:solidFill>
                <a:latin typeface="Calibri"/>
                <a:cs typeface="Calibri"/>
              </a:rPr>
              <a:t>u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000" b="1" spc="-45" dirty="0">
                <a:solidFill>
                  <a:srgbClr val="006FC0"/>
                </a:solidFill>
                <a:latin typeface="Calibri"/>
                <a:cs typeface="Calibri"/>
              </a:rPr>
              <a:t>g</a:t>
            </a:r>
            <a:r>
              <a:rPr sz="2000" b="1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9119" y="6281420"/>
            <a:ext cx="1023619" cy="42672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421957" y="6024562"/>
            <a:ext cx="9588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20" dirty="0">
                <a:solidFill>
                  <a:srgbClr val="001F5F"/>
                </a:solidFill>
                <a:latin typeface="Calibri"/>
                <a:cs typeface="Calibri"/>
              </a:rPr>
              <a:t>P</a:t>
            </a:r>
            <a:r>
              <a:rPr sz="1500" b="1" spc="-10" dirty="0">
                <a:solidFill>
                  <a:srgbClr val="001F5F"/>
                </a:solidFill>
                <a:latin typeface="Calibri"/>
                <a:cs typeface="Calibri"/>
              </a:rPr>
              <a:t>o</a:t>
            </a:r>
            <a:r>
              <a:rPr sz="1500" b="1" spc="-20" dirty="0">
                <a:solidFill>
                  <a:srgbClr val="001F5F"/>
                </a:solidFill>
                <a:latin typeface="Calibri"/>
                <a:cs typeface="Calibri"/>
              </a:rPr>
              <a:t>w</a:t>
            </a:r>
            <a:r>
              <a:rPr sz="1500" b="1" dirty="0">
                <a:solidFill>
                  <a:srgbClr val="001F5F"/>
                </a:solidFill>
                <a:latin typeface="Calibri"/>
                <a:cs typeface="Calibri"/>
              </a:rPr>
              <a:t>e</a:t>
            </a:r>
            <a:r>
              <a:rPr sz="1500" b="1" spc="-15" dirty="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1500" b="1" dirty="0">
                <a:solidFill>
                  <a:srgbClr val="001F5F"/>
                </a:solidFill>
                <a:latin typeface="Calibri"/>
                <a:cs typeface="Calibri"/>
              </a:rPr>
              <a:t>ed</a:t>
            </a:r>
            <a:r>
              <a:rPr sz="15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001F5F"/>
                </a:solidFill>
                <a:latin typeface="Calibri"/>
                <a:cs typeface="Calibri"/>
              </a:rPr>
              <a:t>b</a:t>
            </a:r>
            <a:r>
              <a:rPr sz="1500" b="1" dirty="0">
                <a:solidFill>
                  <a:srgbClr val="001F5F"/>
                </a:solidFill>
                <a:latin typeface="Calibri"/>
                <a:cs typeface="Calibri"/>
              </a:rPr>
              <a:t>y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34940" y="5344159"/>
            <a:ext cx="2062480" cy="543560"/>
          </a:xfrm>
          <a:custGeom>
            <a:avLst/>
            <a:gdLst/>
            <a:ahLst/>
            <a:cxnLst/>
            <a:rect l="l" t="t" r="r" b="b"/>
            <a:pathLst>
              <a:path w="2062479" h="543560">
                <a:moveTo>
                  <a:pt x="1971929" y="0"/>
                </a:moveTo>
                <a:lnTo>
                  <a:pt x="90550" y="0"/>
                </a:lnTo>
                <a:lnTo>
                  <a:pt x="55292" y="7111"/>
                </a:lnTo>
                <a:lnTo>
                  <a:pt x="26511" y="26511"/>
                </a:lnTo>
                <a:lnTo>
                  <a:pt x="7112" y="55292"/>
                </a:lnTo>
                <a:lnTo>
                  <a:pt x="0" y="90550"/>
                </a:lnTo>
                <a:lnTo>
                  <a:pt x="0" y="452970"/>
                </a:lnTo>
                <a:lnTo>
                  <a:pt x="7112" y="488229"/>
                </a:lnTo>
                <a:lnTo>
                  <a:pt x="26511" y="517024"/>
                </a:lnTo>
                <a:lnTo>
                  <a:pt x="55292" y="536440"/>
                </a:lnTo>
                <a:lnTo>
                  <a:pt x="90550" y="543559"/>
                </a:lnTo>
                <a:lnTo>
                  <a:pt x="1971929" y="543559"/>
                </a:lnTo>
                <a:lnTo>
                  <a:pt x="2007187" y="536440"/>
                </a:lnTo>
                <a:lnTo>
                  <a:pt x="2035968" y="517024"/>
                </a:lnTo>
                <a:lnTo>
                  <a:pt x="2055367" y="488229"/>
                </a:lnTo>
                <a:lnTo>
                  <a:pt x="2062480" y="452970"/>
                </a:lnTo>
                <a:lnTo>
                  <a:pt x="2062480" y="90550"/>
                </a:lnTo>
                <a:lnTo>
                  <a:pt x="2055368" y="55292"/>
                </a:lnTo>
                <a:lnTo>
                  <a:pt x="2035968" y="26511"/>
                </a:lnTo>
                <a:lnTo>
                  <a:pt x="2007187" y="7111"/>
                </a:lnTo>
                <a:lnTo>
                  <a:pt x="1971929" y="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277532" y="5315966"/>
            <a:ext cx="19773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00"/>
              </a:spcBef>
              <a:tabLst>
                <a:tab pos="36385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-	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Pakan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Cacing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63855" algn="l"/>
                <a:tab pos="1964055" algn="l"/>
              </a:tabLst>
            </a:pPr>
            <a:r>
              <a:rPr sz="1800" u="heavy" spc="100" dirty="0">
                <a:solidFill>
                  <a:srgbClr val="FFFFFF"/>
                </a:solidFill>
                <a:uFill>
                  <a:solidFill>
                    <a:srgbClr val="6E9425"/>
                  </a:solidFill>
                </a:uFill>
                <a:latin typeface="Calibri"/>
                <a:cs typeface="Calibri"/>
              </a:rPr>
              <a:t> </a:t>
            </a:r>
            <a:r>
              <a:rPr sz="1800" u="heavy" dirty="0">
                <a:solidFill>
                  <a:srgbClr val="FFFFFF"/>
                </a:solidFill>
                <a:uFill>
                  <a:solidFill>
                    <a:srgbClr val="6E9425"/>
                  </a:solidFill>
                </a:uFill>
                <a:latin typeface="Calibri"/>
                <a:cs typeface="Calibri"/>
              </a:rPr>
              <a:t>-	</a:t>
            </a:r>
            <a:r>
              <a:rPr sz="1800" u="heavy" spc="-15" dirty="0">
                <a:solidFill>
                  <a:srgbClr val="FFFFFF"/>
                </a:solidFill>
                <a:uFill>
                  <a:solidFill>
                    <a:srgbClr val="6E9425"/>
                  </a:solidFill>
                </a:uFill>
                <a:latin typeface="Calibri"/>
                <a:cs typeface="Calibri"/>
              </a:rPr>
              <a:t>Pakan</a:t>
            </a:r>
            <a:r>
              <a:rPr sz="1800" u="heavy" spc="-40" dirty="0">
                <a:solidFill>
                  <a:srgbClr val="FFFFFF"/>
                </a:solidFill>
                <a:uFill>
                  <a:solidFill>
                    <a:srgbClr val="6E9425"/>
                  </a:solidFill>
                </a:uFill>
                <a:latin typeface="Calibri"/>
                <a:cs typeface="Calibri"/>
              </a:rPr>
              <a:t> </a:t>
            </a:r>
            <a:r>
              <a:rPr sz="1800" u="heavy" spc="-10" dirty="0">
                <a:solidFill>
                  <a:srgbClr val="FFFFFF"/>
                </a:solidFill>
                <a:uFill>
                  <a:solidFill>
                    <a:srgbClr val="6E9425"/>
                  </a:solidFill>
                </a:uFill>
                <a:latin typeface="Calibri"/>
                <a:cs typeface="Calibri"/>
              </a:rPr>
              <a:t>Keong	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799079" y="4450079"/>
            <a:ext cx="3591560" cy="2052320"/>
            <a:chOff x="2799079" y="4450079"/>
            <a:chExt cx="3591560" cy="2052320"/>
          </a:xfrm>
        </p:grpSpPr>
        <p:sp>
          <p:nvSpPr>
            <p:cNvPr id="47" name="object 47"/>
            <p:cNvSpPr/>
            <p:nvPr/>
          </p:nvSpPr>
          <p:spPr>
            <a:xfrm>
              <a:off x="5175250" y="4464049"/>
              <a:ext cx="0" cy="569595"/>
            </a:xfrm>
            <a:custGeom>
              <a:avLst/>
              <a:gdLst/>
              <a:ahLst/>
              <a:cxnLst/>
              <a:rect l="l" t="t" r="r" b="b"/>
              <a:pathLst>
                <a:path h="569595">
                  <a:moveTo>
                    <a:pt x="0" y="0"/>
                  </a:moveTo>
                  <a:lnTo>
                    <a:pt x="0" y="569594"/>
                  </a:lnTo>
                </a:path>
              </a:pathLst>
            </a:custGeom>
            <a:ln w="279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90289" y="5030469"/>
              <a:ext cx="2786380" cy="0"/>
            </a:xfrm>
            <a:custGeom>
              <a:avLst/>
              <a:gdLst/>
              <a:ahLst/>
              <a:cxnLst/>
              <a:rect l="l" t="t" r="r" b="b"/>
              <a:pathLst>
                <a:path w="2786379">
                  <a:moveTo>
                    <a:pt x="0" y="0"/>
                  </a:moveTo>
                  <a:lnTo>
                    <a:pt x="2785999" y="0"/>
                  </a:lnTo>
                </a:path>
              </a:pathLst>
            </a:custGeom>
            <a:ln w="2794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806699" y="6040119"/>
              <a:ext cx="1567180" cy="454659"/>
            </a:xfrm>
            <a:custGeom>
              <a:avLst/>
              <a:gdLst/>
              <a:ahLst/>
              <a:cxnLst/>
              <a:rect l="l" t="t" r="r" b="b"/>
              <a:pathLst>
                <a:path w="1567179" h="454660">
                  <a:moveTo>
                    <a:pt x="1491361" y="0"/>
                  </a:moveTo>
                  <a:lnTo>
                    <a:pt x="75818" y="0"/>
                  </a:lnTo>
                  <a:lnTo>
                    <a:pt x="46291" y="5954"/>
                  </a:lnTo>
                  <a:lnTo>
                    <a:pt x="22193" y="22193"/>
                  </a:lnTo>
                  <a:lnTo>
                    <a:pt x="5953" y="46280"/>
                  </a:lnTo>
                  <a:lnTo>
                    <a:pt x="0" y="75780"/>
                  </a:lnTo>
                  <a:lnTo>
                    <a:pt x="0" y="378879"/>
                  </a:lnTo>
                  <a:lnTo>
                    <a:pt x="5953" y="408379"/>
                  </a:lnTo>
                  <a:lnTo>
                    <a:pt x="22193" y="432466"/>
                  </a:lnTo>
                  <a:lnTo>
                    <a:pt x="46291" y="448705"/>
                  </a:lnTo>
                  <a:lnTo>
                    <a:pt x="75818" y="454659"/>
                  </a:lnTo>
                  <a:lnTo>
                    <a:pt x="1491361" y="454659"/>
                  </a:lnTo>
                  <a:lnTo>
                    <a:pt x="1520888" y="448705"/>
                  </a:lnTo>
                  <a:lnTo>
                    <a:pt x="1544986" y="432466"/>
                  </a:lnTo>
                  <a:lnTo>
                    <a:pt x="1561226" y="408379"/>
                  </a:lnTo>
                  <a:lnTo>
                    <a:pt x="1567179" y="378879"/>
                  </a:lnTo>
                  <a:lnTo>
                    <a:pt x="1567179" y="75780"/>
                  </a:lnTo>
                  <a:lnTo>
                    <a:pt x="1561226" y="46280"/>
                  </a:lnTo>
                  <a:lnTo>
                    <a:pt x="1544986" y="22193"/>
                  </a:lnTo>
                  <a:lnTo>
                    <a:pt x="1520888" y="5954"/>
                  </a:lnTo>
                  <a:lnTo>
                    <a:pt x="1491361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806699" y="6040119"/>
              <a:ext cx="1567180" cy="454659"/>
            </a:xfrm>
            <a:custGeom>
              <a:avLst/>
              <a:gdLst/>
              <a:ahLst/>
              <a:cxnLst/>
              <a:rect l="l" t="t" r="r" b="b"/>
              <a:pathLst>
                <a:path w="1567179" h="454660">
                  <a:moveTo>
                    <a:pt x="0" y="75780"/>
                  </a:moveTo>
                  <a:lnTo>
                    <a:pt x="5953" y="46280"/>
                  </a:lnTo>
                  <a:lnTo>
                    <a:pt x="22193" y="22193"/>
                  </a:lnTo>
                  <a:lnTo>
                    <a:pt x="46291" y="5954"/>
                  </a:lnTo>
                  <a:lnTo>
                    <a:pt x="75818" y="0"/>
                  </a:lnTo>
                  <a:lnTo>
                    <a:pt x="1491361" y="0"/>
                  </a:lnTo>
                  <a:lnTo>
                    <a:pt x="1520888" y="5954"/>
                  </a:lnTo>
                  <a:lnTo>
                    <a:pt x="1544986" y="22193"/>
                  </a:lnTo>
                  <a:lnTo>
                    <a:pt x="1561226" y="46280"/>
                  </a:lnTo>
                  <a:lnTo>
                    <a:pt x="1567179" y="75780"/>
                  </a:lnTo>
                  <a:lnTo>
                    <a:pt x="1567179" y="378879"/>
                  </a:lnTo>
                  <a:lnTo>
                    <a:pt x="1561226" y="408379"/>
                  </a:lnTo>
                  <a:lnTo>
                    <a:pt x="1544986" y="432466"/>
                  </a:lnTo>
                  <a:lnTo>
                    <a:pt x="1520888" y="448705"/>
                  </a:lnTo>
                  <a:lnTo>
                    <a:pt x="1491361" y="454659"/>
                  </a:lnTo>
                  <a:lnTo>
                    <a:pt x="75818" y="454659"/>
                  </a:lnTo>
                  <a:lnTo>
                    <a:pt x="46291" y="448705"/>
                  </a:lnTo>
                  <a:lnTo>
                    <a:pt x="22193" y="432466"/>
                  </a:lnTo>
                  <a:lnTo>
                    <a:pt x="5953" y="408379"/>
                  </a:lnTo>
                  <a:lnTo>
                    <a:pt x="0" y="378879"/>
                  </a:lnTo>
                  <a:lnTo>
                    <a:pt x="0" y="75780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133344" y="6104890"/>
            <a:ext cx="9182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ian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5605779" y="6065520"/>
            <a:ext cx="1582420" cy="579120"/>
            <a:chOff x="5605779" y="6065520"/>
            <a:chExt cx="1582420" cy="579120"/>
          </a:xfrm>
        </p:grpSpPr>
        <p:sp>
          <p:nvSpPr>
            <p:cNvPr id="53" name="object 53"/>
            <p:cNvSpPr/>
            <p:nvPr/>
          </p:nvSpPr>
          <p:spPr>
            <a:xfrm>
              <a:off x="5613399" y="6073140"/>
              <a:ext cx="1567180" cy="563880"/>
            </a:xfrm>
            <a:custGeom>
              <a:avLst/>
              <a:gdLst/>
              <a:ahLst/>
              <a:cxnLst/>
              <a:rect l="l" t="t" r="r" b="b"/>
              <a:pathLst>
                <a:path w="1567179" h="563879">
                  <a:moveTo>
                    <a:pt x="1473200" y="0"/>
                  </a:moveTo>
                  <a:lnTo>
                    <a:pt x="93979" y="0"/>
                  </a:lnTo>
                  <a:lnTo>
                    <a:pt x="57382" y="7385"/>
                  </a:lnTo>
                  <a:lnTo>
                    <a:pt x="27511" y="27525"/>
                  </a:lnTo>
                  <a:lnTo>
                    <a:pt x="7379" y="57398"/>
                  </a:lnTo>
                  <a:lnTo>
                    <a:pt x="0" y="93980"/>
                  </a:lnTo>
                  <a:lnTo>
                    <a:pt x="0" y="469900"/>
                  </a:lnTo>
                  <a:lnTo>
                    <a:pt x="7379" y="506481"/>
                  </a:lnTo>
                  <a:lnTo>
                    <a:pt x="27511" y="536354"/>
                  </a:lnTo>
                  <a:lnTo>
                    <a:pt x="57382" y="556494"/>
                  </a:lnTo>
                  <a:lnTo>
                    <a:pt x="93979" y="563880"/>
                  </a:lnTo>
                  <a:lnTo>
                    <a:pt x="1473200" y="563880"/>
                  </a:lnTo>
                  <a:lnTo>
                    <a:pt x="1509797" y="556494"/>
                  </a:lnTo>
                  <a:lnTo>
                    <a:pt x="1539668" y="536354"/>
                  </a:lnTo>
                  <a:lnTo>
                    <a:pt x="1559800" y="506481"/>
                  </a:lnTo>
                  <a:lnTo>
                    <a:pt x="1567179" y="469900"/>
                  </a:lnTo>
                  <a:lnTo>
                    <a:pt x="1567179" y="93980"/>
                  </a:lnTo>
                  <a:lnTo>
                    <a:pt x="1559800" y="57398"/>
                  </a:lnTo>
                  <a:lnTo>
                    <a:pt x="1539668" y="27525"/>
                  </a:lnTo>
                  <a:lnTo>
                    <a:pt x="1509797" y="7385"/>
                  </a:lnTo>
                  <a:lnTo>
                    <a:pt x="1473200" y="0"/>
                  </a:lnTo>
                  <a:close/>
                </a:path>
              </a:pathLst>
            </a:custGeom>
            <a:solidFill>
              <a:srgbClr val="99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613399" y="6073140"/>
              <a:ext cx="1567180" cy="563880"/>
            </a:xfrm>
            <a:custGeom>
              <a:avLst/>
              <a:gdLst/>
              <a:ahLst/>
              <a:cxnLst/>
              <a:rect l="l" t="t" r="r" b="b"/>
              <a:pathLst>
                <a:path w="1567179" h="563879">
                  <a:moveTo>
                    <a:pt x="0" y="93980"/>
                  </a:moveTo>
                  <a:lnTo>
                    <a:pt x="7379" y="57398"/>
                  </a:lnTo>
                  <a:lnTo>
                    <a:pt x="27511" y="27525"/>
                  </a:lnTo>
                  <a:lnTo>
                    <a:pt x="57382" y="7385"/>
                  </a:lnTo>
                  <a:lnTo>
                    <a:pt x="93979" y="0"/>
                  </a:lnTo>
                  <a:lnTo>
                    <a:pt x="1473200" y="0"/>
                  </a:lnTo>
                  <a:lnTo>
                    <a:pt x="1509797" y="7385"/>
                  </a:lnTo>
                  <a:lnTo>
                    <a:pt x="1539668" y="27525"/>
                  </a:lnTo>
                  <a:lnTo>
                    <a:pt x="1559800" y="57398"/>
                  </a:lnTo>
                  <a:lnTo>
                    <a:pt x="1567179" y="93980"/>
                  </a:lnTo>
                  <a:lnTo>
                    <a:pt x="1567179" y="469900"/>
                  </a:lnTo>
                  <a:lnTo>
                    <a:pt x="1559800" y="506481"/>
                  </a:lnTo>
                  <a:lnTo>
                    <a:pt x="1539668" y="536354"/>
                  </a:lnTo>
                  <a:lnTo>
                    <a:pt x="1509797" y="556494"/>
                  </a:lnTo>
                  <a:lnTo>
                    <a:pt x="1473200" y="563880"/>
                  </a:lnTo>
                  <a:lnTo>
                    <a:pt x="93979" y="563880"/>
                  </a:lnTo>
                  <a:lnTo>
                    <a:pt x="57382" y="556494"/>
                  </a:lnTo>
                  <a:lnTo>
                    <a:pt x="27511" y="536354"/>
                  </a:lnTo>
                  <a:lnTo>
                    <a:pt x="7379" y="506481"/>
                  </a:lnTo>
                  <a:lnTo>
                    <a:pt x="0" y="469900"/>
                  </a:lnTo>
                  <a:lnTo>
                    <a:pt x="0" y="93980"/>
                  </a:lnTo>
                  <a:close/>
                </a:path>
              </a:pathLst>
            </a:custGeom>
            <a:ln w="15240">
              <a:solidFill>
                <a:srgbClr val="6E942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753480" y="6055359"/>
            <a:ext cx="12865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Peternakan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926201" y="6330315"/>
            <a:ext cx="943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eri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304279" y="5021579"/>
            <a:ext cx="233679" cy="474980"/>
            <a:chOff x="6304279" y="5021579"/>
            <a:chExt cx="233679" cy="474980"/>
          </a:xfrm>
        </p:grpSpPr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04279" y="5021579"/>
              <a:ext cx="233679" cy="47497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365239" y="5044439"/>
              <a:ext cx="76200" cy="316865"/>
            </a:xfrm>
            <a:custGeom>
              <a:avLst/>
              <a:gdLst/>
              <a:ahLst/>
              <a:cxnLst/>
              <a:rect l="l" t="t" r="r" b="b"/>
              <a:pathLst>
                <a:path w="76200" h="316864">
                  <a:moveTo>
                    <a:pt x="25400" y="240665"/>
                  </a:moveTo>
                  <a:lnTo>
                    <a:pt x="0" y="240665"/>
                  </a:lnTo>
                  <a:lnTo>
                    <a:pt x="38100" y="316865"/>
                  </a:lnTo>
                  <a:lnTo>
                    <a:pt x="69850" y="253365"/>
                  </a:lnTo>
                  <a:lnTo>
                    <a:pt x="25400" y="253365"/>
                  </a:lnTo>
                  <a:lnTo>
                    <a:pt x="25400" y="240665"/>
                  </a:lnTo>
                  <a:close/>
                </a:path>
                <a:path w="76200" h="316864">
                  <a:moveTo>
                    <a:pt x="50800" y="0"/>
                  </a:moveTo>
                  <a:lnTo>
                    <a:pt x="25400" y="0"/>
                  </a:lnTo>
                  <a:lnTo>
                    <a:pt x="25400" y="253365"/>
                  </a:lnTo>
                  <a:lnTo>
                    <a:pt x="50800" y="253365"/>
                  </a:lnTo>
                  <a:lnTo>
                    <a:pt x="50800" y="0"/>
                  </a:lnTo>
                  <a:close/>
                </a:path>
                <a:path w="76200" h="316864">
                  <a:moveTo>
                    <a:pt x="76200" y="240665"/>
                  </a:moveTo>
                  <a:lnTo>
                    <a:pt x="50800" y="240665"/>
                  </a:lnTo>
                  <a:lnTo>
                    <a:pt x="50800" y="253365"/>
                  </a:lnTo>
                  <a:lnTo>
                    <a:pt x="69850" y="253365"/>
                  </a:lnTo>
                  <a:lnTo>
                    <a:pt x="76200" y="24066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0" name="object 6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96659" y="5885179"/>
            <a:ext cx="236219" cy="312419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259079" y="2080260"/>
            <a:ext cx="11742420" cy="4097020"/>
            <a:chOff x="259079" y="2080260"/>
            <a:chExt cx="11742420" cy="4097020"/>
          </a:xfrm>
        </p:grpSpPr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84879" y="5021580"/>
              <a:ext cx="233679" cy="47497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3545839" y="5044439"/>
              <a:ext cx="76200" cy="316865"/>
            </a:xfrm>
            <a:custGeom>
              <a:avLst/>
              <a:gdLst/>
              <a:ahLst/>
              <a:cxnLst/>
              <a:rect l="l" t="t" r="r" b="b"/>
              <a:pathLst>
                <a:path w="76200" h="316864">
                  <a:moveTo>
                    <a:pt x="25400" y="240665"/>
                  </a:moveTo>
                  <a:lnTo>
                    <a:pt x="0" y="240665"/>
                  </a:lnTo>
                  <a:lnTo>
                    <a:pt x="38100" y="316865"/>
                  </a:lnTo>
                  <a:lnTo>
                    <a:pt x="69850" y="253365"/>
                  </a:lnTo>
                  <a:lnTo>
                    <a:pt x="25400" y="253365"/>
                  </a:lnTo>
                  <a:lnTo>
                    <a:pt x="25400" y="240665"/>
                  </a:lnTo>
                  <a:close/>
                </a:path>
                <a:path w="76200" h="316864">
                  <a:moveTo>
                    <a:pt x="50800" y="0"/>
                  </a:moveTo>
                  <a:lnTo>
                    <a:pt x="25400" y="0"/>
                  </a:lnTo>
                  <a:lnTo>
                    <a:pt x="25400" y="253365"/>
                  </a:lnTo>
                  <a:lnTo>
                    <a:pt x="50800" y="253365"/>
                  </a:lnTo>
                  <a:lnTo>
                    <a:pt x="50800" y="0"/>
                  </a:lnTo>
                  <a:close/>
                </a:path>
                <a:path w="76200" h="316864">
                  <a:moveTo>
                    <a:pt x="76200" y="240665"/>
                  </a:moveTo>
                  <a:lnTo>
                    <a:pt x="50800" y="240665"/>
                  </a:lnTo>
                  <a:lnTo>
                    <a:pt x="50800" y="253365"/>
                  </a:lnTo>
                  <a:lnTo>
                    <a:pt x="69850" y="253365"/>
                  </a:lnTo>
                  <a:lnTo>
                    <a:pt x="76200" y="24066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89959" y="5775960"/>
              <a:ext cx="236220" cy="40132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49903" y="5798515"/>
              <a:ext cx="76200" cy="2423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57112" y="5907696"/>
              <a:ext cx="76200" cy="15360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9392" y="3619838"/>
              <a:ext cx="885895" cy="65097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9876" y="3354851"/>
              <a:ext cx="938266" cy="22957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8617" y="3372104"/>
              <a:ext cx="901369" cy="193166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456563" y="2768600"/>
              <a:ext cx="2687320" cy="1315720"/>
            </a:xfrm>
            <a:custGeom>
              <a:avLst/>
              <a:gdLst/>
              <a:ahLst/>
              <a:cxnLst/>
              <a:rect l="l" t="t" r="r" b="b"/>
              <a:pathLst>
                <a:path w="2687320" h="1315720">
                  <a:moveTo>
                    <a:pt x="111252" y="1185672"/>
                  </a:moveTo>
                  <a:lnTo>
                    <a:pt x="104521" y="1189482"/>
                  </a:lnTo>
                  <a:lnTo>
                    <a:pt x="0" y="1250442"/>
                  </a:lnTo>
                  <a:lnTo>
                    <a:pt x="111252" y="1315339"/>
                  </a:lnTo>
                  <a:lnTo>
                    <a:pt x="119761" y="1313052"/>
                  </a:lnTo>
                  <a:lnTo>
                    <a:pt x="123698" y="1306449"/>
                  </a:lnTo>
                  <a:lnTo>
                    <a:pt x="127508" y="1299718"/>
                  </a:lnTo>
                  <a:lnTo>
                    <a:pt x="125349" y="1291208"/>
                  </a:lnTo>
                  <a:lnTo>
                    <a:pt x="79420" y="1264412"/>
                  </a:lnTo>
                  <a:lnTo>
                    <a:pt x="27812" y="1264412"/>
                  </a:lnTo>
                  <a:lnTo>
                    <a:pt x="27812" y="1236472"/>
                  </a:lnTo>
                  <a:lnTo>
                    <a:pt x="79429" y="1236472"/>
                  </a:lnTo>
                  <a:lnTo>
                    <a:pt x="118618" y="1213612"/>
                  </a:lnTo>
                  <a:lnTo>
                    <a:pt x="125349" y="1209802"/>
                  </a:lnTo>
                  <a:lnTo>
                    <a:pt x="127508" y="1201166"/>
                  </a:lnTo>
                  <a:lnTo>
                    <a:pt x="123698" y="1194562"/>
                  </a:lnTo>
                  <a:lnTo>
                    <a:pt x="119761" y="1187831"/>
                  </a:lnTo>
                  <a:lnTo>
                    <a:pt x="111252" y="1185672"/>
                  </a:lnTo>
                  <a:close/>
                </a:path>
                <a:path w="2687320" h="1315720">
                  <a:moveTo>
                    <a:pt x="79429" y="1236472"/>
                  </a:moveTo>
                  <a:lnTo>
                    <a:pt x="27812" y="1236472"/>
                  </a:lnTo>
                  <a:lnTo>
                    <a:pt x="27812" y="1264412"/>
                  </a:lnTo>
                  <a:lnTo>
                    <a:pt x="79420" y="1264412"/>
                  </a:lnTo>
                  <a:lnTo>
                    <a:pt x="76155" y="1262507"/>
                  </a:lnTo>
                  <a:lnTo>
                    <a:pt x="34798" y="1262507"/>
                  </a:lnTo>
                  <a:lnTo>
                    <a:pt x="34798" y="1238377"/>
                  </a:lnTo>
                  <a:lnTo>
                    <a:pt x="76163" y="1238377"/>
                  </a:lnTo>
                  <a:lnTo>
                    <a:pt x="79429" y="1236472"/>
                  </a:lnTo>
                  <a:close/>
                </a:path>
                <a:path w="2687320" h="1315720">
                  <a:moveTo>
                    <a:pt x="1892173" y="1236472"/>
                  </a:moveTo>
                  <a:lnTo>
                    <a:pt x="79429" y="1236472"/>
                  </a:lnTo>
                  <a:lnTo>
                    <a:pt x="55478" y="1250443"/>
                  </a:lnTo>
                  <a:lnTo>
                    <a:pt x="79420" y="1264412"/>
                  </a:lnTo>
                  <a:lnTo>
                    <a:pt x="1913889" y="1264412"/>
                  </a:lnTo>
                  <a:lnTo>
                    <a:pt x="1920113" y="1258189"/>
                  </a:lnTo>
                  <a:lnTo>
                    <a:pt x="1920113" y="1250442"/>
                  </a:lnTo>
                  <a:lnTo>
                    <a:pt x="1892173" y="1250442"/>
                  </a:lnTo>
                  <a:lnTo>
                    <a:pt x="1892173" y="1236472"/>
                  </a:lnTo>
                  <a:close/>
                </a:path>
                <a:path w="2687320" h="1315720">
                  <a:moveTo>
                    <a:pt x="34798" y="1238377"/>
                  </a:moveTo>
                  <a:lnTo>
                    <a:pt x="34798" y="1262507"/>
                  </a:lnTo>
                  <a:lnTo>
                    <a:pt x="55478" y="1250443"/>
                  </a:lnTo>
                  <a:lnTo>
                    <a:pt x="34798" y="1238377"/>
                  </a:lnTo>
                  <a:close/>
                </a:path>
                <a:path w="2687320" h="1315720">
                  <a:moveTo>
                    <a:pt x="55478" y="1250443"/>
                  </a:moveTo>
                  <a:lnTo>
                    <a:pt x="34798" y="1262507"/>
                  </a:lnTo>
                  <a:lnTo>
                    <a:pt x="76155" y="1262507"/>
                  </a:lnTo>
                  <a:lnTo>
                    <a:pt x="55478" y="1250443"/>
                  </a:lnTo>
                  <a:close/>
                </a:path>
                <a:path w="2687320" h="1315720">
                  <a:moveTo>
                    <a:pt x="76163" y="1238377"/>
                  </a:moveTo>
                  <a:lnTo>
                    <a:pt x="34798" y="1238377"/>
                  </a:lnTo>
                  <a:lnTo>
                    <a:pt x="55480" y="1250442"/>
                  </a:lnTo>
                  <a:lnTo>
                    <a:pt x="76163" y="1238377"/>
                  </a:lnTo>
                  <a:close/>
                </a:path>
                <a:path w="2687320" h="1315720">
                  <a:moveTo>
                    <a:pt x="2686812" y="0"/>
                  </a:moveTo>
                  <a:lnTo>
                    <a:pt x="1898396" y="0"/>
                  </a:lnTo>
                  <a:lnTo>
                    <a:pt x="1892173" y="6223"/>
                  </a:lnTo>
                  <a:lnTo>
                    <a:pt x="1892173" y="1250442"/>
                  </a:lnTo>
                  <a:lnTo>
                    <a:pt x="1906142" y="1236472"/>
                  </a:lnTo>
                  <a:lnTo>
                    <a:pt x="1920113" y="1236472"/>
                  </a:lnTo>
                  <a:lnTo>
                    <a:pt x="1920113" y="27939"/>
                  </a:lnTo>
                  <a:lnTo>
                    <a:pt x="1906142" y="27939"/>
                  </a:lnTo>
                  <a:lnTo>
                    <a:pt x="1920113" y="13970"/>
                  </a:lnTo>
                  <a:lnTo>
                    <a:pt x="2686812" y="13970"/>
                  </a:lnTo>
                  <a:lnTo>
                    <a:pt x="2686812" y="0"/>
                  </a:lnTo>
                  <a:close/>
                </a:path>
                <a:path w="2687320" h="1315720">
                  <a:moveTo>
                    <a:pt x="1920113" y="1236472"/>
                  </a:moveTo>
                  <a:lnTo>
                    <a:pt x="1906142" y="1236472"/>
                  </a:lnTo>
                  <a:lnTo>
                    <a:pt x="1892173" y="1250442"/>
                  </a:lnTo>
                  <a:lnTo>
                    <a:pt x="1920113" y="1250442"/>
                  </a:lnTo>
                  <a:lnTo>
                    <a:pt x="1920113" y="1236472"/>
                  </a:lnTo>
                  <a:close/>
                </a:path>
                <a:path w="2687320" h="1315720">
                  <a:moveTo>
                    <a:pt x="1920113" y="13970"/>
                  </a:moveTo>
                  <a:lnTo>
                    <a:pt x="1906142" y="27939"/>
                  </a:lnTo>
                  <a:lnTo>
                    <a:pt x="1920113" y="27939"/>
                  </a:lnTo>
                  <a:lnTo>
                    <a:pt x="1920113" y="13970"/>
                  </a:lnTo>
                  <a:close/>
                </a:path>
                <a:path w="2687320" h="1315720">
                  <a:moveTo>
                    <a:pt x="2686812" y="13970"/>
                  </a:moveTo>
                  <a:lnTo>
                    <a:pt x="1920113" y="13970"/>
                  </a:lnTo>
                  <a:lnTo>
                    <a:pt x="1920113" y="27939"/>
                  </a:lnTo>
                  <a:lnTo>
                    <a:pt x="2686812" y="27939"/>
                  </a:lnTo>
                  <a:lnTo>
                    <a:pt x="2686812" y="1397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08379" y="2832227"/>
              <a:ext cx="538607" cy="14147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01596" y="2832227"/>
              <a:ext cx="525145" cy="14160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512569" y="2222373"/>
              <a:ext cx="2630170" cy="1328420"/>
            </a:xfrm>
            <a:custGeom>
              <a:avLst/>
              <a:gdLst/>
              <a:ahLst/>
              <a:cxnLst/>
              <a:rect l="l" t="t" r="r" b="b"/>
              <a:pathLst>
                <a:path w="2630170" h="1328420">
                  <a:moveTo>
                    <a:pt x="1301115" y="1299972"/>
                  </a:moveTo>
                  <a:lnTo>
                    <a:pt x="0" y="1299972"/>
                  </a:lnTo>
                  <a:lnTo>
                    <a:pt x="0" y="1327912"/>
                  </a:lnTo>
                  <a:lnTo>
                    <a:pt x="1322705" y="1327912"/>
                  </a:lnTo>
                  <a:lnTo>
                    <a:pt x="1329055" y="1321689"/>
                  </a:lnTo>
                  <a:lnTo>
                    <a:pt x="1329055" y="1313941"/>
                  </a:lnTo>
                  <a:lnTo>
                    <a:pt x="1301115" y="1313941"/>
                  </a:lnTo>
                  <a:lnTo>
                    <a:pt x="1301115" y="1299972"/>
                  </a:lnTo>
                  <a:close/>
                </a:path>
                <a:path w="2630170" h="1328420">
                  <a:moveTo>
                    <a:pt x="2550740" y="50926"/>
                  </a:moveTo>
                  <a:lnTo>
                    <a:pt x="1307338" y="50926"/>
                  </a:lnTo>
                  <a:lnTo>
                    <a:pt x="1301115" y="57150"/>
                  </a:lnTo>
                  <a:lnTo>
                    <a:pt x="1301115" y="1313941"/>
                  </a:lnTo>
                  <a:lnTo>
                    <a:pt x="1315085" y="1299972"/>
                  </a:lnTo>
                  <a:lnTo>
                    <a:pt x="1329055" y="1299972"/>
                  </a:lnTo>
                  <a:lnTo>
                    <a:pt x="1329055" y="78866"/>
                  </a:lnTo>
                  <a:lnTo>
                    <a:pt x="1315085" y="78866"/>
                  </a:lnTo>
                  <a:lnTo>
                    <a:pt x="1329055" y="64897"/>
                  </a:lnTo>
                  <a:lnTo>
                    <a:pt x="2574689" y="64897"/>
                  </a:lnTo>
                  <a:lnTo>
                    <a:pt x="2550740" y="50926"/>
                  </a:lnTo>
                  <a:close/>
                </a:path>
                <a:path w="2630170" h="1328420">
                  <a:moveTo>
                    <a:pt x="1329055" y="1299972"/>
                  </a:moveTo>
                  <a:lnTo>
                    <a:pt x="1315085" y="1299972"/>
                  </a:lnTo>
                  <a:lnTo>
                    <a:pt x="1301115" y="1313941"/>
                  </a:lnTo>
                  <a:lnTo>
                    <a:pt x="1329055" y="1313941"/>
                  </a:lnTo>
                  <a:lnTo>
                    <a:pt x="1329055" y="1299972"/>
                  </a:lnTo>
                  <a:close/>
                </a:path>
                <a:path w="2630170" h="1328420">
                  <a:moveTo>
                    <a:pt x="2574689" y="64897"/>
                  </a:moveTo>
                  <a:lnTo>
                    <a:pt x="2511552" y="101726"/>
                  </a:lnTo>
                  <a:lnTo>
                    <a:pt x="2504947" y="105663"/>
                  </a:lnTo>
                  <a:lnTo>
                    <a:pt x="2502662" y="114173"/>
                  </a:lnTo>
                  <a:lnTo>
                    <a:pt x="2506599" y="120776"/>
                  </a:lnTo>
                  <a:lnTo>
                    <a:pt x="2510409" y="127507"/>
                  </a:lnTo>
                  <a:lnTo>
                    <a:pt x="2519045" y="129793"/>
                  </a:lnTo>
                  <a:lnTo>
                    <a:pt x="2525649" y="125856"/>
                  </a:lnTo>
                  <a:lnTo>
                    <a:pt x="2606217" y="78866"/>
                  </a:lnTo>
                  <a:lnTo>
                    <a:pt x="2602484" y="78866"/>
                  </a:lnTo>
                  <a:lnTo>
                    <a:pt x="2602484" y="76962"/>
                  </a:lnTo>
                  <a:lnTo>
                    <a:pt x="2595372" y="76962"/>
                  </a:lnTo>
                  <a:lnTo>
                    <a:pt x="2574689" y="64897"/>
                  </a:lnTo>
                  <a:close/>
                </a:path>
                <a:path w="2630170" h="1328420">
                  <a:moveTo>
                    <a:pt x="1329055" y="64897"/>
                  </a:moveTo>
                  <a:lnTo>
                    <a:pt x="1315085" y="78866"/>
                  </a:lnTo>
                  <a:lnTo>
                    <a:pt x="1329055" y="78866"/>
                  </a:lnTo>
                  <a:lnTo>
                    <a:pt x="1329055" y="64897"/>
                  </a:lnTo>
                  <a:close/>
                </a:path>
                <a:path w="2630170" h="1328420">
                  <a:moveTo>
                    <a:pt x="2574689" y="64897"/>
                  </a:moveTo>
                  <a:lnTo>
                    <a:pt x="1329055" y="64897"/>
                  </a:lnTo>
                  <a:lnTo>
                    <a:pt x="1329055" y="78866"/>
                  </a:lnTo>
                  <a:lnTo>
                    <a:pt x="2550740" y="78866"/>
                  </a:lnTo>
                  <a:lnTo>
                    <a:pt x="2574689" y="64897"/>
                  </a:lnTo>
                  <a:close/>
                </a:path>
                <a:path w="2630170" h="1328420">
                  <a:moveTo>
                    <a:pt x="2606217" y="50926"/>
                  </a:moveTo>
                  <a:lnTo>
                    <a:pt x="2602484" y="50926"/>
                  </a:lnTo>
                  <a:lnTo>
                    <a:pt x="2602484" y="78866"/>
                  </a:lnTo>
                  <a:lnTo>
                    <a:pt x="2606217" y="78866"/>
                  </a:lnTo>
                  <a:lnTo>
                    <a:pt x="2630170" y="64897"/>
                  </a:lnTo>
                  <a:lnTo>
                    <a:pt x="2606217" y="50926"/>
                  </a:lnTo>
                  <a:close/>
                </a:path>
                <a:path w="2630170" h="1328420">
                  <a:moveTo>
                    <a:pt x="2595372" y="52831"/>
                  </a:moveTo>
                  <a:lnTo>
                    <a:pt x="2574689" y="64897"/>
                  </a:lnTo>
                  <a:lnTo>
                    <a:pt x="2595372" y="76962"/>
                  </a:lnTo>
                  <a:lnTo>
                    <a:pt x="2595372" y="52831"/>
                  </a:lnTo>
                  <a:close/>
                </a:path>
                <a:path w="2630170" h="1328420">
                  <a:moveTo>
                    <a:pt x="2602484" y="52831"/>
                  </a:moveTo>
                  <a:lnTo>
                    <a:pt x="2595372" y="52831"/>
                  </a:lnTo>
                  <a:lnTo>
                    <a:pt x="2595372" y="76962"/>
                  </a:lnTo>
                  <a:lnTo>
                    <a:pt x="2602484" y="76962"/>
                  </a:lnTo>
                  <a:lnTo>
                    <a:pt x="2602484" y="52831"/>
                  </a:lnTo>
                  <a:close/>
                </a:path>
                <a:path w="2630170" h="1328420">
                  <a:moveTo>
                    <a:pt x="2519045" y="0"/>
                  </a:moveTo>
                  <a:lnTo>
                    <a:pt x="2510409" y="2286"/>
                  </a:lnTo>
                  <a:lnTo>
                    <a:pt x="2506599" y="9016"/>
                  </a:lnTo>
                  <a:lnTo>
                    <a:pt x="2502662" y="15621"/>
                  </a:lnTo>
                  <a:lnTo>
                    <a:pt x="2504947" y="24129"/>
                  </a:lnTo>
                  <a:lnTo>
                    <a:pt x="2511552" y="28066"/>
                  </a:lnTo>
                  <a:lnTo>
                    <a:pt x="2574689" y="64897"/>
                  </a:lnTo>
                  <a:lnTo>
                    <a:pt x="2595372" y="52831"/>
                  </a:lnTo>
                  <a:lnTo>
                    <a:pt x="2602484" y="52831"/>
                  </a:lnTo>
                  <a:lnTo>
                    <a:pt x="2602484" y="50926"/>
                  </a:lnTo>
                  <a:lnTo>
                    <a:pt x="2606217" y="50926"/>
                  </a:lnTo>
                  <a:lnTo>
                    <a:pt x="2525649" y="3937"/>
                  </a:lnTo>
                  <a:lnTo>
                    <a:pt x="251904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55439" y="3510280"/>
              <a:ext cx="2047239" cy="40386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33219" y="2969260"/>
              <a:ext cx="1092200" cy="80010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01240" y="3121660"/>
              <a:ext cx="944880" cy="73660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19578" y="4808220"/>
              <a:ext cx="712088" cy="13157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69057" y="4579620"/>
              <a:ext cx="421131" cy="13157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9079" y="4323080"/>
              <a:ext cx="1833880" cy="147574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976360" y="4818380"/>
              <a:ext cx="1262379" cy="126492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06360" y="4843780"/>
              <a:ext cx="1211579" cy="121158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10139" y="3548380"/>
              <a:ext cx="1991359" cy="199136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74340" y="2080260"/>
              <a:ext cx="713739" cy="1219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48025" y="733440"/>
            <a:ext cx="5256530" cy="508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sz="4000" b="1" spc="-10" dirty="0">
                <a:latin typeface="Calibri"/>
                <a:cs typeface="Calibri"/>
              </a:rPr>
              <a:t>BANK</a:t>
            </a:r>
            <a:r>
              <a:rPr sz="4000" b="1" spc="-35" dirty="0">
                <a:latin typeface="Calibri"/>
                <a:cs typeface="Calibri"/>
              </a:rPr>
              <a:t> </a:t>
            </a:r>
            <a:r>
              <a:rPr sz="4000" b="1" spc="-55" dirty="0">
                <a:latin typeface="Calibri"/>
                <a:cs typeface="Calibri"/>
              </a:rPr>
              <a:t>SAMPAH</a:t>
            </a:r>
            <a:r>
              <a:rPr sz="4000" b="1" spc="-15" dirty="0">
                <a:latin typeface="Calibri"/>
                <a:cs typeface="Calibri"/>
              </a:rPr>
              <a:t> </a:t>
            </a:r>
            <a:r>
              <a:rPr sz="4000" b="1" spc="-30" dirty="0">
                <a:latin typeface="Calibri"/>
                <a:cs typeface="Calibri"/>
              </a:rPr>
              <a:t>MAGGOT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6150" y="2094958"/>
            <a:ext cx="172085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</a:rPr>
              <a:t>Visi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46150" y="2902584"/>
            <a:ext cx="10128250" cy="320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latin typeface="Calibri"/>
                <a:cs typeface="Calibri"/>
              </a:rPr>
              <a:t>Sukabumi</a:t>
            </a:r>
            <a:r>
              <a:rPr sz="2700" b="1" spc="25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Bebas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Sampah</a:t>
            </a:r>
            <a:r>
              <a:rPr sz="2700" b="1" spc="10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(</a:t>
            </a:r>
            <a:r>
              <a:rPr sz="2700" b="1" spc="-10" dirty="0">
                <a:latin typeface="Calibri"/>
                <a:cs typeface="Calibri"/>
              </a:rPr>
              <a:t> </a:t>
            </a:r>
            <a:r>
              <a:rPr sz="2700" b="1" spc="-20" dirty="0">
                <a:latin typeface="Calibri"/>
                <a:cs typeface="Calibri"/>
              </a:rPr>
              <a:t>Zero</a:t>
            </a:r>
            <a:r>
              <a:rPr sz="2700" b="1" spc="-5" dirty="0">
                <a:latin typeface="Calibri"/>
                <a:cs typeface="Calibri"/>
              </a:rPr>
              <a:t> </a:t>
            </a:r>
            <a:r>
              <a:rPr sz="2700" b="1" spc="-35" dirty="0">
                <a:latin typeface="Calibri"/>
                <a:cs typeface="Calibri"/>
              </a:rPr>
              <a:t>Waste</a:t>
            </a:r>
            <a:r>
              <a:rPr sz="2700" b="1" spc="25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)</a:t>
            </a:r>
            <a:r>
              <a:rPr sz="2700" b="1" spc="10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di</a:t>
            </a:r>
            <a:r>
              <a:rPr sz="2700" b="1" spc="-20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tahun</a:t>
            </a:r>
            <a:r>
              <a:rPr sz="2700" b="1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2025</a:t>
            </a:r>
            <a:r>
              <a:rPr sz="2700" b="1" spc="20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dan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bisa </a:t>
            </a:r>
            <a:r>
              <a:rPr sz="2700" b="1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mengelola</a:t>
            </a:r>
            <a:r>
              <a:rPr sz="2700" b="1" spc="10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sampah</a:t>
            </a:r>
            <a:r>
              <a:rPr sz="2700" b="1" spc="10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dengan</a:t>
            </a:r>
            <a:r>
              <a:rPr sz="2700" b="1" spc="3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baik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20" dirty="0">
                <a:latin typeface="Calibri"/>
                <a:cs typeface="Calibri"/>
              </a:rPr>
              <a:t>supaya</a:t>
            </a:r>
            <a:r>
              <a:rPr sz="2700" b="1" spc="20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mempunyai</a:t>
            </a:r>
            <a:r>
              <a:rPr sz="2700" b="1" spc="2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nilai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ekonomi</a:t>
            </a:r>
            <a:r>
              <a:rPr sz="2700" b="1" spc="10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yang </a:t>
            </a:r>
            <a:r>
              <a:rPr sz="2700" b="1" spc="-595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tinggi,</a:t>
            </a:r>
            <a:r>
              <a:rPr sz="2700" b="1" spc="10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sehingga</a:t>
            </a:r>
            <a:r>
              <a:rPr sz="2700" b="1" spc="2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bisa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membantu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perekonomian</a:t>
            </a:r>
            <a:r>
              <a:rPr sz="2700" b="1" spc="25" dirty="0">
                <a:latin typeface="Calibri"/>
                <a:cs typeface="Calibri"/>
              </a:rPr>
              <a:t> </a:t>
            </a:r>
            <a:r>
              <a:rPr sz="2700" b="1" spc="-20" dirty="0">
                <a:latin typeface="Calibri"/>
                <a:cs typeface="Calibri"/>
              </a:rPr>
              <a:t>masyarakat.</a:t>
            </a:r>
            <a:endParaRPr sz="2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0000"/>
                </a:solidFill>
                <a:latin typeface="Calibri"/>
                <a:cs typeface="Calibri"/>
              </a:rPr>
              <a:t>Misi</a:t>
            </a:r>
            <a:endParaRPr sz="3200" dirty="0">
              <a:latin typeface="Calibri"/>
              <a:cs typeface="Calibri"/>
            </a:endParaRPr>
          </a:p>
          <a:p>
            <a:pPr marL="12700" marR="446405">
              <a:lnSpc>
                <a:spcPct val="100000"/>
              </a:lnSpc>
              <a:spcBef>
                <a:spcPts val="1825"/>
              </a:spcBef>
            </a:pPr>
            <a:r>
              <a:rPr sz="2700" b="1" spc="-5" dirty="0">
                <a:latin typeface="Calibri"/>
                <a:cs typeface="Calibri"/>
              </a:rPr>
              <a:t>Di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setiap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desa</a:t>
            </a:r>
            <a:r>
              <a:rPr sz="2700" b="1" spc="20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berdiri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satu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Bank Sampah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Maggot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dan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5" dirty="0">
                <a:latin typeface="Calibri"/>
                <a:cs typeface="Calibri"/>
              </a:rPr>
              <a:t>bisa</a:t>
            </a:r>
            <a:r>
              <a:rPr sz="2700" b="1" spc="15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membuka </a:t>
            </a:r>
            <a:r>
              <a:rPr sz="2700" b="1" spc="-595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lapangan</a:t>
            </a:r>
            <a:r>
              <a:rPr sz="2700" b="1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pekerjaan</a:t>
            </a:r>
            <a:r>
              <a:rPr sz="2700" b="1" spc="55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untuk</a:t>
            </a:r>
            <a:r>
              <a:rPr sz="2700" b="1" spc="25" dirty="0">
                <a:latin typeface="Calibri"/>
                <a:cs typeface="Calibri"/>
              </a:rPr>
              <a:t> </a:t>
            </a:r>
            <a:r>
              <a:rPr sz="2700" b="1" spc="-20" dirty="0">
                <a:latin typeface="Calibri"/>
                <a:cs typeface="Calibri"/>
              </a:rPr>
              <a:t>warga</a:t>
            </a:r>
            <a:r>
              <a:rPr sz="2700" b="1" spc="-30" dirty="0">
                <a:latin typeface="Calibri"/>
                <a:cs typeface="Calibri"/>
              </a:rPr>
              <a:t> </a:t>
            </a:r>
            <a:r>
              <a:rPr sz="2700" b="1" spc="-35" dirty="0">
                <a:latin typeface="Calibri"/>
                <a:cs typeface="Calibri"/>
              </a:rPr>
              <a:t>sekitar.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20040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9319" y="2446020"/>
            <a:ext cx="3355340" cy="4411980"/>
            <a:chOff x="909319" y="2446020"/>
            <a:chExt cx="3355340" cy="4411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2020" y="2446020"/>
              <a:ext cx="3327400" cy="24993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319" y="4902200"/>
              <a:ext cx="3355340" cy="19557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7859" y="549211"/>
            <a:ext cx="726694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5" dirty="0">
                <a:solidFill>
                  <a:srgbClr val="000000"/>
                </a:solidFill>
              </a:rPr>
              <a:t>Kegiatan</a:t>
            </a:r>
            <a:r>
              <a:rPr sz="2700" spc="-30" dirty="0">
                <a:solidFill>
                  <a:srgbClr val="000000"/>
                </a:solidFill>
              </a:rPr>
              <a:t> </a:t>
            </a:r>
            <a:r>
              <a:rPr sz="2700" dirty="0">
                <a:solidFill>
                  <a:srgbClr val="000000"/>
                </a:solidFill>
              </a:rPr>
              <a:t>Bank</a:t>
            </a:r>
            <a:r>
              <a:rPr sz="2700" spc="15" dirty="0">
                <a:solidFill>
                  <a:srgbClr val="000000"/>
                </a:solidFill>
              </a:rPr>
              <a:t> </a:t>
            </a:r>
            <a:r>
              <a:rPr sz="2700" dirty="0">
                <a:solidFill>
                  <a:srgbClr val="000000"/>
                </a:solidFill>
              </a:rPr>
              <a:t>Sampah </a:t>
            </a:r>
            <a:r>
              <a:rPr sz="2700" spc="-5" dirty="0">
                <a:solidFill>
                  <a:srgbClr val="000000"/>
                </a:solidFill>
              </a:rPr>
              <a:t>Maggot</a:t>
            </a:r>
            <a:r>
              <a:rPr sz="2700" dirty="0">
                <a:solidFill>
                  <a:srgbClr val="000000"/>
                </a:solidFill>
              </a:rPr>
              <a:t> </a:t>
            </a:r>
            <a:r>
              <a:rPr sz="2700" spc="-5" dirty="0">
                <a:solidFill>
                  <a:srgbClr val="000000"/>
                </a:solidFill>
              </a:rPr>
              <a:t>Cisitu dan</a:t>
            </a:r>
            <a:r>
              <a:rPr sz="2700" dirty="0">
                <a:solidFill>
                  <a:srgbClr val="000000"/>
                </a:solidFill>
              </a:rPr>
              <a:t> </a:t>
            </a:r>
            <a:r>
              <a:rPr sz="2700" spc="-15" dirty="0">
                <a:solidFill>
                  <a:srgbClr val="000000"/>
                </a:solidFill>
              </a:rPr>
              <a:t>Cirenged</a:t>
            </a:r>
            <a:endParaRPr sz="2700"/>
          </a:p>
        </p:txBody>
      </p:sp>
      <p:sp>
        <p:nvSpPr>
          <p:cNvPr id="6" name="object 6"/>
          <p:cNvSpPr txBox="1"/>
          <p:nvPr/>
        </p:nvSpPr>
        <p:spPr>
          <a:xfrm>
            <a:off x="586422" y="1119504"/>
            <a:ext cx="7579359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6235" algn="l"/>
              </a:tabLst>
            </a:pP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Sosialisasi</a:t>
            </a:r>
            <a:r>
              <a:rPr sz="20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accent1"/>
                </a:solidFill>
                <a:latin typeface="Calibri"/>
                <a:cs typeface="Calibri"/>
              </a:rPr>
              <a:t>pendaftaran</a:t>
            </a:r>
            <a:r>
              <a:rPr sz="2000" b="1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nasabah</a:t>
            </a:r>
            <a:r>
              <a:rPr sz="2000" b="1" spc="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dan</a:t>
            </a:r>
            <a:r>
              <a:rPr sz="20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penerimaan</a:t>
            </a:r>
            <a:r>
              <a:rPr sz="2000" b="1" spc="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sampah</a:t>
            </a:r>
            <a:r>
              <a:rPr sz="2000" b="1" spc="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dari</a:t>
            </a:r>
            <a:r>
              <a:rPr sz="2000" b="1" spc="-20" dirty="0">
                <a:solidFill>
                  <a:schemeClr val="accent1"/>
                </a:solidFill>
                <a:latin typeface="Calibri"/>
                <a:cs typeface="Calibri"/>
              </a:rPr>
              <a:t> warga</a:t>
            </a:r>
            <a:endParaRPr sz="20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"/>
              <a:tabLst>
                <a:tab pos="356235" algn="l"/>
              </a:tabLst>
            </a:pPr>
            <a:r>
              <a:rPr sz="2000" b="1" spc="-10" dirty="0">
                <a:solidFill>
                  <a:schemeClr val="accent1"/>
                </a:solidFill>
                <a:latin typeface="Calibri"/>
                <a:cs typeface="Calibri"/>
              </a:rPr>
              <a:t>Penerimaan</a:t>
            </a:r>
            <a:r>
              <a:rPr sz="2000" b="1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sampah</a:t>
            </a:r>
            <a:endParaRPr sz="20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"/>
              <a:tabLst>
                <a:tab pos="356235" algn="l"/>
              </a:tabLst>
            </a:pPr>
            <a:r>
              <a:rPr sz="2000" b="1" spc="-15" dirty="0">
                <a:solidFill>
                  <a:schemeClr val="accent1"/>
                </a:solidFill>
                <a:latin typeface="Calibri"/>
                <a:cs typeface="Calibri"/>
              </a:rPr>
              <a:t>Penukaran</a:t>
            </a:r>
            <a:r>
              <a:rPr sz="20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accent1"/>
                </a:solidFill>
                <a:latin typeface="Calibri"/>
                <a:cs typeface="Calibri"/>
              </a:rPr>
              <a:t>tabungan </a:t>
            </a:r>
            <a:r>
              <a:rPr sz="2000" b="1" spc="-5" dirty="0">
                <a:solidFill>
                  <a:schemeClr val="accent1"/>
                </a:solidFill>
                <a:latin typeface="Calibri"/>
                <a:cs typeface="Calibri"/>
              </a:rPr>
              <a:t>sampah</a:t>
            </a:r>
            <a:r>
              <a:rPr sz="2000" b="1" spc="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chemeClr val="accent1"/>
                </a:solidFill>
                <a:latin typeface="Calibri"/>
                <a:cs typeface="Calibri"/>
              </a:rPr>
              <a:t>dengan</a:t>
            </a:r>
            <a:r>
              <a:rPr sz="2000" b="1" spc="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chemeClr val="accent1"/>
                </a:solidFill>
                <a:latin typeface="Calibri"/>
                <a:cs typeface="Calibri"/>
              </a:rPr>
              <a:t>sembako</a:t>
            </a:r>
            <a:endParaRPr sz="20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391659" y="2473960"/>
            <a:ext cx="3243580" cy="4384040"/>
            <a:chOff x="4391659" y="2473960"/>
            <a:chExt cx="3243580" cy="43840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1659" y="2473960"/>
              <a:ext cx="3238499" cy="24434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3179" y="4785359"/>
              <a:ext cx="1242059" cy="207263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89240" y="2446019"/>
            <a:ext cx="3423920" cy="44119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95069" y="1738629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76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52640" y="1841500"/>
            <a:ext cx="4102100" cy="207772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4019" y="4419600"/>
            <a:ext cx="3357879" cy="198628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07260" y="342900"/>
            <a:ext cx="419354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-20" dirty="0">
                <a:solidFill>
                  <a:srgbClr val="000000"/>
                </a:solidFill>
              </a:rPr>
              <a:t>Mitra </a:t>
            </a:r>
            <a:r>
              <a:rPr sz="3700" spc="-5" dirty="0">
                <a:solidFill>
                  <a:srgbClr val="000000"/>
                </a:solidFill>
              </a:rPr>
              <a:t>Berkah</a:t>
            </a:r>
            <a:r>
              <a:rPr sz="3700" spc="-65" dirty="0">
                <a:solidFill>
                  <a:srgbClr val="000000"/>
                </a:solidFill>
              </a:rPr>
              <a:t> </a:t>
            </a:r>
            <a:r>
              <a:rPr sz="3700" spc="-5" dirty="0">
                <a:solidFill>
                  <a:srgbClr val="000000"/>
                </a:solidFill>
              </a:rPr>
              <a:t>Maggot</a:t>
            </a:r>
            <a:endParaRPr sz="370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140" y="4328159"/>
            <a:ext cx="3225800" cy="20777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72559" y="4394200"/>
            <a:ext cx="3909060" cy="194563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56894" y="1025525"/>
            <a:ext cx="8463915" cy="279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064" marR="508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solidFill>
                  <a:srgbClr val="990099"/>
                </a:solidFill>
                <a:latin typeface="Microsoft Sans Serif"/>
                <a:cs typeface="Microsoft Sans Serif"/>
              </a:rPr>
              <a:t>“</a:t>
            </a:r>
            <a:r>
              <a:rPr sz="2000" i="1" spc="-30" dirty="0">
                <a:solidFill>
                  <a:srgbClr val="990099"/>
                </a:solidFill>
                <a:latin typeface="Arial"/>
                <a:cs typeface="Arial"/>
              </a:rPr>
              <a:t>Membangun</a:t>
            </a:r>
            <a:r>
              <a:rPr sz="2000" i="1" spc="-2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70" dirty="0">
                <a:solidFill>
                  <a:srgbClr val="990099"/>
                </a:solidFill>
                <a:latin typeface="Arial"/>
                <a:cs typeface="Arial"/>
              </a:rPr>
              <a:t>ekonomi</a:t>
            </a:r>
            <a:r>
              <a:rPr sz="2000" i="1" spc="-2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35" dirty="0">
                <a:solidFill>
                  <a:srgbClr val="990099"/>
                </a:solidFill>
                <a:latin typeface="Arial"/>
                <a:cs typeface="Arial"/>
              </a:rPr>
              <a:t>kerakyatan</a:t>
            </a:r>
            <a:r>
              <a:rPr sz="2000" i="1" spc="1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70" dirty="0">
                <a:solidFill>
                  <a:srgbClr val="990099"/>
                </a:solidFill>
                <a:latin typeface="Arial"/>
                <a:cs typeface="Arial"/>
              </a:rPr>
              <a:t>dengan</a:t>
            </a:r>
            <a:r>
              <a:rPr sz="2000" i="1" spc="-2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105" dirty="0">
                <a:solidFill>
                  <a:srgbClr val="990099"/>
                </a:solidFill>
                <a:latin typeface="Arial"/>
                <a:cs typeface="Arial"/>
              </a:rPr>
              <a:t>berbasis</a:t>
            </a:r>
            <a:r>
              <a:rPr sz="2000" i="1" spc="-10" dirty="0">
                <a:solidFill>
                  <a:srgbClr val="990099"/>
                </a:solidFill>
                <a:latin typeface="Arial"/>
                <a:cs typeface="Arial"/>
              </a:rPr>
              <a:t> kepedulian </a:t>
            </a:r>
            <a:r>
              <a:rPr sz="2000" i="1" spc="-5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35" dirty="0">
                <a:solidFill>
                  <a:srgbClr val="990099"/>
                </a:solidFill>
                <a:latin typeface="Arial"/>
                <a:cs typeface="Arial"/>
              </a:rPr>
              <a:t>terhadap</a:t>
            </a:r>
            <a:r>
              <a:rPr sz="2000" i="1" spc="-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25" dirty="0">
                <a:solidFill>
                  <a:srgbClr val="990099"/>
                </a:solidFill>
                <a:latin typeface="Arial"/>
                <a:cs typeface="Arial"/>
              </a:rPr>
              <a:t>lingkungan</a:t>
            </a:r>
            <a:r>
              <a:rPr sz="2000" spc="-25" dirty="0">
                <a:solidFill>
                  <a:srgbClr val="990099"/>
                </a:solidFill>
                <a:latin typeface="Microsoft Sans Serif"/>
                <a:cs typeface="Microsoft Sans Serif"/>
              </a:rPr>
              <a:t>.”</a:t>
            </a:r>
            <a:endParaRPr sz="2000">
              <a:latin typeface="Microsoft Sans Serif"/>
              <a:cs typeface="Microsoft Sans Serif"/>
            </a:endParaRPr>
          </a:p>
          <a:p>
            <a:pPr marL="12700" marR="2143125">
              <a:lnSpc>
                <a:spcPct val="100000"/>
              </a:lnSpc>
              <a:spcBef>
                <a:spcPts val="1410"/>
              </a:spcBef>
            </a:pPr>
            <a:r>
              <a:rPr sz="2000" b="1" spc="-10" dirty="0">
                <a:latin typeface="Calibri"/>
                <a:cs typeface="Calibri"/>
              </a:rPr>
              <a:t>Mitra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Berkah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Maggot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(MBM)</a:t>
            </a:r>
            <a:r>
              <a:rPr sz="2000" b="1" spc="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merupakan</a:t>
            </a:r>
            <a:r>
              <a:rPr sz="2000" b="1" spc="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program</a:t>
            </a:r>
            <a:r>
              <a:rPr sz="2000" b="1" spc="-15" dirty="0">
                <a:latin typeface="Calibri"/>
                <a:cs typeface="Calibri"/>
              </a:rPr>
              <a:t> budidaya </a:t>
            </a:r>
            <a:r>
              <a:rPr sz="2000" b="1" spc="-434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maggot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dari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IncubiFarm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dengan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sistem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plasma, sekaligus 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mengolah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sampah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organik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5" dirty="0">
                <a:latin typeface="Calibri"/>
                <a:cs typeface="Calibri"/>
              </a:rPr>
              <a:t>sumbernya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langsung.</a:t>
            </a:r>
            <a:endParaRPr sz="2000">
              <a:latin typeface="Calibri"/>
              <a:cs typeface="Calibri"/>
            </a:endParaRPr>
          </a:p>
          <a:p>
            <a:pPr marL="12700" marR="2207260">
              <a:lnSpc>
                <a:spcPct val="100000"/>
              </a:lnSpc>
              <a:spcBef>
                <a:spcPts val="1205"/>
              </a:spcBef>
            </a:pPr>
            <a:r>
              <a:rPr sz="2000" b="1" spc="-5" dirty="0">
                <a:latin typeface="Calibri"/>
                <a:cs typeface="Calibri"/>
              </a:rPr>
              <a:t>Larva BSF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diberikan</a:t>
            </a:r>
            <a:r>
              <a:rPr sz="2000" b="1" spc="-15" dirty="0">
                <a:latin typeface="Calibri"/>
                <a:cs typeface="Calibri"/>
              </a:rPr>
              <a:t> secara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gratis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kepada</a:t>
            </a:r>
            <a:r>
              <a:rPr sz="2000" b="1" spc="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mitra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dan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maggot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BSF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hasil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budidaya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anggota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tersebut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akan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dibeli</a:t>
            </a:r>
            <a:r>
              <a:rPr sz="2000" b="1" spc="-15" dirty="0">
                <a:latin typeface="Calibri"/>
                <a:cs typeface="Calibri"/>
              </a:rPr>
              <a:t> kembali 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oleh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MBM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9419" y="185420"/>
            <a:ext cx="1658620" cy="16560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439419" y="185420"/>
            <a:ext cx="10726420" cy="1656080"/>
            <a:chOff x="439419" y="185420"/>
            <a:chExt cx="10726420" cy="1656080"/>
          </a:xfrm>
        </p:grpSpPr>
        <p:sp>
          <p:nvSpPr>
            <p:cNvPr id="6" name="object 6"/>
            <p:cNvSpPr/>
            <p:nvPr/>
          </p:nvSpPr>
          <p:spPr>
            <a:xfrm>
              <a:off x="1195069" y="1738630"/>
              <a:ext cx="9966960" cy="0"/>
            </a:xfrm>
            <a:custGeom>
              <a:avLst/>
              <a:gdLst/>
              <a:ahLst/>
              <a:cxnLst/>
              <a:rect l="l" t="t" r="r" b="b"/>
              <a:pathLst>
                <a:path w="9966960">
                  <a:moveTo>
                    <a:pt x="0" y="0"/>
                  </a:moveTo>
                  <a:lnTo>
                    <a:pt x="9966960" y="0"/>
                  </a:lnTo>
                </a:path>
              </a:pathLst>
            </a:custGeom>
            <a:ln w="762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419" y="185420"/>
              <a:ext cx="1658620" cy="16560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07260" y="342900"/>
            <a:ext cx="419354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-20" dirty="0">
                <a:solidFill>
                  <a:srgbClr val="000000"/>
                </a:solidFill>
              </a:rPr>
              <a:t>Mitra </a:t>
            </a:r>
            <a:r>
              <a:rPr sz="3700" spc="-5" dirty="0">
                <a:solidFill>
                  <a:srgbClr val="000000"/>
                </a:solidFill>
              </a:rPr>
              <a:t>Berkah</a:t>
            </a:r>
            <a:r>
              <a:rPr sz="3700" spc="-65" dirty="0">
                <a:solidFill>
                  <a:srgbClr val="000000"/>
                </a:solidFill>
              </a:rPr>
              <a:t> </a:t>
            </a:r>
            <a:r>
              <a:rPr sz="3700" spc="-5" dirty="0">
                <a:solidFill>
                  <a:srgbClr val="000000"/>
                </a:solidFill>
              </a:rPr>
              <a:t>Maggot</a:t>
            </a:r>
            <a:endParaRPr sz="37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419" y="3837940"/>
            <a:ext cx="3774440" cy="28219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7990" y="1025525"/>
            <a:ext cx="8592820" cy="222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1970" marR="5080">
              <a:lnSpc>
                <a:spcPct val="100000"/>
              </a:lnSpc>
              <a:spcBef>
                <a:spcPts val="100"/>
              </a:spcBef>
            </a:pPr>
            <a:r>
              <a:rPr sz="2000" spc="-30" dirty="0">
                <a:solidFill>
                  <a:srgbClr val="990099"/>
                </a:solidFill>
                <a:latin typeface="Microsoft Sans Serif"/>
                <a:cs typeface="Microsoft Sans Serif"/>
              </a:rPr>
              <a:t>“</a:t>
            </a:r>
            <a:r>
              <a:rPr sz="2000" i="1" spc="-30" dirty="0">
                <a:solidFill>
                  <a:srgbClr val="990099"/>
                </a:solidFill>
                <a:latin typeface="Arial"/>
                <a:cs typeface="Arial"/>
              </a:rPr>
              <a:t>Membangun</a:t>
            </a:r>
            <a:r>
              <a:rPr sz="2000" i="1" spc="-2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70" dirty="0">
                <a:solidFill>
                  <a:srgbClr val="990099"/>
                </a:solidFill>
                <a:latin typeface="Arial"/>
                <a:cs typeface="Arial"/>
              </a:rPr>
              <a:t>ekonomi</a:t>
            </a:r>
            <a:r>
              <a:rPr sz="2000" i="1" spc="-2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35" dirty="0">
                <a:solidFill>
                  <a:srgbClr val="990099"/>
                </a:solidFill>
                <a:latin typeface="Arial"/>
                <a:cs typeface="Arial"/>
              </a:rPr>
              <a:t>kerakyatan</a:t>
            </a:r>
            <a:r>
              <a:rPr sz="2000" i="1" spc="1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70" dirty="0">
                <a:solidFill>
                  <a:srgbClr val="990099"/>
                </a:solidFill>
                <a:latin typeface="Arial"/>
                <a:cs typeface="Arial"/>
              </a:rPr>
              <a:t>dengan</a:t>
            </a:r>
            <a:r>
              <a:rPr sz="2000" i="1" spc="-2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105" dirty="0">
                <a:solidFill>
                  <a:srgbClr val="990099"/>
                </a:solidFill>
                <a:latin typeface="Arial"/>
                <a:cs typeface="Arial"/>
              </a:rPr>
              <a:t>berbasis</a:t>
            </a:r>
            <a:r>
              <a:rPr sz="2000" i="1" spc="-10" dirty="0">
                <a:solidFill>
                  <a:srgbClr val="990099"/>
                </a:solidFill>
                <a:latin typeface="Arial"/>
                <a:cs typeface="Arial"/>
              </a:rPr>
              <a:t> kepedulian </a:t>
            </a:r>
            <a:r>
              <a:rPr sz="2000" i="1" spc="-540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35" dirty="0">
                <a:solidFill>
                  <a:srgbClr val="990099"/>
                </a:solidFill>
                <a:latin typeface="Arial"/>
                <a:cs typeface="Arial"/>
              </a:rPr>
              <a:t>terhadap</a:t>
            </a:r>
            <a:r>
              <a:rPr sz="2000" i="1" spc="-5" dirty="0">
                <a:solidFill>
                  <a:srgbClr val="990099"/>
                </a:solidFill>
                <a:latin typeface="Arial"/>
                <a:cs typeface="Arial"/>
              </a:rPr>
              <a:t> </a:t>
            </a:r>
            <a:r>
              <a:rPr sz="2000" i="1" spc="-25" dirty="0">
                <a:solidFill>
                  <a:srgbClr val="990099"/>
                </a:solidFill>
                <a:latin typeface="Arial"/>
                <a:cs typeface="Arial"/>
              </a:rPr>
              <a:t>lingkungan</a:t>
            </a:r>
            <a:r>
              <a:rPr sz="2000" spc="-25" dirty="0">
                <a:solidFill>
                  <a:srgbClr val="990099"/>
                </a:solidFill>
                <a:latin typeface="Microsoft Sans Serif"/>
                <a:cs typeface="Microsoft Sans Serif"/>
              </a:rPr>
              <a:t>.”</a:t>
            </a:r>
            <a:endParaRPr sz="2000">
              <a:latin typeface="Microsoft Sans Serif"/>
              <a:cs typeface="Microsoft Sans Serif"/>
            </a:endParaRPr>
          </a:p>
          <a:p>
            <a:pPr marL="12700" marR="2246630">
              <a:lnSpc>
                <a:spcPct val="90000"/>
              </a:lnSpc>
              <a:spcBef>
                <a:spcPts val="1735"/>
              </a:spcBef>
              <a:tabLst>
                <a:tab pos="1498600" algn="l"/>
                <a:tab pos="4237355" algn="l"/>
              </a:tabLst>
            </a:pPr>
            <a:r>
              <a:rPr sz="2500" spc="-10" dirty="0">
                <a:solidFill>
                  <a:srgbClr val="404040"/>
                </a:solidFill>
                <a:latin typeface="Calibri"/>
                <a:cs typeface="Calibri"/>
              </a:rPr>
              <a:t>Contoh</a:t>
            </a:r>
            <a:r>
              <a:rPr sz="25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Calibri"/>
                <a:cs typeface="Calibri"/>
              </a:rPr>
              <a:t>salah</a:t>
            </a:r>
            <a:r>
              <a:rPr sz="2500" spc="-10" dirty="0">
                <a:solidFill>
                  <a:srgbClr val="404040"/>
                </a:solidFill>
                <a:latin typeface="Calibri"/>
                <a:cs typeface="Calibri"/>
              </a:rPr>
              <a:t> satu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404040"/>
                </a:solidFill>
                <a:latin typeface="Calibri"/>
                <a:cs typeface="Calibri"/>
              </a:rPr>
              <a:t>mitra,</a:t>
            </a:r>
            <a:r>
              <a:rPr sz="25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404040"/>
                </a:solidFill>
                <a:latin typeface="Calibri"/>
                <a:cs typeface="Calibri"/>
              </a:rPr>
              <a:t>Pak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 Ustad</a:t>
            </a:r>
            <a:r>
              <a:rPr sz="25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Calibri"/>
                <a:cs typeface="Calibri"/>
              </a:rPr>
              <a:t>Denie 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Fauzie </a:t>
            </a:r>
            <a:r>
              <a:rPr sz="2500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Calibri"/>
                <a:cs typeface="Calibri"/>
              </a:rPr>
              <a:t>Ridwan,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404040"/>
                </a:solidFill>
                <a:latin typeface="Calibri"/>
                <a:cs typeface="Calibri"/>
              </a:rPr>
              <a:t>di</a:t>
            </a:r>
            <a:r>
              <a:rPr sz="25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Pesantren</a:t>
            </a:r>
            <a:r>
              <a:rPr sz="25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Calibri"/>
                <a:cs typeface="Calibri"/>
              </a:rPr>
              <a:t>Al-Ma’tuq	Kadudampit </a:t>
            </a:r>
            <a:r>
              <a:rPr sz="2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Calibri"/>
                <a:cs typeface="Calibri"/>
              </a:rPr>
              <a:t>Sukabumi.	Mengolah sampah sisa makanan 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para </a:t>
            </a:r>
            <a:r>
              <a:rPr sz="2500" spc="-5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rgbClr val="404040"/>
                </a:solidFill>
                <a:latin typeface="Calibri"/>
                <a:cs typeface="Calibri"/>
              </a:rPr>
              <a:t>santri</a:t>
            </a:r>
            <a:r>
              <a:rPr sz="25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404040"/>
                </a:solidFill>
                <a:latin typeface="Calibri"/>
                <a:cs typeface="Calibri"/>
              </a:rPr>
              <a:t>dengan</a:t>
            </a:r>
            <a:r>
              <a:rPr sz="25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404040"/>
                </a:solidFill>
                <a:latin typeface="Calibri"/>
                <a:cs typeface="Calibri"/>
              </a:rPr>
              <a:t>maggot</a:t>
            </a:r>
            <a:r>
              <a:rPr sz="25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500" spc="-65" dirty="0">
                <a:solidFill>
                  <a:srgbClr val="404040"/>
                </a:solidFill>
                <a:latin typeface="Calibri"/>
                <a:cs typeface="Calibri"/>
              </a:rPr>
              <a:t>BSF.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71340" y="1590039"/>
            <a:ext cx="7081520" cy="5069840"/>
            <a:chOff x="4371340" y="1590039"/>
            <a:chExt cx="7081520" cy="506984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6100" y="1590039"/>
              <a:ext cx="4556759" cy="3390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1340" y="3837939"/>
              <a:ext cx="3789679" cy="28219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0039" y="4508500"/>
              <a:ext cx="2735580" cy="20675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1359" y="891539"/>
            <a:ext cx="3710940" cy="26263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900" y="962660"/>
            <a:ext cx="3601720" cy="2590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00" y="3721100"/>
            <a:ext cx="3563620" cy="25273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9305" y="340042"/>
            <a:ext cx="57931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Kemitraan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dengan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Perpustaaan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Kelurahan</a:t>
            </a:r>
            <a:r>
              <a:rPr sz="1800" b="1" spc="5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Cisarua</a:t>
            </a:r>
            <a:r>
              <a:rPr sz="1800" b="1" spc="409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Sukabumi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31359" y="3695700"/>
            <a:ext cx="3657599" cy="25450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61680" y="927100"/>
            <a:ext cx="3792220" cy="26619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61680" y="3738879"/>
            <a:ext cx="3545839" cy="25095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17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19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5" name="Freeform: Shape 25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5B755B42-E241-44C1-932D-8827A1360236}"/>
              </a:ext>
            </a:extLst>
          </p:cNvPr>
          <p:cNvSpPr txBox="1">
            <a:spLocks/>
          </p:cNvSpPr>
          <p:nvPr/>
        </p:nvSpPr>
        <p:spPr>
          <a:xfrm>
            <a:off x="419481" y="4858761"/>
            <a:ext cx="5575461" cy="9157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  <a:buClr>
                <a:schemeClr val="accent1"/>
              </a:buClr>
              <a:buSzPct val="85000"/>
            </a:pPr>
            <a:r>
              <a:rPr lang="en-US" sz="1400" kern="1200" spc="-5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Balai </a:t>
            </a:r>
            <a:r>
              <a:rPr lang="en-US" sz="1400" spc="-5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PELATIHAN</a:t>
            </a:r>
            <a:r>
              <a:rPr lang="en-US" sz="1400" kern="1200" spc="-5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-5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Lingkungan</a:t>
            </a:r>
            <a:r>
              <a:rPr lang="en-US" sz="1400" kern="1200" spc="-5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-5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Hidup</a:t>
            </a:r>
            <a:r>
              <a:rPr lang="en-US" sz="1400" kern="1200" spc="-5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 dan </a:t>
            </a:r>
            <a:r>
              <a:rPr lang="en-US" sz="1400" kern="1200" spc="-5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Kehutanan</a:t>
            </a:r>
            <a:r>
              <a:rPr lang="en-US" sz="1400" spc="-5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5000"/>
            </a:pPr>
            <a:r>
              <a:rPr lang="en-US" sz="1400" kern="1200" spc="-5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Pematang</a:t>
            </a:r>
            <a:r>
              <a:rPr lang="en-US" sz="1400" spc="-5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1400" kern="1200" spc="-5" dirty="0" err="1">
                <a:solidFill>
                  <a:srgbClr val="080808"/>
                </a:solidFill>
                <a:latin typeface="+mn-lt"/>
                <a:ea typeface="+mn-ea"/>
                <a:cs typeface="+mn-cs"/>
              </a:rPr>
              <a:t>iantar</a:t>
            </a:r>
            <a:endParaRPr lang="en-US" sz="1400" kern="1200" dirty="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964787" y="804333"/>
            <a:ext cx="4357343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TERIMAKASIH</a:t>
            </a:r>
          </a:p>
        </p:txBody>
      </p:sp>
      <p:pic>
        <p:nvPicPr>
          <p:cNvPr id="36" name="object 9">
            <a:extLst>
              <a:ext uri="{FF2B5EF4-FFF2-40B4-BE49-F238E27FC236}">
                <a16:creationId xmlns:a16="http://schemas.microsoft.com/office/drawing/2014/main" id="{22A689FC-1675-43F0-AC8F-BA16129E6C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3324" y="3765592"/>
            <a:ext cx="1008380" cy="1008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17567" y="533400"/>
            <a:ext cx="49428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405" dirty="0">
                <a:highlight>
                  <a:srgbClr val="00FFFF"/>
                </a:highlight>
                <a:latin typeface="Calibri Light"/>
                <a:cs typeface="Calibri Light"/>
              </a:rPr>
              <a:t>T</a:t>
            </a:r>
            <a:r>
              <a:rPr sz="4800" b="0" spc="-75" dirty="0">
                <a:highlight>
                  <a:srgbClr val="00FFFF"/>
                </a:highlight>
                <a:latin typeface="Calibri Light"/>
                <a:cs typeface="Calibri Light"/>
              </a:rPr>
              <a:t>u</a:t>
            </a:r>
            <a:r>
              <a:rPr sz="4800" b="0" spc="-65" dirty="0">
                <a:highlight>
                  <a:srgbClr val="00FFFF"/>
                </a:highlight>
                <a:latin typeface="Calibri Light"/>
                <a:cs typeface="Calibri Light"/>
              </a:rPr>
              <a:t>j</a:t>
            </a:r>
            <a:r>
              <a:rPr sz="4800" b="0" spc="-75" dirty="0">
                <a:highlight>
                  <a:srgbClr val="00FFFF"/>
                </a:highlight>
                <a:latin typeface="Calibri Light"/>
                <a:cs typeface="Calibri Light"/>
              </a:rPr>
              <a:t>u</a:t>
            </a:r>
            <a:r>
              <a:rPr sz="4800" b="0" spc="-10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4800" b="0" dirty="0">
                <a:highlight>
                  <a:srgbClr val="00FFFF"/>
                </a:highlight>
                <a:latin typeface="Calibri Light"/>
                <a:cs typeface="Calibri Light"/>
              </a:rPr>
              <a:t>n</a:t>
            </a:r>
            <a:r>
              <a:rPr sz="4800" b="0" spc="-240" dirty="0">
                <a:highlight>
                  <a:srgbClr val="00FFFF"/>
                </a:highlight>
                <a:latin typeface="Calibri Light"/>
                <a:cs typeface="Calibri Light"/>
              </a:rPr>
              <a:t> </a:t>
            </a:r>
            <a:r>
              <a:rPr sz="4800" b="0" spc="-180" dirty="0">
                <a:highlight>
                  <a:srgbClr val="00FFFF"/>
                </a:highlight>
                <a:latin typeface="Calibri Light"/>
                <a:cs typeface="Calibri Light"/>
              </a:rPr>
              <a:t>P</a:t>
            </a:r>
            <a:r>
              <a:rPr sz="4800" b="0" spc="-75" dirty="0">
                <a:highlight>
                  <a:srgbClr val="00FFFF"/>
                </a:highlight>
                <a:latin typeface="Calibri Light"/>
                <a:cs typeface="Calibri Light"/>
              </a:rPr>
              <a:t>e</a:t>
            </a:r>
            <a:r>
              <a:rPr sz="4800" b="0" spc="-100" dirty="0">
                <a:highlight>
                  <a:srgbClr val="00FFFF"/>
                </a:highlight>
                <a:latin typeface="Calibri Light"/>
                <a:cs typeface="Calibri Light"/>
              </a:rPr>
              <a:t>m</a:t>
            </a:r>
            <a:r>
              <a:rPr sz="4800" b="0" spc="-95" dirty="0">
                <a:highlight>
                  <a:srgbClr val="00FFFF"/>
                </a:highlight>
                <a:latin typeface="Calibri Light"/>
                <a:cs typeface="Calibri Light"/>
              </a:rPr>
              <a:t>b</a:t>
            </a:r>
            <a:r>
              <a:rPr sz="4800" b="0" spc="-114" dirty="0">
                <a:highlight>
                  <a:srgbClr val="00FFFF"/>
                </a:highlight>
                <a:latin typeface="Calibri Light"/>
                <a:cs typeface="Calibri Light"/>
              </a:rPr>
              <a:t>e</a:t>
            </a:r>
            <a:r>
              <a:rPr sz="4800" b="0" spc="-65" dirty="0">
                <a:highlight>
                  <a:srgbClr val="00FFFF"/>
                </a:highlight>
                <a:latin typeface="Calibri Light"/>
                <a:cs typeface="Calibri Light"/>
              </a:rPr>
              <a:t>l</a:t>
            </a:r>
            <a:r>
              <a:rPr sz="4800" b="0" spc="-10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4800" b="0" spc="-65" dirty="0">
                <a:highlight>
                  <a:srgbClr val="00FFFF"/>
                </a:highlight>
                <a:latin typeface="Calibri Light"/>
                <a:cs typeface="Calibri Light"/>
              </a:rPr>
              <a:t>j</a:t>
            </a:r>
            <a:r>
              <a:rPr sz="4800" b="0" spc="-10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4800" b="0" spc="-180" dirty="0">
                <a:highlight>
                  <a:srgbClr val="00FFFF"/>
                </a:highlight>
                <a:latin typeface="Calibri Light"/>
                <a:cs typeface="Calibri Light"/>
              </a:rPr>
              <a:t>r</a:t>
            </a:r>
            <a:r>
              <a:rPr sz="4800" b="0" spc="-100" dirty="0">
                <a:highlight>
                  <a:srgbClr val="00FFFF"/>
                </a:highlight>
                <a:latin typeface="Calibri Light"/>
                <a:cs typeface="Calibri Light"/>
              </a:rPr>
              <a:t>a</a:t>
            </a:r>
            <a:r>
              <a:rPr sz="4800" b="0" dirty="0">
                <a:highlight>
                  <a:srgbClr val="00FFFF"/>
                </a:highlight>
                <a:latin typeface="Calibri Light"/>
                <a:cs typeface="Calibri Light"/>
              </a:rPr>
              <a:t>n</a:t>
            </a:r>
            <a:endParaRPr sz="4800" dirty="0">
              <a:highlight>
                <a:srgbClr val="00FFFF"/>
              </a:highlight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idx="1"/>
          </p:nvPr>
        </p:nvSpPr>
        <p:spPr>
          <a:xfrm>
            <a:off x="1117567" y="2310446"/>
            <a:ext cx="10515600" cy="3103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spc="-10" dirty="0">
                <a:solidFill>
                  <a:srgbClr val="000000"/>
                </a:solidFill>
              </a:rPr>
              <a:t>m</a:t>
            </a:r>
            <a:r>
              <a:rPr spc="-10" dirty="0"/>
              <a:t>elakukan</a:t>
            </a:r>
            <a:r>
              <a:rPr spc="-25" dirty="0"/>
              <a:t> </a:t>
            </a:r>
            <a:r>
              <a:rPr spc="-20" dirty="0"/>
              <a:t>kegiatan</a:t>
            </a:r>
            <a:r>
              <a:rPr spc="-25" dirty="0"/>
              <a:t> </a:t>
            </a:r>
            <a:r>
              <a:rPr spc="-5" dirty="0"/>
              <a:t>pasca</a:t>
            </a:r>
            <a:r>
              <a:rPr spc="5" dirty="0"/>
              <a:t> </a:t>
            </a:r>
            <a:r>
              <a:rPr spc="-15" dirty="0"/>
              <a:t>budidaya</a:t>
            </a:r>
            <a:r>
              <a:rPr spc="-35" dirty="0"/>
              <a:t> </a:t>
            </a:r>
            <a:r>
              <a:rPr i="1" dirty="0">
                <a:latin typeface="Calibri"/>
                <a:cs typeface="Calibri"/>
              </a:rPr>
              <a:t>maggot</a:t>
            </a:r>
            <a:r>
              <a:rPr i="1" spc="-5" dirty="0">
                <a:latin typeface="Calibri"/>
                <a:cs typeface="Calibri"/>
              </a:rPr>
              <a:t> Black</a:t>
            </a:r>
            <a:r>
              <a:rPr i="1" spc="15" dirty="0">
                <a:latin typeface="Calibri"/>
                <a:cs typeface="Calibri"/>
              </a:rPr>
              <a:t> </a:t>
            </a:r>
            <a:r>
              <a:rPr i="1" spc="-5" dirty="0">
                <a:latin typeface="Calibri"/>
                <a:cs typeface="Calibri"/>
              </a:rPr>
              <a:t>Soldier</a:t>
            </a:r>
            <a:r>
              <a:rPr i="1" spc="10" dirty="0">
                <a:latin typeface="Calibri"/>
                <a:cs typeface="Calibri"/>
              </a:rPr>
              <a:t> </a:t>
            </a:r>
            <a:r>
              <a:rPr i="1" spc="-5" dirty="0">
                <a:latin typeface="Calibri"/>
                <a:cs typeface="Calibri"/>
              </a:rPr>
              <a:t>Fly </a:t>
            </a:r>
            <a:r>
              <a:rPr spc="-10" dirty="0"/>
              <a:t>(BSF)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 dirty="0"/>
          </a:p>
          <a:p>
            <a:pPr marL="0" indent="0">
              <a:lnSpc>
                <a:spcPct val="100000"/>
              </a:lnSpc>
              <a:buNone/>
            </a:pPr>
            <a:r>
              <a:rPr b="1" spc="-25" dirty="0">
                <a:solidFill>
                  <a:srgbClr val="000000"/>
                </a:solidFill>
                <a:latin typeface="Calibri"/>
                <a:cs typeface="Calibri"/>
              </a:rPr>
              <a:t>Tujuan</a:t>
            </a:r>
            <a:r>
              <a:rPr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000000"/>
                </a:solidFill>
                <a:latin typeface="Calibri"/>
                <a:cs typeface="Calibri"/>
              </a:rPr>
              <a:t>Khusus</a:t>
            </a:r>
          </a:p>
          <a:p>
            <a:pPr marL="0" indent="0">
              <a:lnSpc>
                <a:spcPct val="100000"/>
              </a:lnSpc>
              <a:buNone/>
            </a:pPr>
            <a:r>
              <a:rPr spc="-10" dirty="0">
                <a:solidFill>
                  <a:srgbClr val="000000"/>
                </a:solidFill>
              </a:rPr>
              <a:t>Setelah </a:t>
            </a:r>
            <a:r>
              <a:rPr spc="-5" dirty="0">
                <a:solidFill>
                  <a:srgbClr val="000000"/>
                </a:solidFill>
              </a:rPr>
              <a:t>mengikuti</a:t>
            </a:r>
            <a:r>
              <a:rPr spc="-3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materi</a:t>
            </a:r>
            <a:r>
              <a:rPr spc="-1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ajar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ini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peserta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dapat:</a:t>
            </a:r>
          </a:p>
          <a:p>
            <a:pPr marL="382905" indent="-370840">
              <a:lnSpc>
                <a:spcPct val="100000"/>
              </a:lnSpc>
              <a:spcBef>
                <a:spcPts val="860"/>
              </a:spcBef>
              <a:buClr>
                <a:srgbClr val="000000"/>
              </a:buClr>
              <a:buAutoNum type="arabicPeriod"/>
              <a:tabLst>
                <a:tab pos="383540" algn="l"/>
              </a:tabLst>
            </a:pPr>
            <a:r>
              <a:rPr spc="-10" dirty="0" err="1"/>
              <a:t>melakukan</a:t>
            </a:r>
            <a:r>
              <a:rPr spc="-25" dirty="0"/>
              <a:t> </a:t>
            </a:r>
            <a:r>
              <a:rPr lang="en-US" spc="-20" dirty="0" err="1"/>
              <a:t>K</a:t>
            </a:r>
            <a:r>
              <a:rPr spc="-20" dirty="0" err="1"/>
              <a:t>egiatan</a:t>
            </a:r>
            <a:r>
              <a:rPr spc="-25" dirty="0"/>
              <a:t> </a:t>
            </a:r>
            <a:r>
              <a:rPr lang="en-US" spc="-25" dirty="0" err="1"/>
              <a:t>P</a:t>
            </a:r>
            <a:r>
              <a:rPr spc="-5" dirty="0" err="1"/>
              <a:t>asca</a:t>
            </a:r>
            <a:r>
              <a:rPr spc="5" dirty="0"/>
              <a:t> </a:t>
            </a:r>
            <a:r>
              <a:rPr lang="en-US" spc="-15" dirty="0" err="1"/>
              <a:t>B</a:t>
            </a:r>
            <a:r>
              <a:rPr spc="-15" dirty="0" err="1"/>
              <a:t>udidaya</a:t>
            </a:r>
            <a:r>
              <a:rPr spc="-35" dirty="0"/>
              <a:t> </a:t>
            </a:r>
            <a:r>
              <a:rPr spc="-5" dirty="0"/>
              <a:t>Maggot BSF</a:t>
            </a:r>
          </a:p>
          <a:p>
            <a:pPr marL="382905" indent="-370840">
              <a:lnSpc>
                <a:spcPct val="100000"/>
              </a:lnSpc>
              <a:spcBef>
                <a:spcPts val="1065"/>
              </a:spcBef>
              <a:buClr>
                <a:srgbClr val="000000"/>
              </a:buClr>
              <a:buAutoNum type="arabicPeriod"/>
              <a:tabLst>
                <a:tab pos="383540" algn="l"/>
              </a:tabLst>
            </a:pPr>
            <a:r>
              <a:rPr spc="-5" dirty="0"/>
              <a:t>menjelaskan</a:t>
            </a:r>
            <a:r>
              <a:rPr spc="-40" dirty="0"/>
              <a:t> </a:t>
            </a:r>
            <a:r>
              <a:rPr spc="-15" dirty="0"/>
              <a:t>Pemasaran</a:t>
            </a:r>
            <a:r>
              <a:rPr dirty="0"/>
              <a:t> </a:t>
            </a:r>
            <a:r>
              <a:rPr spc="-5" dirty="0"/>
              <a:t>Hasil</a:t>
            </a:r>
            <a:r>
              <a:rPr dirty="0"/>
              <a:t> </a:t>
            </a:r>
            <a:r>
              <a:rPr spc="-15" dirty="0"/>
              <a:t>Budidaya </a:t>
            </a:r>
            <a:r>
              <a:rPr spc="-5" dirty="0"/>
              <a:t>Maggot</a:t>
            </a:r>
            <a:r>
              <a:rPr dirty="0"/>
              <a:t> </a:t>
            </a:r>
            <a:r>
              <a:rPr spc="-10" dirty="0"/>
              <a:t>BSF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17567" y="1417065"/>
            <a:ext cx="623287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latin typeface="Calibri"/>
                <a:cs typeface="Calibri"/>
              </a:rPr>
              <a:t>Tujuan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Umum: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310640" algn="l"/>
                <a:tab pos="2499360" algn="l"/>
                <a:tab pos="4168775" algn="l"/>
              </a:tabLst>
            </a:pPr>
            <a:r>
              <a:rPr sz="2800" spc="-10" dirty="0">
                <a:latin typeface="Calibri"/>
                <a:cs typeface="Calibri"/>
              </a:rPr>
              <a:t>Setelah	</a:t>
            </a:r>
            <a:r>
              <a:rPr sz="2800" spc="-5" dirty="0">
                <a:latin typeface="Calibri"/>
                <a:cs typeface="Calibri"/>
              </a:rPr>
              <a:t>selesai	mengikuti	</a:t>
            </a:r>
            <a:r>
              <a:rPr sz="2800" spc="-10" dirty="0">
                <a:latin typeface="Calibri"/>
                <a:cs typeface="Calibri"/>
              </a:rPr>
              <a:t>pembelajaran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52943" y="1843341"/>
            <a:ext cx="36201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9280" algn="l"/>
                <a:tab pos="1460500" algn="l"/>
                <a:tab pos="2776855" algn="l"/>
              </a:tabLst>
            </a:pPr>
            <a:r>
              <a:rPr sz="280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i	pa</a:t>
            </a:r>
            <a:r>
              <a:rPr sz="2800" spc="-8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	pe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er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	da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95069" y="1738629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762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9200" y="754698"/>
            <a:ext cx="197802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i="1" spc="-70" dirty="0">
                <a:highlight>
                  <a:srgbClr val="00FFFF"/>
                </a:highlight>
              </a:rPr>
              <a:t>O</a:t>
            </a:r>
            <a:r>
              <a:rPr sz="4300" i="1" spc="-65" dirty="0">
                <a:highlight>
                  <a:srgbClr val="00FFFF"/>
                </a:highlight>
              </a:rPr>
              <a:t>UT</a:t>
            </a:r>
            <a:r>
              <a:rPr sz="4300" i="1" spc="-60" dirty="0">
                <a:highlight>
                  <a:srgbClr val="00FFFF"/>
                </a:highlight>
              </a:rPr>
              <a:t>L</a:t>
            </a:r>
            <a:r>
              <a:rPr sz="4300" i="1" spc="-70" dirty="0">
                <a:highlight>
                  <a:srgbClr val="00FFFF"/>
                </a:highlight>
              </a:rPr>
              <a:t>I</a:t>
            </a:r>
            <a:r>
              <a:rPr sz="4300" i="1" spc="-55" dirty="0">
                <a:highlight>
                  <a:srgbClr val="00FFFF"/>
                </a:highlight>
              </a:rPr>
              <a:t>N</a:t>
            </a:r>
            <a:r>
              <a:rPr sz="4300" i="1" dirty="0">
                <a:highlight>
                  <a:srgbClr val="00FFFF"/>
                </a:highlight>
              </a:rPr>
              <a:t>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52600" y="1812925"/>
            <a:ext cx="9409429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7540" lvl="1" indent="-62547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638175" algn="l"/>
              </a:tabLst>
            </a:pPr>
            <a:r>
              <a:rPr sz="2800" spc="-20" dirty="0">
                <a:latin typeface="Calibri"/>
                <a:cs typeface="Calibri"/>
              </a:rPr>
              <a:t>Pasca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Budidaya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Maggot</a:t>
            </a:r>
            <a:r>
              <a:rPr sz="2800" spc="-10" dirty="0">
                <a:latin typeface="Calibri"/>
                <a:cs typeface="Calibri"/>
              </a:rPr>
              <a:t> BSF</a:t>
            </a:r>
            <a:endParaRPr sz="2800" dirty="0">
              <a:latin typeface="Calibri"/>
              <a:cs typeface="Calibri"/>
            </a:endParaRPr>
          </a:p>
          <a:p>
            <a:pPr marL="1539240" lvl="2" indent="-897255">
              <a:lnSpc>
                <a:spcPct val="100000"/>
              </a:lnSpc>
              <a:buAutoNum type="arabicPeriod"/>
              <a:tabLst>
                <a:tab pos="1539875" algn="l"/>
              </a:tabLst>
            </a:pPr>
            <a:r>
              <a:rPr sz="2800" spc="-15" dirty="0">
                <a:latin typeface="Calibri"/>
                <a:cs typeface="Calibri"/>
              </a:rPr>
              <a:t>Pengeringan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Maggot</a:t>
            </a:r>
            <a:r>
              <a:rPr sz="2800" spc="-10" dirty="0">
                <a:latin typeface="Calibri"/>
                <a:cs typeface="Calibri"/>
              </a:rPr>
              <a:t> BSF</a:t>
            </a:r>
            <a:endParaRPr sz="2800" dirty="0">
              <a:latin typeface="Calibri"/>
              <a:cs typeface="Calibri"/>
            </a:endParaRPr>
          </a:p>
          <a:p>
            <a:pPr marL="1539240" lvl="2" indent="-897255">
              <a:lnSpc>
                <a:spcPct val="100000"/>
              </a:lnSpc>
              <a:buAutoNum type="arabicPeriod"/>
              <a:tabLst>
                <a:tab pos="1539875" algn="l"/>
              </a:tabLst>
            </a:pPr>
            <a:r>
              <a:rPr sz="2800" spc="-15" dirty="0">
                <a:latin typeface="Calibri"/>
                <a:cs typeface="Calibri"/>
              </a:rPr>
              <a:t>Pembuatan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Pelet</a:t>
            </a:r>
            <a:r>
              <a:rPr sz="2800" spc="-5" dirty="0">
                <a:latin typeface="Calibri"/>
                <a:cs typeface="Calibri"/>
              </a:rPr>
              <a:t> Maggot</a:t>
            </a:r>
            <a:endParaRPr sz="2800" dirty="0">
              <a:latin typeface="Calibri"/>
              <a:cs typeface="Calibri"/>
            </a:endParaRPr>
          </a:p>
          <a:p>
            <a:pPr marL="1539240" marR="5080" lvl="2" indent="-896619">
              <a:lnSpc>
                <a:spcPct val="100000"/>
              </a:lnSpc>
              <a:buAutoNum type="arabicPeriod"/>
              <a:tabLst>
                <a:tab pos="1539875" algn="l"/>
              </a:tabLst>
            </a:pPr>
            <a:r>
              <a:rPr sz="2800" spc="-10" dirty="0">
                <a:latin typeface="Calibri"/>
                <a:cs typeface="Calibri"/>
              </a:rPr>
              <a:t>Pengemasan </a:t>
            </a:r>
            <a:r>
              <a:rPr sz="2800" spc="-50" dirty="0">
                <a:latin typeface="Calibri"/>
                <a:cs typeface="Calibri"/>
              </a:rPr>
              <a:t>Telur </a:t>
            </a:r>
            <a:r>
              <a:rPr sz="2800" dirty="0">
                <a:latin typeface="Calibri"/>
                <a:cs typeface="Calibri"/>
              </a:rPr>
              <a:t>dan </a:t>
            </a:r>
            <a:r>
              <a:rPr sz="2800" spc="-5" dirty="0">
                <a:latin typeface="Calibri"/>
                <a:cs typeface="Calibri"/>
              </a:rPr>
              <a:t>Maggot, </a:t>
            </a:r>
            <a:r>
              <a:rPr sz="2800" spc="-10" dirty="0">
                <a:latin typeface="Calibri"/>
                <a:cs typeface="Calibri"/>
              </a:rPr>
              <a:t>serta </a:t>
            </a:r>
            <a:r>
              <a:rPr sz="2800" dirty="0">
                <a:latin typeface="Calibri"/>
                <a:cs typeface="Calibri"/>
              </a:rPr>
              <a:t>pupa </a:t>
            </a:r>
            <a:r>
              <a:rPr sz="2800" spc="-5" dirty="0">
                <a:latin typeface="Calibri"/>
                <a:cs typeface="Calibri"/>
              </a:rPr>
              <a:t>BSF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(termasuk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pelabelan)</a:t>
            </a:r>
          </a:p>
          <a:p>
            <a:pPr lvl="2">
              <a:lnSpc>
                <a:spcPct val="100000"/>
              </a:lnSpc>
              <a:spcBef>
                <a:spcPts val="10"/>
              </a:spcBef>
              <a:buFont typeface="Calibri"/>
              <a:buAutoNum type="arabicPeriod"/>
            </a:pPr>
            <a:endParaRPr sz="2750" dirty="0">
              <a:latin typeface="Calibri"/>
              <a:cs typeface="Calibri"/>
            </a:endParaRPr>
          </a:p>
          <a:p>
            <a:pPr marL="637540" lvl="1" indent="-625475">
              <a:lnSpc>
                <a:spcPct val="100000"/>
              </a:lnSpc>
              <a:buAutoNum type="arabicPeriod"/>
              <a:tabLst>
                <a:tab pos="638175" algn="l"/>
              </a:tabLst>
            </a:pPr>
            <a:r>
              <a:rPr sz="2800" spc="-15" dirty="0">
                <a:latin typeface="Calibri"/>
                <a:cs typeface="Calibri"/>
              </a:rPr>
              <a:t>Pemasaran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Hasil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Budidaya </a:t>
            </a:r>
            <a:r>
              <a:rPr sz="2800" spc="-5" dirty="0">
                <a:latin typeface="Calibri"/>
                <a:cs typeface="Calibri"/>
              </a:rPr>
              <a:t>Maggot</a:t>
            </a:r>
            <a:r>
              <a:rPr sz="2800" spc="-10" dirty="0">
                <a:latin typeface="Calibri"/>
                <a:cs typeface="Calibri"/>
              </a:rPr>
              <a:t> BSF</a:t>
            </a:r>
            <a:endParaRPr sz="2800" dirty="0">
              <a:latin typeface="Calibri"/>
              <a:cs typeface="Calibri"/>
            </a:endParaRPr>
          </a:p>
          <a:p>
            <a:pPr marL="1539240" lvl="2" indent="-897255">
              <a:lnSpc>
                <a:spcPct val="100000"/>
              </a:lnSpc>
              <a:buAutoNum type="arabicPeriod"/>
              <a:tabLst>
                <a:tab pos="1539875" algn="l"/>
              </a:tabLst>
            </a:pPr>
            <a:r>
              <a:rPr sz="2800" spc="-10" dirty="0">
                <a:latin typeface="Calibri"/>
                <a:cs typeface="Calibri"/>
              </a:rPr>
              <a:t>Peluang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Pasar</a:t>
            </a:r>
            <a:endParaRPr sz="2800" dirty="0">
              <a:latin typeface="Calibri"/>
              <a:cs typeface="Calibri"/>
            </a:endParaRPr>
          </a:p>
          <a:p>
            <a:pPr marL="1539240" lvl="2" indent="-897255">
              <a:lnSpc>
                <a:spcPct val="100000"/>
              </a:lnSpc>
              <a:buAutoNum type="arabicPeriod"/>
              <a:tabLst>
                <a:tab pos="1539875" algn="l"/>
              </a:tabLst>
            </a:pPr>
            <a:r>
              <a:rPr sz="2800" dirty="0">
                <a:latin typeface="Calibri"/>
                <a:cs typeface="Calibri"/>
              </a:rPr>
              <a:t>Jejaring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Kemitraan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17365" y="62928"/>
            <a:ext cx="3333115" cy="68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1" spc="-90" dirty="0">
                <a:latin typeface="Calibri Light"/>
                <a:cs typeface="Calibri Light"/>
              </a:rPr>
              <a:t>PEN</a:t>
            </a:r>
            <a:r>
              <a:rPr sz="4300" b="1" spc="-135" dirty="0">
                <a:latin typeface="Calibri Light"/>
                <a:cs typeface="Calibri Light"/>
              </a:rPr>
              <a:t>D</a:t>
            </a:r>
            <a:r>
              <a:rPr sz="4300" b="1" spc="-85" dirty="0">
                <a:latin typeface="Calibri Light"/>
                <a:cs typeface="Calibri Light"/>
              </a:rPr>
              <a:t>A</a:t>
            </a:r>
            <a:r>
              <a:rPr sz="4300" b="1" spc="-105" dirty="0">
                <a:latin typeface="Calibri Light"/>
                <a:cs typeface="Calibri Light"/>
              </a:rPr>
              <a:t>H</a:t>
            </a:r>
            <a:r>
              <a:rPr sz="4300" b="1" spc="-95" dirty="0">
                <a:latin typeface="Calibri Light"/>
                <a:cs typeface="Calibri Light"/>
              </a:rPr>
              <a:t>U</a:t>
            </a:r>
            <a:r>
              <a:rPr sz="4300" b="1" spc="-185" dirty="0">
                <a:latin typeface="Calibri Light"/>
                <a:cs typeface="Calibri Light"/>
              </a:rPr>
              <a:t>L</a:t>
            </a:r>
            <a:r>
              <a:rPr sz="4300" b="1" spc="-180" dirty="0">
                <a:latin typeface="Calibri Light"/>
                <a:cs typeface="Calibri Light"/>
              </a:rPr>
              <a:t>U</a:t>
            </a:r>
            <a:r>
              <a:rPr sz="4300" b="1" spc="-110" dirty="0">
                <a:latin typeface="Calibri Light"/>
                <a:cs typeface="Calibri Light"/>
              </a:rPr>
              <a:t>A</a:t>
            </a:r>
            <a:r>
              <a:rPr sz="4300" b="1" dirty="0">
                <a:latin typeface="Calibri Light"/>
                <a:cs typeface="Calibri Light"/>
              </a:rPr>
              <a:t>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7827" y="820737"/>
            <a:ext cx="11381105" cy="58759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tabLst>
                <a:tab pos="469265" algn="l"/>
                <a:tab pos="469900" algn="l"/>
              </a:tabLst>
            </a:pPr>
            <a:r>
              <a:rPr lang="en-GB" sz="2400" b="1" spc="-20" dirty="0">
                <a:solidFill>
                  <a:srgbClr val="404040"/>
                </a:solidFill>
                <a:latin typeface="Calibri"/>
                <a:cs typeface="Calibri"/>
              </a:rPr>
              <a:t>1. </a:t>
            </a:r>
            <a:r>
              <a:rPr sz="2400" b="1" spc="-20" dirty="0" err="1">
                <a:solidFill>
                  <a:srgbClr val="404040"/>
                </a:solidFill>
                <a:latin typeface="Calibri"/>
                <a:cs typeface="Calibri"/>
              </a:rPr>
              <a:t>Budidaya</a:t>
            </a:r>
            <a:r>
              <a:rPr sz="2400" b="1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Maggot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BSF</a:t>
            </a:r>
            <a:r>
              <a:rPr sz="2400" b="1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memiliki</a:t>
            </a:r>
            <a:r>
              <a:rPr sz="24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Calibri"/>
                <a:cs typeface="Calibri"/>
              </a:rPr>
              <a:t>peran</a:t>
            </a:r>
            <a:r>
              <a:rPr sz="24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besar</a:t>
            </a:r>
            <a:r>
              <a:rPr sz="24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dalam</a:t>
            </a:r>
            <a:r>
              <a:rPr sz="24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Calibri"/>
                <a:cs typeface="Calibri"/>
              </a:rPr>
              <a:t>pengurangan</a:t>
            </a:r>
            <a:r>
              <a:rPr sz="24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404040"/>
                </a:solidFill>
                <a:latin typeface="Calibri"/>
                <a:cs typeface="Calibri"/>
              </a:rPr>
              <a:t>sampah</a:t>
            </a:r>
            <a:r>
              <a:rPr sz="24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404040"/>
                </a:solidFill>
                <a:latin typeface="Calibri"/>
                <a:cs typeface="Calibri"/>
              </a:rPr>
              <a:t>organi</a:t>
            </a:r>
            <a:r>
              <a:rPr lang="en-GB" sz="2400" b="1" spc="-15" dirty="0">
                <a:solidFill>
                  <a:srgbClr val="404040"/>
                </a:solidFill>
                <a:latin typeface="Calibri"/>
                <a:cs typeface="Calibri"/>
              </a:rPr>
              <a:t>k</a:t>
            </a:r>
            <a:endParaRPr sz="2400" dirty="0"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lphaLcPeriod"/>
              <a:tabLst>
                <a:tab pos="909319" algn="l"/>
                <a:tab pos="909955" algn="l"/>
              </a:tabLst>
            </a:pPr>
            <a:r>
              <a:rPr sz="2400" b="1" spc="-20" dirty="0">
                <a:solidFill>
                  <a:srgbClr val="0070C0"/>
                </a:solidFill>
                <a:latin typeface="Calibri"/>
                <a:cs typeface="Calibri"/>
              </a:rPr>
              <a:t>Rata-rata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 minimal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kg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dapat</a:t>
            </a:r>
            <a:r>
              <a:rPr sz="2400" b="1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sz="24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2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kg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organi</a:t>
            </a:r>
            <a:r>
              <a:rPr lang="en-US"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k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atau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>
              <a:lnSpc>
                <a:spcPct val="100000"/>
              </a:lnSpc>
            </a:pP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dapat</a:t>
            </a:r>
            <a:r>
              <a:rPr sz="24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sz="24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sebesar</a:t>
            </a:r>
            <a:r>
              <a:rPr sz="24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2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kali</a:t>
            </a:r>
            <a:r>
              <a:rPr sz="2400" b="1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lipat</a:t>
            </a:r>
            <a:r>
              <a:rPr sz="2400" b="1" spc="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bobot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tubuhnya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 marR="154940" lvl="1" indent="-457834">
              <a:lnSpc>
                <a:spcPct val="100000"/>
              </a:lnSpc>
              <a:buClr>
                <a:srgbClr val="000000"/>
              </a:buClr>
              <a:buAutoNum type="alphaLcPeriod" startAt="2"/>
              <a:tabLst>
                <a:tab pos="909319" algn="l"/>
                <a:tab pos="909955" algn="l"/>
                <a:tab pos="9711690" algn="l"/>
              </a:tabLst>
            </a:pPr>
            <a:r>
              <a:rPr lang="en-US" sz="2400" b="1" spc="-10" dirty="0" err="1">
                <a:solidFill>
                  <a:srgbClr val="0070C0"/>
                </a:solidFill>
                <a:latin typeface="Calibri"/>
                <a:cs typeface="Calibri"/>
              </a:rPr>
              <a:t>B</a:t>
            </a:r>
            <a:r>
              <a:rPr sz="2400" b="1" spc="-10" dirty="0" err="1">
                <a:solidFill>
                  <a:srgbClr val="0070C0"/>
                </a:solidFill>
                <a:latin typeface="Calibri"/>
                <a:cs typeface="Calibri"/>
              </a:rPr>
              <a:t>ahkan</a:t>
            </a:r>
            <a:r>
              <a:rPr sz="24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semakin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besar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 akan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semakin</a:t>
            </a:r>
            <a:r>
              <a:rPr sz="24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70C0"/>
                </a:solidFill>
                <a:latin typeface="Calibri"/>
                <a:cs typeface="Calibri"/>
              </a:rPr>
              <a:t>banyak</a:t>
            </a:r>
            <a:r>
              <a:rPr sz="24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sz="24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organi</a:t>
            </a:r>
            <a:r>
              <a:rPr lang="en-US"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k</a:t>
            </a:r>
            <a:r>
              <a:rPr sz="2400" b="1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sz="2400" b="1" spc="-5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hasil</a:t>
            </a:r>
            <a:r>
              <a:rPr sz="2400" b="1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uji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coba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 maggot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umur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8</a:t>
            </a:r>
            <a:r>
              <a:rPr sz="24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hari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(2,5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kg)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dalam</a:t>
            </a:r>
            <a:r>
              <a:rPr sz="24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waktu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hari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dapat</a:t>
            </a:r>
            <a:r>
              <a:rPr lang="en-US"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organi</a:t>
            </a:r>
            <a:r>
              <a:rPr lang="en-US"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k</a:t>
            </a:r>
            <a:r>
              <a:rPr lang="en-US"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 err="1">
                <a:solidFill>
                  <a:srgbClr val="0070C0"/>
                </a:solidFill>
                <a:latin typeface="Calibri"/>
                <a:cs typeface="Calibri"/>
              </a:rPr>
              <a:t>sebanyak</a:t>
            </a:r>
            <a:r>
              <a:rPr sz="24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73</a:t>
            </a:r>
            <a:r>
              <a:rPr sz="2400" b="1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kg;</a:t>
            </a:r>
            <a:r>
              <a:rPr lang="en-US" sz="24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n-US"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artinya</a:t>
            </a:r>
            <a:r>
              <a:rPr lang="en-US" sz="2400" b="1" spc="-5" dirty="0">
                <a:solidFill>
                  <a:srgbClr val="0070C0"/>
                </a:solidFill>
                <a:latin typeface="Calibri"/>
                <a:cs typeface="Calibri"/>
              </a:rPr>
              <a:t> per kg maggot </a:t>
            </a:r>
            <a:r>
              <a:rPr lang="en-US"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lang="en-US" sz="2400" b="1" spc="-5" dirty="0">
                <a:solidFill>
                  <a:srgbClr val="0070C0"/>
                </a:solidFill>
                <a:latin typeface="Calibri"/>
                <a:cs typeface="Calibri"/>
              </a:rPr>
              <a:t> 2,6 kg </a:t>
            </a:r>
            <a:r>
              <a:rPr lang="en-US"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lang="en-US" sz="2400" b="1" spc="-5" dirty="0">
                <a:solidFill>
                  <a:srgbClr val="0070C0"/>
                </a:solidFill>
                <a:latin typeface="Calibri"/>
                <a:cs typeface="Calibri"/>
              </a:rPr>
              <a:t>/</a:t>
            </a:r>
            <a:r>
              <a:rPr lang="en-US" sz="2400" b="1" spc="-5" dirty="0" err="1">
                <a:solidFill>
                  <a:srgbClr val="0070C0"/>
                </a:solidFill>
                <a:latin typeface="Calibri"/>
                <a:cs typeface="Calibri"/>
              </a:rPr>
              <a:t>hari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lphaLcPeriod" startAt="2"/>
              <a:tabLst>
                <a:tab pos="909319" algn="l"/>
                <a:tab pos="909955" algn="l"/>
              </a:tabLst>
            </a:pP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Menurut</a:t>
            </a:r>
            <a:r>
              <a:rPr sz="2400" b="1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Bullock,</a:t>
            </a:r>
            <a:r>
              <a:rPr sz="2400" b="1" spc="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70C0"/>
                </a:solidFill>
                <a:latin typeface="Calibri"/>
                <a:cs typeface="Calibri"/>
              </a:rPr>
              <a:t>et al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.</a:t>
            </a:r>
            <a:r>
              <a:rPr sz="24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(2013)</a:t>
            </a:r>
            <a:r>
              <a:rPr sz="2400" b="1" spc="-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larva/maggot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BSF</a:t>
            </a:r>
            <a:r>
              <a:rPr sz="24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mampu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sz="24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sz="24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sisa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>
              <a:lnSpc>
                <a:spcPct val="100000"/>
              </a:lnSpc>
            </a:pP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makanan</a:t>
            </a:r>
            <a:r>
              <a:rPr sz="2400" b="1" spc="-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hingga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 46,04</a:t>
            </a:r>
            <a:r>
              <a:rPr sz="2400" b="1" spc="-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%;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buClr>
                <a:srgbClr val="000000"/>
              </a:buClr>
              <a:buAutoNum type="alphaLcPeriod" startAt="4"/>
              <a:tabLst>
                <a:tab pos="909319" algn="l"/>
                <a:tab pos="909955" algn="l"/>
              </a:tabLst>
            </a:pPr>
            <a:r>
              <a:rPr sz="2400" b="1" spc="-30" dirty="0">
                <a:solidFill>
                  <a:srgbClr val="0070C0"/>
                </a:solidFill>
                <a:latin typeface="Calibri"/>
                <a:cs typeface="Calibri"/>
              </a:rPr>
              <a:t>Diener,</a:t>
            </a:r>
            <a:r>
              <a:rPr sz="24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0070C0"/>
                </a:solidFill>
                <a:latin typeface="Calibri"/>
                <a:cs typeface="Calibri"/>
              </a:rPr>
              <a:t>et</a:t>
            </a:r>
            <a:r>
              <a:rPr sz="2400" b="1" i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0070C0"/>
                </a:solidFill>
                <a:latin typeface="Calibri"/>
                <a:cs typeface="Calibri"/>
              </a:rPr>
              <a:t>al.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(2011)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400" b="1" spc="-4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mampu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70C0"/>
                </a:solidFill>
                <a:latin typeface="Calibri"/>
                <a:cs typeface="Calibri"/>
              </a:rPr>
              <a:t>mereduksi</a:t>
            </a:r>
            <a:r>
              <a:rPr sz="24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sampah</a:t>
            </a:r>
            <a:r>
              <a:rPr sz="24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organik</a:t>
            </a:r>
            <a:r>
              <a:rPr sz="2400" b="1" spc="-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70C0"/>
                </a:solidFill>
                <a:latin typeface="Calibri"/>
                <a:cs typeface="Calibri"/>
              </a:rPr>
              <a:t>antara</a:t>
            </a:r>
            <a:r>
              <a:rPr sz="24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70C0"/>
                </a:solidFill>
                <a:latin typeface="Calibri"/>
                <a:cs typeface="Calibri"/>
              </a:rPr>
              <a:t>65,5-78,9%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tabLst>
                <a:tab pos="469265" algn="l"/>
                <a:tab pos="469900" algn="l"/>
              </a:tabLst>
            </a:pPr>
            <a:r>
              <a:rPr lang="en-GB" sz="2400" b="1" spc="-10" dirty="0">
                <a:solidFill>
                  <a:srgbClr val="404040"/>
                </a:solidFill>
                <a:latin typeface="Calibri"/>
                <a:cs typeface="Calibri"/>
              </a:rPr>
              <a:t>2. M</a:t>
            </a:r>
            <a:r>
              <a:rPr sz="2400" b="1" spc="-10" dirty="0" err="1">
                <a:solidFill>
                  <a:srgbClr val="404040"/>
                </a:solidFill>
                <a:latin typeface="Calibri"/>
                <a:cs typeface="Calibri"/>
              </a:rPr>
              <a:t>emiliki</a:t>
            </a:r>
            <a:r>
              <a:rPr sz="2400" b="1" spc="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nilai</a:t>
            </a:r>
            <a:r>
              <a:rPr sz="24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ekonomi</a:t>
            </a:r>
            <a:r>
              <a:rPr sz="2400" b="1" spc="-15" dirty="0">
                <a:solidFill>
                  <a:srgbClr val="404040"/>
                </a:solidFill>
                <a:latin typeface="Calibri"/>
                <a:cs typeface="Calibri"/>
              </a:rPr>
              <a:t> yang</a:t>
            </a:r>
            <a:r>
              <a:rPr sz="2400" b="1" dirty="0">
                <a:solidFill>
                  <a:srgbClr val="404040"/>
                </a:solidFill>
                <a:latin typeface="Calibri"/>
                <a:cs typeface="Calibri"/>
              </a:rPr>
              <a:t> tinggi</a:t>
            </a:r>
            <a:r>
              <a:rPr sz="24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sehingga</a:t>
            </a:r>
            <a:r>
              <a:rPr sz="2400" b="1" spc="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bisa</a:t>
            </a:r>
            <a:r>
              <a:rPr sz="2400" b="1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menjadi</a:t>
            </a:r>
            <a:r>
              <a:rPr sz="24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404040"/>
                </a:solidFill>
                <a:latin typeface="Calibri"/>
                <a:cs typeface="Calibri"/>
              </a:rPr>
              <a:t>kegiatan</a:t>
            </a:r>
            <a:r>
              <a:rPr sz="2400" b="1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usaha</a:t>
            </a:r>
            <a:r>
              <a:rPr sz="24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untuk</a:t>
            </a:r>
            <a:endParaRPr sz="24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menambah</a:t>
            </a:r>
            <a:r>
              <a:rPr sz="2400" b="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Calibri"/>
                <a:cs typeface="Calibri"/>
              </a:rPr>
              <a:t>penghasilan</a:t>
            </a:r>
            <a:r>
              <a:rPr sz="2400" b="1" spc="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Calibri"/>
                <a:cs typeface="Calibri"/>
              </a:rPr>
              <a:t>dan membuka</a:t>
            </a:r>
            <a:r>
              <a:rPr sz="2400" b="1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404040"/>
                </a:solidFill>
                <a:latin typeface="Calibri"/>
                <a:cs typeface="Calibri"/>
              </a:rPr>
              <a:t>lapangan</a:t>
            </a:r>
            <a:r>
              <a:rPr sz="2400" b="1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404040"/>
                </a:solidFill>
                <a:latin typeface="Calibri"/>
                <a:cs typeface="Calibri"/>
              </a:rPr>
              <a:t>pekerjaan</a:t>
            </a:r>
            <a:endParaRPr sz="2400" dirty="0"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spcBef>
                <a:spcPts val="20"/>
              </a:spcBef>
              <a:buClr>
                <a:srgbClr val="000000"/>
              </a:buClr>
              <a:buAutoNum type="alphaLcPeriod"/>
              <a:tabLst>
                <a:tab pos="909319" algn="l"/>
                <a:tab pos="909955" algn="l"/>
              </a:tabLst>
            </a:pP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Fresh</a:t>
            </a:r>
            <a:r>
              <a:rPr sz="22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2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sebagai</a:t>
            </a:r>
            <a:r>
              <a:rPr sz="22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pakan</a:t>
            </a:r>
            <a:r>
              <a:rPr sz="2200" b="1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untuk</a:t>
            </a:r>
            <a:r>
              <a:rPr sz="2200" b="1" spc="-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70C0"/>
                </a:solidFill>
                <a:latin typeface="Calibri"/>
                <a:cs typeface="Calibri"/>
              </a:rPr>
              <a:t>peternakan</a:t>
            </a:r>
            <a:r>
              <a:rPr sz="2200" b="1" spc="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sendiri</a:t>
            </a:r>
            <a:endParaRPr sz="22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buClr>
                <a:srgbClr val="000000"/>
              </a:buClr>
              <a:buAutoNum type="alphaLcPeriod"/>
              <a:tabLst>
                <a:tab pos="909319" algn="l"/>
                <a:tab pos="909955" algn="l"/>
              </a:tabLst>
            </a:pP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Dijual</a:t>
            </a:r>
            <a:r>
              <a:rPr sz="22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dalam</a:t>
            </a:r>
            <a:r>
              <a:rPr sz="2200" b="1" spc="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bentuk</a:t>
            </a:r>
            <a:r>
              <a:rPr sz="22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fresh</a:t>
            </a:r>
            <a:r>
              <a:rPr sz="22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200" b="1" spc="2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30" dirty="0">
                <a:solidFill>
                  <a:srgbClr val="0070C0"/>
                </a:solidFill>
                <a:latin typeface="Calibri"/>
                <a:cs typeface="Calibri"/>
              </a:rPr>
              <a:t>ke</a:t>
            </a:r>
            <a:r>
              <a:rPr sz="22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70C0"/>
                </a:solidFill>
                <a:latin typeface="Calibri"/>
                <a:cs typeface="Calibri"/>
              </a:rPr>
              <a:t>peternak</a:t>
            </a:r>
            <a:r>
              <a:rPr sz="2200" b="1" spc="3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lain</a:t>
            </a:r>
            <a:endParaRPr sz="22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buClr>
                <a:srgbClr val="000000"/>
              </a:buClr>
              <a:buAutoNum type="alphaLcPeriod"/>
              <a:tabLst>
                <a:tab pos="909319" algn="l"/>
                <a:tab pos="909955" algn="l"/>
                <a:tab pos="1930400" algn="l"/>
              </a:tabLst>
            </a:pPr>
            <a:r>
              <a:rPr sz="2200" b="1" spc="-15" dirty="0" err="1">
                <a:solidFill>
                  <a:srgbClr val="0070C0"/>
                </a:solidFill>
                <a:latin typeface="Calibri"/>
                <a:cs typeface="Calibri"/>
              </a:rPr>
              <a:t>Sebagai</a:t>
            </a:r>
            <a:r>
              <a:rPr lang="en-US" sz="22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 err="1">
                <a:solidFill>
                  <a:srgbClr val="0070C0"/>
                </a:solidFill>
                <a:latin typeface="Calibri"/>
                <a:cs typeface="Calibri"/>
              </a:rPr>
              <a:t>bahan</a:t>
            </a:r>
            <a:r>
              <a:rPr sz="22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pembuatan</a:t>
            </a:r>
            <a:r>
              <a:rPr sz="22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pelet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 maggot</a:t>
            </a:r>
            <a:endParaRPr sz="22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909319" lvl="1" indent="-458470">
              <a:lnSpc>
                <a:spcPct val="100000"/>
              </a:lnSpc>
              <a:buClr>
                <a:srgbClr val="000000"/>
              </a:buClr>
              <a:buAutoNum type="alphaLcPeriod"/>
              <a:tabLst>
                <a:tab pos="909319" algn="l"/>
                <a:tab pos="909955" algn="l"/>
              </a:tabLst>
            </a:pP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Diolah</a:t>
            </a:r>
            <a:r>
              <a:rPr sz="22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70C0"/>
                </a:solidFill>
                <a:latin typeface="Calibri"/>
                <a:cs typeface="Calibri"/>
              </a:rPr>
              <a:t>menjadi</a:t>
            </a:r>
            <a:r>
              <a:rPr sz="2200" b="1" spc="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70C0"/>
                </a:solidFill>
                <a:latin typeface="Calibri"/>
                <a:cs typeface="Calibri"/>
              </a:rPr>
              <a:t>maggot</a:t>
            </a:r>
            <a:r>
              <a:rPr sz="2200" b="1" spc="-15" dirty="0">
                <a:solidFill>
                  <a:srgbClr val="0070C0"/>
                </a:solidFill>
                <a:latin typeface="Calibri"/>
                <a:cs typeface="Calibri"/>
              </a:rPr>
              <a:t> kering</a:t>
            </a:r>
            <a:endParaRPr sz="22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956" y="3850102"/>
            <a:ext cx="12192000" cy="3195320"/>
            <a:chOff x="0" y="3662679"/>
            <a:chExt cx="12192000" cy="3195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9800" y="3662679"/>
              <a:ext cx="4953000" cy="2875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1240" y="3662679"/>
              <a:ext cx="2006600" cy="2875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5" name="object 5"/>
          <p:cNvSpPr txBox="1"/>
          <p:nvPr/>
        </p:nvSpPr>
        <p:spPr>
          <a:xfrm>
            <a:off x="570230" y="211073"/>
            <a:ext cx="33921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4.1.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 Pasca</a:t>
            </a:r>
            <a:r>
              <a:rPr sz="2000" b="1" spc="5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57004E"/>
                </a:solidFill>
                <a:latin typeface="Calibri"/>
                <a:cs typeface="Calibri"/>
              </a:rPr>
              <a:t>Budidaya</a:t>
            </a:r>
            <a:r>
              <a:rPr sz="2000" b="1" spc="10" dirty="0">
                <a:solidFill>
                  <a:srgbClr val="57004E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57004E"/>
                </a:solidFill>
                <a:latin typeface="Calibri"/>
                <a:cs typeface="Calibri"/>
              </a:rPr>
              <a:t>Maggot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0230" y="541273"/>
            <a:ext cx="964057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4.1.1.</a:t>
            </a:r>
            <a:r>
              <a:rPr spc="-25" dirty="0"/>
              <a:t> </a:t>
            </a:r>
            <a:r>
              <a:rPr spc="-20" dirty="0"/>
              <a:t>Pembuatan</a:t>
            </a:r>
            <a:r>
              <a:rPr spc="-25" dirty="0"/>
              <a:t> </a:t>
            </a:r>
            <a:r>
              <a:rPr spc="-5" dirty="0"/>
              <a:t>maggot</a:t>
            </a:r>
            <a:r>
              <a:rPr spc="-10" dirty="0"/>
              <a:t> </a:t>
            </a:r>
            <a:r>
              <a:rPr spc="-15" dirty="0"/>
              <a:t>kering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70230" y="1231205"/>
            <a:ext cx="1127950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6235" algn="l"/>
              </a:tabLst>
            </a:pP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Maggot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1"/>
                </a:solidFill>
                <a:latin typeface="Calibri"/>
                <a:cs typeface="Calibri"/>
              </a:rPr>
              <a:t>BSF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bisa</a:t>
            </a:r>
            <a:r>
              <a:rPr sz="2400" b="1" spc="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dikeringkan</a:t>
            </a:r>
            <a:r>
              <a:rPr sz="2400" b="1" spc="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juga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sehingga</a:t>
            </a:r>
            <a:r>
              <a:rPr sz="2400" b="1" spc="4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bisa</a:t>
            </a:r>
            <a:r>
              <a:rPr sz="2400" b="1" spc="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disimpan</a:t>
            </a:r>
            <a:r>
              <a:rPr sz="2400" b="1" spc="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lebih</a:t>
            </a:r>
            <a:r>
              <a:rPr sz="2400" b="1" spc="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lama;</a:t>
            </a:r>
            <a:endParaRPr sz="24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"/>
              <a:tabLst>
                <a:tab pos="356235" algn="l"/>
              </a:tabLst>
            </a:pP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Maggot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kering</a:t>
            </a:r>
            <a:r>
              <a:rPr sz="2400" b="1" spc="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bisa</a:t>
            </a:r>
            <a:r>
              <a:rPr sz="2400" b="1" spc="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dikemas</a:t>
            </a:r>
            <a:r>
              <a:rPr sz="2400" b="1" spc="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dengan</a:t>
            </a:r>
            <a:r>
              <a:rPr sz="24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label</a:t>
            </a:r>
            <a:r>
              <a:rPr sz="2400" b="1" spc="3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sendiri</a:t>
            </a:r>
            <a:r>
              <a:rPr sz="2400" b="1" spc="3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1"/>
                </a:solidFill>
                <a:latin typeface="Calibri"/>
                <a:cs typeface="Calibri"/>
              </a:rPr>
              <a:t>,</a:t>
            </a:r>
            <a:r>
              <a:rPr sz="2400" b="1" spc="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kemudian</a:t>
            </a:r>
            <a:r>
              <a:rPr sz="24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dipasarkan</a:t>
            </a:r>
            <a:r>
              <a:rPr sz="2400" b="1" spc="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chemeClr val="accent1"/>
                </a:solidFill>
                <a:latin typeface="Calibri"/>
                <a:cs typeface="Calibri"/>
              </a:rPr>
              <a:t>ke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accent1"/>
                </a:solidFill>
                <a:latin typeface="Calibri"/>
                <a:cs typeface="Calibri"/>
              </a:rPr>
              <a:t>toko</a:t>
            </a:r>
            <a:r>
              <a:rPr sz="2400" b="1" spc="-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pakan</a:t>
            </a:r>
            <a:endParaRPr sz="24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/toko</a:t>
            </a:r>
            <a:r>
              <a:rPr sz="2400" b="1" spc="-9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aquarium;</a:t>
            </a:r>
            <a:endParaRPr sz="24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"/>
              <a:tabLst>
                <a:tab pos="356235" algn="l"/>
              </a:tabLst>
            </a:pP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Maggot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 kering</a:t>
            </a:r>
            <a:r>
              <a:rPr sz="24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cocok untuk</a:t>
            </a:r>
            <a:r>
              <a:rPr sz="24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accent1"/>
                </a:solidFill>
                <a:latin typeface="Calibri"/>
                <a:cs typeface="Calibri"/>
              </a:rPr>
              <a:t>para</a:t>
            </a:r>
            <a:r>
              <a:rPr sz="2400" b="1" spc="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penghobi</a:t>
            </a:r>
            <a:r>
              <a:rPr sz="2400" b="1" spc="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seperti</a:t>
            </a:r>
            <a:r>
              <a:rPr sz="2400" b="1" spc="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pakan</a:t>
            </a:r>
            <a:r>
              <a:rPr sz="24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untuk</a:t>
            </a:r>
            <a:r>
              <a:rPr sz="2400" b="1" spc="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ikan</a:t>
            </a:r>
            <a:r>
              <a:rPr sz="24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koi, </a:t>
            </a:r>
            <a:r>
              <a:rPr sz="2400" b="1" dirty="0">
                <a:solidFill>
                  <a:schemeClr val="accent1"/>
                </a:solidFill>
                <a:latin typeface="Calibri"/>
                <a:cs typeface="Calibri"/>
              </a:rPr>
              <a:t>burung,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dll.</a:t>
            </a:r>
            <a:endParaRPr sz="24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5" dirty="0">
                <a:latin typeface="Calibri"/>
                <a:cs typeface="Calibri"/>
              </a:rPr>
              <a:t>Cara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pembuatan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maggot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kering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69900" algn="l"/>
              </a:tabLst>
            </a:pPr>
            <a:r>
              <a:rPr sz="2400" b="1" dirty="0">
                <a:latin typeface="Calibri"/>
                <a:cs typeface="Calibri"/>
              </a:rPr>
              <a:t>1.	</a:t>
            </a:r>
            <a:r>
              <a:rPr sz="2400" b="1" spc="-15" dirty="0">
                <a:solidFill>
                  <a:schemeClr val="accent1"/>
                </a:solidFill>
                <a:latin typeface="Calibri"/>
                <a:cs typeface="Calibri"/>
              </a:rPr>
              <a:t>Pencucian</a:t>
            </a:r>
            <a:r>
              <a:rPr sz="2400" b="1" spc="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Fresh </a:t>
            </a:r>
            <a:r>
              <a:rPr sz="2400" b="1" spc="-5" dirty="0">
                <a:solidFill>
                  <a:schemeClr val="accent1"/>
                </a:solidFill>
                <a:latin typeface="Calibri"/>
                <a:cs typeface="Calibri"/>
              </a:rPr>
              <a:t>Maggot</a:t>
            </a:r>
            <a:r>
              <a:rPr sz="2400" b="1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accent1"/>
                </a:solidFill>
                <a:latin typeface="Calibri"/>
                <a:cs typeface="Calibri"/>
              </a:rPr>
              <a:t>supaya</a:t>
            </a:r>
            <a:r>
              <a:rPr sz="2400" b="1" spc="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1"/>
                </a:solidFill>
                <a:latin typeface="Calibri"/>
                <a:cs typeface="Calibri"/>
              </a:rPr>
              <a:t>bersih</a:t>
            </a:r>
            <a:endParaRPr sz="24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0" y="4134739"/>
            <a:ext cx="4511040" cy="250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330" y="283617"/>
            <a:ext cx="8562340" cy="407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000000"/>
                </a:solidFill>
              </a:rPr>
              <a:t>2.</a:t>
            </a:r>
            <a:r>
              <a:rPr sz="2500" b="1" spc="-15" dirty="0">
                <a:solidFill>
                  <a:srgbClr val="000000"/>
                </a:solidFill>
              </a:rPr>
              <a:t> </a:t>
            </a:r>
            <a:r>
              <a:rPr sz="2500" b="1" spc="-10" dirty="0">
                <a:solidFill>
                  <a:schemeClr val="accent1"/>
                </a:solidFill>
              </a:rPr>
              <a:t>Mematikan</a:t>
            </a:r>
            <a:r>
              <a:rPr sz="2500" b="1" spc="15" dirty="0">
                <a:solidFill>
                  <a:schemeClr val="accent1"/>
                </a:solidFill>
              </a:rPr>
              <a:t> </a:t>
            </a:r>
            <a:r>
              <a:rPr sz="2500" b="1" spc="-5" dirty="0">
                <a:solidFill>
                  <a:schemeClr val="accent1"/>
                </a:solidFill>
              </a:rPr>
              <a:t>maggot</a:t>
            </a:r>
            <a:r>
              <a:rPr sz="2500" b="1" spc="5" dirty="0">
                <a:solidFill>
                  <a:schemeClr val="accent1"/>
                </a:solidFill>
              </a:rPr>
              <a:t> </a:t>
            </a:r>
            <a:r>
              <a:rPr sz="2500" b="1" spc="-10" dirty="0">
                <a:solidFill>
                  <a:schemeClr val="accent1"/>
                </a:solidFill>
              </a:rPr>
              <a:t>dengan</a:t>
            </a:r>
            <a:r>
              <a:rPr sz="2500" b="1" spc="-5" dirty="0">
                <a:solidFill>
                  <a:schemeClr val="accent1"/>
                </a:solidFill>
              </a:rPr>
              <a:t> </a:t>
            </a:r>
            <a:r>
              <a:rPr sz="2500" b="1" spc="-25" dirty="0">
                <a:solidFill>
                  <a:schemeClr val="accent1"/>
                </a:solidFill>
              </a:rPr>
              <a:t>cara</a:t>
            </a:r>
            <a:r>
              <a:rPr sz="2500" b="1" spc="20" dirty="0">
                <a:solidFill>
                  <a:schemeClr val="accent1"/>
                </a:solidFill>
              </a:rPr>
              <a:t> </a:t>
            </a:r>
            <a:r>
              <a:rPr sz="2500" b="1" spc="-10" dirty="0">
                <a:solidFill>
                  <a:schemeClr val="accent1"/>
                </a:solidFill>
              </a:rPr>
              <a:t>mencelupkan</a:t>
            </a:r>
            <a:r>
              <a:rPr sz="2500" b="1" spc="10" dirty="0">
                <a:solidFill>
                  <a:schemeClr val="accent1"/>
                </a:solidFill>
              </a:rPr>
              <a:t> </a:t>
            </a:r>
            <a:r>
              <a:rPr sz="2500" b="1" spc="-35" dirty="0">
                <a:solidFill>
                  <a:schemeClr val="accent1"/>
                </a:solidFill>
              </a:rPr>
              <a:t>ke</a:t>
            </a:r>
            <a:r>
              <a:rPr sz="2500" b="1" spc="-5" dirty="0">
                <a:solidFill>
                  <a:schemeClr val="accent1"/>
                </a:solidFill>
              </a:rPr>
              <a:t> </a:t>
            </a:r>
            <a:r>
              <a:rPr sz="2500" b="1" dirty="0">
                <a:solidFill>
                  <a:schemeClr val="accent1"/>
                </a:solidFill>
              </a:rPr>
              <a:t>air</a:t>
            </a:r>
            <a:r>
              <a:rPr sz="2500" b="1" spc="-15" dirty="0">
                <a:solidFill>
                  <a:schemeClr val="accent1"/>
                </a:solidFill>
              </a:rPr>
              <a:t> </a:t>
            </a:r>
            <a:r>
              <a:rPr sz="2500" b="1" spc="-5" dirty="0">
                <a:solidFill>
                  <a:schemeClr val="accent1"/>
                </a:solidFill>
              </a:rPr>
              <a:t>mendidih</a:t>
            </a:r>
            <a:endParaRPr sz="2500" b="1" dirty="0">
              <a:solidFill>
                <a:schemeClr val="accent1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0" y="884990"/>
            <a:ext cx="4236720" cy="2689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bject 5"/>
          <p:cNvSpPr txBox="1"/>
          <p:nvPr/>
        </p:nvSpPr>
        <p:spPr>
          <a:xfrm>
            <a:off x="481330" y="3553079"/>
            <a:ext cx="57226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latin typeface="Calibri"/>
                <a:cs typeface="Calibri"/>
              </a:rPr>
              <a:t>3.</a:t>
            </a:r>
            <a:r>
              <a:rPr sz="2500" b="1" spc="-25" dirty="0"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chemeClr val="accent1"/>
                </a:solidFill>
                <a:latin typeface="Calibri"/>
                <a:cs typeface="Calibri"/>
              </a:rPr>
              <a:t>Tiriskan</a:t>
            </a:r>
            <a:r>
              <a:rPr sz="25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spc="-5" dirty="0">
                <a:solidFill>
                  <a:schemeClr val="accent1"/>
                </a:solidFill>
                <a:latin typeface="Calibri"/>
                <a:cs typeface="Calibri"/>
              </a:rPr>
              <a:t>sehingga</a:t>
            </a:r>
            <a:r>
              <a:rPr sz="250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spc="-15" dirty="0">
                <a:solidFill>
                  <a:schemeClr val="accent1"/>
                </a:solidFill>
                <a:latin typeface="Calibri"/>
                <a:cs typeface="Calibri"/>
              </a:rPr>
              <a:t>berkurang</a:t>
            </a:r>
            <a:r>
              <a:rPr sz="2500" spc="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chemeClr val="accent1"/>
                </a:solidFill>
                <a:latin typeface="Calibri"/>
                <a:cs typeface="Calibri"/>
              </a:rPr>
              <a:t>kadar</a:t>
            </a:r>
            <a:r>
              <a:rPr sz="2500" spc="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chemeClr val="accent1"/>
                </a:solidFill>
                <a:latin typeface="Calibri"/>
                <a:cs typeface="Calibri"/>
              </a:rPr>
              <a:t>airnya</a:t>
            </a:r>
            <a:endParaRPr sz="25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3600" y="875919"/>
            <a:ext cx="1577340" cy="2677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3886200"/>
            <a:ext cx="12192000" cy="2971800"/>
            <a:chOff x="0" y="3886200"/>
            <a:chExt cx="12192000" cy="2971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6460" y="3886200"/>
              <a:ext cx="3418840" cy="27914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5339" y="3886200"/>
              <a:ext cx="3891280" cy="27533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330" y="219709"/>
            <a:ext cx="66516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5" dirty="0">
                <a:solidFill>
                  <a:srgbClr val="000000"/>
                </a:solidFill>
              </a:rPr>
              <a:t>4.</a:t>
            </a:r>
            <a:r>
              <a:rPr sz="2500" spc="-25" dirty="0">
                <a:solidFill>
                  <a:srgbClr val="000000"/>
                </a:solidFill>
              </a:rPr>
              <a:t> </a:t>
            </a:r>
            <a:r>
              <a:rPr sz="2500" spc="-10" dirty="0">
                <a:solidFill>
                  <a:schemeClr val="accent1"/>
                </a:solidFill>
              </a:rPr>
              <a:t>Masukan</a:t>
            </a:r>
            <a:r>
              <a:rPr sz="2500" spc="10" dirty="0">
                <a:solidFill>
                  <a:schemeClr val="accent1"/>
                </a:solidFill>
              </a:rPr>
              <a:t> </a:t>
            </a:r>
            <a:r>
              <a:rPr sz="2500" spc="-30" dirty="0">
                <a:solidFill>
                  <a:schemeClr val="accent1"/>
                </a:solidFill>
              </a:rPr>
              <a:t>ke</a:t>
            </a:r>
            <a:r>
              <a:rPr sz="2500" spc="-10" dirty="0">
                <a:solidFill>
                  <a:schemeClr val="accent1"/>
                </a:solidFill>
              </a:rPr>
              <a:t> Oven</a:t>
            </a:r>
            <a:r>
              <a:rPr sz="2500" spc="-30" dirty="0">
                <a:solidFill>
                  <a:schemeClr val="accent1"/>
                </a:solidFill>
              </a:rPr>
              <a:t> </a:t>
            </a:r>
            <a:r>
              <a:rPr sz="2500" spc="-10" dirty="0">
                <a:solidFill>
                  <a:schemeClr val="accent1"/>
                </a:solidFill>
              </a:rPr>
              <a:t>pengeringan </a:t>
            </a:r>
            <a:r>
              <a:rPr sz="2500" dirty="0">
                <a:solidFill>
                  <a:schemeClr val="accent1"/>
                </a:solidFill>
              </a:rPr>
              <a:t>selama </a:t>
            </a:r>
            <a:r>
              <a:rPr sz="2500" spc="-5" dirty="0">
                <a:solidFill>
                  <a:schemeClr val="accent1"/>
                </a:solidFill>
              </a:rPr>
              <a:t>15</a:t>
            </a:r>
            <a:r>
              <a:rPr sz="2500" spc="-25" dirty="0">
                <a:solidFill>
                  <a:schemeClr val="accent1"/>
                </a:solidFill>
              </a:rPr>
              <a:t> </a:t>
            </a:r>
            <a:r>
              <a:rPr sz="2500" dirty="0">
                <a:solidFill>
                  <a:schemeClr val="accent1"/>
                </a:solidFill>
              </a:rPr>
              <a:t>menit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716279"/>
            <a:ext cx="3548379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1400" y="784859"/>
            <a:ext cx="4201160" cy="280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330" y="31777"/>
            <a:ext cx="988187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500" spc="-5" dirty="0">
                <a:solidFill>
                  <a:schemeClr val="tx1"/>
                </a:solidFill>
              </a:rPr>
              <a:t>5</a:t>
            </a:r>
            <a:r>
              <a:rPr sz="2500" spc="-5" dirty="0">
                <a:solidFill>
                  <a:schemeClr val="accent1"/>
                </a:solidFill>
              </a:rPr>
              <a:t>.</a:t>
            </a:r>
            <a:r>
              <a:rPr lang="en-US" sz="2500" spc="-5" dirty="0">
                <a:solidFill>
                  <a:schemeClr val="accent1"/>
                </a:solidFill>
              </a:rPr>
              <a:t> </a:t>
            </a:r>
            <a:r>
              <a:rPr lang="en-US" sz="2500" spc="-5" dirty="0" err="1">
                <a:solidFill>
                  <a:schemeClr val="accent1"/>
                </a:solidFill>
              </a:rPr>
              <a:t>Atau</a:t>
            </a:r>
            <a:r>
              <a:rPr lang="en-US" sz="2500" spc="-5" dirty="0">
                <a:solidFill>
                  <a:schemeClr val="accent1"/>
                </a:solidFill>
              </a:rPr>
              <a:t> </a:t>
            </a:r>
            <a:r>
              <a:rPr lang="en-US" sz="2500" spc="-5" dirty="0" err="1">
                <a:solidFill>
                  <a:schemeClr val="accent1"/>
                </a:solidFill>
              </a:rPr>
              <a:t>dengan</a:t>
            </a:r>
            <a:r>
              <a:rPr lang="en-US" sz="2500" spc="-5" dirty="0">
                <a:solidFill>
                  <a:schemeClr val="accent1"/>
                </a:solidFill>
              </a:rPr>
              <a:t> </a:t>
            </a:r>
            <a:r>
              <a:rPr lang="en-US" sz="2500" spc="-5" dirty="0" err="1">
                <a:solidFill>
                  <a:schemeClr val="accent1"/>
                </a:solidFill>
              </a:rPr>
              <a:t>disangrai</a:t>
            </a:r>
            <a:r>
              <a:rPr lang="en-US" sz="2500" spc="-5" dirty="0">
                <a:solidFill>
                  <a:schemeClr val="accent1"/>
                </a:solidFill>
              </a:rPr>
              <a:t> </a:t>
            </a:r>
            <a:r>
              <a:rPr lang="en-US" sz="2500" spc="-5" dirty="0" err="1">
                <a:solidFill>
                  <a:schemeClr val="accent1"/>
                </a:solidFill>
              </a:rPr>
              <a:t>menggunakan</a:t>
            </a:r>
            <a:r>
              <a:rPr lang="en-US" sz="2500" spc="-5" dirty="0">
                <a:solidFill>
                  <a:schemeClr val="accent1"/>
                </a:solidFill>
              </a:rPr>
              <a:t> </a:t>
            </a:r>
            <a:r>
              <a:rPr lang="en-US" sz="2500" spc="-5" dirty="0" err="1">
                <a:solidFill>
                  <a:schemeClr val="accent1"/>
                </a:solidFill>
              </a:rPr>
              <a:t>kompor</a:t>
            </a:r>
            <a:r>
              <a:rPr lang="en-US" sz="2500" spc="-5" dirty="0">
                <a:solidFill>
                  <a:schemeClr val="accent1"/>
                </a:solidFill>
              </a:rPr>
              <a:t> dan </a:t>
            </a:r>
            <a:r>
              <a:rPr lang="en-US" sz="2500" spc="-5" dirty="0" err="1">
                <a:solidFill>
                  <a:schemeClr val="accent1"/>
                </a:solidFill>
              </a:rPr>
              <a:t>pelatan</a:t>
            </a:r>
            <a:r>
              <a:rPr lang="en-US" sz="2500" spc="-5" dirty="0">
                <a:solidFill>
                  <a:schemeClr val="accent1"/>
                </a:solidFill>
              </a:rPr>
              <a:t> </a:t>
            </a:r>
            <a:r>
              <a:rPr lang="en-US" sz="2500" spc="-5" dirty="0" err="1">
                <a:solidFill>
                  <a:schemeClr val="accent1"/>
                </a:solidFill>
              </a:rPr>
              <a:t>tambahannya</a:t>
            </a:r>
            <a:br>
              <a:rPr lang="en-US" sz="2500" spc="-5" dirty="0">
                <a:solidFill>
                  <a:schemeClr val="accent1"/>
                </a:solidFill>
              </a:rPr>
            </a:br>
            <a:r>
              <a:rPr lang="en-US" sz="2500" spc="-5" dirty="0">
                <a:solidFill>
                  <a:schemeClr val="accent1"/>
                </a:solidFill>
              </a:rPr>
              <a:t>(https://youtu.be/6z9gkdggxh0)</a:t>
            </a:r>
            <a:endParaRPr sz="25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3C1128-8B40-6C4B-17D5-689739223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3" y="914271"/>
            <a:ext cx="11360734" cy="50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735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1429</Words>
  <Application>Microsoft Office PowerPoint</Application>
  <PresentationFormat>Widescreen</PresentationFormat>
  <Paragraphs>173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MT</vt:lpstr>
      <vt:lpstr>Calibri</vt:lpstr>
      <vt:lpstr>Calibri Light</vt:lpstr>
      <vt:lpstr>Microsoft Sans Serif</vt:lpstr>
      <vt:lpstr>Times New Roman</vt:lpstr>
      <vt:lpstr>Wingdings</vt:lpstr>
      <vt:lpstr>Tema Office</vt:lpstr>
      <vt:lpstr>Balai Pelatihan Lingkungan Hidup dan Kehutanan Pematangsiantar</vt:lpstr>
      <vt:lpstr>PowerPoint Presentation</vt:lpstr>
      <vt:lpstr>Tujuan Pembelajaran</vt:lpstr>
      <vt:lpstr>OUTLINE</vt:lpstr>
      <vt:lpstr>PENDAHULUAN</vt:lpstr>
      <vt:lpstr>4.1.1. Pembuatan maggot kering</vt:lpstr>
      <vt:lpstr>2. Mematikan maggot dengan cara mencelupkan ke air mendidih</vt:lpstr>
      <vt:lpstr>4. Masukan ke Oven pengeringan selama 15 menit</vt:lpstr>
      <vt:lpstr>5. Atau dengan disangrai menggunakan kompor dan pelatan tambahannya (https://youtu.be/6z9gkdggxh0)</vt:lpstr>
      <vt:lpstr>4.1.2. Pembuatan pelet maggot BSF</vt:lpstr>
      <vt:lpstr>A. Pembuatan Pelet Maggot dengan alat penggilingan daging</vt:lpstr>
      <vt:lpstr>PowerPoint Presentation</vt:lpstr>
      <vt:lpstr>PowerPoint Presentation</vt:lpstr>
      <vt:lpstr>4.1.3. Pengemasan Telur dan Maggot, serta pupa BSF (termasuk  pelabelan)</vt:lpstr>
      <vt:lpstr>Pengemasan Telur</vt:lpstr>
      <vt:lpstr>PowerPoint Presentation</vt:lpstr>
      <vt:lpstr>PowerPoint Presentation</vt:lpstr>
      <vt:lpstr>PowerPoint Presentation</vt:lpstr>
      <vt:lpstr>PowerPoint Presentation</vt:lpstr>
      <vt:lpstr>4.1.1. Peluang pasar</vt:lpstr>
      <vt:lpstr>4.1.1. Jejaring Kemitraan</vt:lpstr>
      <vt:lpstr>Pemberdayaan Warga dengan Budidaya Maggot melalui program  Bank Sampah Maggot</vt:lpstr>
      <vt:lpstr>Skema Pengolahan Sampah, Pertanian Terpadu, Pemberdayaan Warga</vt:lpstr>
      <vt:lpstr>Visi</vt:lpstr>
      <vt:lpstr>Kegiatan Bank Sampah Maggot Cisitu dan Cirenged</vt:lpstr>
      <vt:lpstr>Mitra Berkah Maggot</vt:lpstr>
      <vt:lpstr>Mitra Berkah Maggot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Peran Budidaya Maggot dalam pengurangan Sampah Organik</dc:title>
  <dc:creator>Ade Pahrudin</dc:creator>
  <cp:lastModifiedBy>lenovo lenovo</cp:lastModifiedBy>
  <cp:revision>30</cp:revision>
  <dcterms:created xsi:type="dcterms:W3CDTF">2022-03-11T02:34:59Z</dcterms:created>
  <dcterms:modified xsi:type="dcterms:W3CDTF">2024-03-04T22:53:36Z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2022-03-11T00:00:00Z</vt:filetime>
  </property>
</Properties>
</file>